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65" r:id="rId2"/>
  </p:sldMasterIdLst>
  <p:notesMasterIdLst>
    <p:notesMasterId r:id="rId25"/>
  </p:notesMasterIdLst>
  <p:handoutMasterIdLst>
    <p:handoutMasterId r:id="rId26"/>
  </p:handoutMasterIdLst>
  <p:sldIdLst>
    <p:sldId id="257" r:id="rId3"/>
    <p:sldId id="258" r:id="rId4"/>
    <p:sldId id="259" r:id="rId5"/>
    <p:sldId id="274" r:id="rId6"/>
    <p:sldId id="285" r:id="rId7"/>
    <p:sldId id="275" r:id="rId8"/>
    <p:sldId id="286" r:id="rId9"/>
    <p:sldId id="287" r:id="rId10"/>
    <p:sldId id="282" r:id="rId11"/>
    <p:sldId id="263" r:id="rId12"/>
    <p:sldId id="288" r:id="rId13"/>
    <p:sldId id="284" r:id="rId14"/>
    <p:sldId id="289" r:id="rId15"/>
    <p:sldId id="276" r:id="rId16"/>
    <p:sldId id="267" r:id="rId17"/>
    <p:sldId id="262" r:id="rId18"/>
    <p:sldId id="268" r:id="rId19"/>
    <p:sldId id="270" r:id="rId20"/>
    <p:sldId id="271" r:id="rId21"/>
    <p:sldId id="290" r:id="rId22"/>
    <p:sldId id="269" r:id="rId23"/>
    <p:sldId id="273" r:id="rId24"/>
  </p:sldIdLst>
  <p:sldSz cx="9144000" cy="5143500" type="screen16x9"/>
  <p:notesSz cx="6808788" cy="9940925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3" userDrawn="1">
          <p15:clr>
            <a:srgbClr val="A4A3A4"/>
          </p15:clr>
        </p15:guide>
        <p15:guide id="2" pos="5148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  <p15:guide id="5" orient="horz" pos="31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" initials="BM" lastIdx="0" clrIdx="0">
    <p:extLst/>
  </p:cmAuthor>
  <p:cmAuthor id="2" name="Lothar LISSNER" initials="LL" lastIdx="0" clrIdx="1">
    <p:extLst/>
  </p:cmAuthor>
  <p:cmAuthor id="3" name="Heike KLEMPA" initials="HK" lastIdx="0" clrIdx="2">
    <p:extLst/>
  </p:cmAuthor>
  <p:cmAuthor id="4" name="Elke SCHNEIDER" initials="ES" lastIdx="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89C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7" autoAdjust="0"/>
    <p:restoredTop sz="94660"/>
  </p:normalViewPr>
  <p:slideViewPr>
    <p:cSldViewPr>
      <p:cViewPr varScale="1">
        <p:scale>
          <a:sx n="154" d="100"/>
          <a:sy n="154" d="100"/>
        </p:scale>
        <p:origin x="294" y="126"/>
      </p:cViewPr>
      <p:guideLst>
        <p:guide orient="horz" pos="2663"/>
        <p:guide pos="5148"/>
        <p:guide pos="340"/>
        <p:guide orient="horz" pos="577"/>
        <p:guide orient="horz" pos="31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4302" y="5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05/04/2018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0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0104" y="4139328"/>
            <a:ext cx="7598027" cy="592662"/>
            <a:chOff x="1103793" y="4152968"/>
            <a:chExt cx="7598027" cy="592662"/>
          </a:xfrm>
        </p:grpSpPr>
        <p:pic>
          <p:nvPicPr>
            <p:cNvPr id="23" name="Bild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3793" y="4152968"/>
              <a:ext cx="947252" cy="536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Bild 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32033" y="4222148"/>
              <a:ext cx="369787" cy="523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Bild 4" descr="111004_EU-OSHA_PPT_EU logo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72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5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97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0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4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87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56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3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338112"/>
            <a:ext cx="369787" cy="52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1331640" y="4699223"/>
            <a:ext cx="6040437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700" b="1" dirty="0" smtClean="0">
                <a:solidFill>
                  <a:schemeClr val="tx2"/>
                </a:solidFill>
                <a:latin typeface="Arial" pitchFamily="-107" charset="0"/>
              </a:rPr>
              <a:t>www.healthy-workplaces.eu/bg</a:t>
            </a:r>
            <a:endParaRPr lang="bg-BG" sz="700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8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104" y="4587974"/>
            <a:ext cx="946150" cy="2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78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84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41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Slide Number Placeholder 9"/>
          <p:cNvSpPr txBox="1"/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 txBox="1"/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t>‹#›</a:t>
            </a:fld>
            <a:endParaRPr lang="bg-BG" sz="750" baseline="0"/>
          </a:p>
        </p:txBody>
      </p:sp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ct val="0"/>
        </a:spcBef>
        <a:spcAft>
          <a:spcPct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ct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ct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9C71-BF50-44DE-9388-789EDB389D4B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5A70-FA22-4C2D-9C74-57AFBE41E3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32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osha.europa.eu/en/legislation/directives/75" TargetMode="External"/><Relationship Id="rId7" Type="http://schemas.openxmlformats.org/officeDocument/2006/relationships/hyperlink" Target="https://osha.europa.eu/en/legislation/directives/regulation-ec-no-1272-2008-classification-labelling-and-packaging-of-substances-and-mixtures" TargetMode="External"/><Relationship Id="rId2" Type="http://schemas.openxmlformats.org/officeDocument/2006/relationships/hyperlink" Target="https://osha.europa.eu/en/legislation/directives/the-osh-framework-directive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ha.europa.eu/en/legislation/directives/regulation-ec-no-1907-2006-of-the-european-parliament-and-of-the-council" TargetMode="External"/><Relationship Id="rId5" Type="http://schemas.openxmlformats.org/officeDocument/2006/relationships/hyperlink" Target="https://osha.europa.eu/en/safety-and-health-legislation" TargetMode="External"/><Relationship Id="rId4" Type="http://schemas.openxmlformats.org/officeDocument/2006/relationships/hyperlink" Target="https://osha.europa.eu/en/legislation/directives/directive-2004-37-ec-carcinogens-or-mutagens-at-wor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sha.europa.eu/en/themes/dangerous-substances/roadmap-to-carcinoge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healthy-workplaces.eu/bg/healthy-workplaces-newsletter" TargetMode="External"/><Relationship Id="rId7" Type="http://schemas.openxmlformats.org/officeDocument/2006/relationships/hyperlink" Target="https://www.facebook.com/EuropeanAgencyforSafetyandHealthatWork" TargetMode="External"/><Relationship Id="rId12" Type="http://schemas.openxmlformats.org/officeDocument/2006/relationships/image" Target="../media/image30.jpeg"/><Relationship Id="rId2" Type="http://schemas.openxmlformats.org/officeDocument/2006/relationships/hyperlink" Target="http://www.healthy-workplaces.eu/b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hyperlink" Target="https://www.linkedin.com/company/europeanagency-for-safety-and-health-at-work" TargetMode="External"/><Relationship Id="rId5" Type="http://schemas.openxmlformats.org/officeDocument/2006/relationships/hyperlink" Target="http://twitter.com/eu_osha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www.healthy-workplaces.eu/fops" TargetMode="External"/><Relationship Id="rId9" Type="http://schemas.openxmlformats.org/officeDocument/2006/relationships/hyperlink" Target="http://www.youtube.com/user/EUOSH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sites/default/files/publications/documents/esener-ii-summary-e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eurofound.europa.eu/sites/default/files/ef_publication/field_ef_document/ef1634en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sha.europa.eu/sites/default/files/ESENER2-Overview_report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67238"/>
            <a:ext cx="7646400" cy="696600"/>
          </a:xfrm>
        </p:spPr>
        <p:txBody>
          <a:bodyPr/>
          <a:lstStyle/>
          <a:p>
            <a:r>
              <a:rPr lang="bg-BG" sz="2800" dirty="0" smtClean="0"/>
              <a:t>Кампания „Здравословни работни места“ 2018—19 г.</a:t>
            </a:r>
            <a:endParaRPr lang="bg-BG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395536" y="3561328"/>
            <a:ext cx="7646400" cy="506406"/>
          </a:xfrm>
        </p:spPr>
        <p:txBody>
          <a:bodyPr>
            <a:normAutofit/>
          </a:bodyPr>
          <a:lstStyle/>
          <a:p>
            <a:r>
              <a:rPr lang="bg-BG" sz="2000" smtClean="0"/>
              <a:t>Управление на опасните вещества на работното място</a:t>
            </a:r>
            <a:endParaRPr lang="bg-BG" sz="2000"/>
          </a:p>
        </p:txBody>
      </p:sp>
      <p:sp>
        <p:nvSpPr>
          <p:cNvPr id="4" name="Subtítulo 4"/>
          <p:cNvSpPr txBox="1"/>
          <p:nvPr/>
        </p:nvSpPr>
        <p:spPr>
          <a:xfrm>
            <a:off x="1835696" y="3814531"/>
            <a:ext cx="6120680" cy="7014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342900" rtl="0" eaLnBrk="1" latinLnBrk="0" hangingPunct="1">
              <a:spcBef>
                <a:spcPts val="45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3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None/>
              <a:defRPr sz="11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10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0"/>
              </a:spcBef>
              <a:buFont typeface="Arial" pitchFamily="34" charset="0"/>
              <a:buNone/>
              <a:defRPr sz="97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/>
            </a:r>
            <a:br>
              <a:rPr lang="es-ES" smtClean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353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794407" cy="367200"/>
          </a:xfrm>
        </p:spPr>
        <p:txBody>
          <a:bodyPr/>
          <a:lstStyle/>
          <a:p>
            <a:r>
              <a:rPr lang="bg-BG" sz="2000" dirty="0" smtClean="0"/>
              <a:t>Как трябва да се управляват опасните вещества?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15987"/>
            <a:ext cx="5945171" cy="3095625"/>
          </a:xfrm>
        </p:spPr>
        <p:txBody>
          <a:bodyPr>
            <a:normAutofit fontScale="77500" lnSpcReduction="20000"/>
          </a:bodyPr>
          <a:lstStyle/>
          <a:p>
            <a:r>
              <a:rPr lang="bg-BG" sz="1600" dirty="0" smtClean="0"/>
              <a:t>Ключови фактори са създаването на култура на превенция и повишаването на осведомеността</a:t>
            </a:r>
          </a:p>
          <a:p>
            <a:r>
              <a:rPr lang="bg-BG" sz="1600" dirty="0" smtClean="0"/>
              <a:t>Вече е налице законодателство на ЕС относно опасните вещества — работодателите трябва да са наясно със своите правни задължения</a:t>
            </a:r>
          </a:p>
          <a:p>
            <a:r>
              <a:rPr lang="bg-BG" sz="1600" dirty="0" smtClean="0"/>
              <a:t>Оценката на риска е важна за ефективната превенция</a:t>
            </a:r>
          </a:p>
          <a:p>
            <a:r>
              <a:rPr lang="bg-BG" sz="1600" dirty="0" smtClean="0"/>
              <a:t>Въвеждане на ефективни превантивни и защитни мерки </a:t>
            </a:r>
          </a:p>
          <a:p>
            <a:r>
              <a:rPr lang="bg-BG" sz="1600" dirty="0"/>
              <a:t>Работниците трябва да бъдат информирани за </a:t>
            </a:r>
          </a:p>
          <a:p>
            <a:pPr lvl="1">
              <a:spcBef>
                <a:spcPts val="600"/>
              </a:spcBef>
            </a:pPr>
            <a:r>
              <a:rPr lang="bg-BG" sz="1600" dirty="0" smtClean="0"/>
              <a:t>резултатите от оценка на риска;</a:t>
            </a:r>
          </a:p>
          <a:p>
            <a:pPr lvl="1"/>
            <a:r>
              <a:rPr lang="bg-BG" sz="1600" dirty="0" smtClean="0"/>
              <a:t>опасностите, на които са изложени, и как те могат да ги засегнат;</a:t>
            </a:r>
            <a:endParaRPr lang="bg-BG" sz="1600" dirty="0"/>
          </a:p>
          <a:p>
            <a:pPr lvl="1"/>
            <a:r>
              <a:rPr lang="bg-BG" sz="1600" dirty="0" smtClean="0"/>
              <a:t>какво следва да правят, за да бъдат те и другите в безопасност;</a:t>
            </a:r>
          </a:p>
          <a:p>
            <a:pPr lvl="1"/>
            <a:r>
              <a:rPr lang="bg-BG" sz="1600" dirty="0" smtClean="0"/>
              <a:t>какво трябва да правят в случай на злополука или при възникване на проблем.</a:t>
            </a:r>
          </a:p>
          <a:p>
            <a:r>
              <a:rPr lang="bg-BG" sz="1600" dirty="0" smtClean="0"/>
              <a:t>Практическите инструменти и насоки помагат на фирмите да управляват рисковете и да гарантират здравословни и безопасни работни места</a:t>
            </a:r>
            <a:endParaRPr lang="bg-B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75606"/>
            <a:ext cx="2516822" cy="31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601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Оценка на риска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7722449" cy="357299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bg-BG" sz="1400" dirty="0"/>
              <a:t>Оценката на </a:t>
            </a:r>
            <a:r>
              <a:rPr lang="bg-BG" sz="1400" dirty="0" smtClean="0"/>
              <a:t>риска (ОР) </a:t>
            </a:r>
            <a:r>
              <a:rPr lang="bg-BG" sz="1400" dirty="0"/>
              <a:t>се извършва с цел идентифициране на опасностите, свързани с безопасността и здравето</a:t>
            </a:r>
          </a:p>
          <a:p>
            <a:pPr>
              <a:spcBef>
                <a:spcPts val="300"/>
              </a:spcBef>
            </a:pPr>
            <a:r>
              <a:rPr lang="bg-BG" sz="1400" dirty="0"/>
              <a:t>Задължително е ангажирането на всички — работодатели, ръководители, служби по БЗР и работници</a:t>
            </a:r>
          </a:p>
          <a:p>
            <a:pPr>
              <a:spcBef>
                <a:spcPts val="300"/>
              </a:spcBef>
            </a:pPr>
            <a:r>
              <a:rPr lang="bg-BG" sz="1400" dirty="0"/>
              <a:t>Трябва да обхваща всички групи работници и подизпълнители и извънредни трудови ситуации, напр. поддръжка и ремонт</a:t>
            </a:r>
          </a:p>
          <a:p>
            <a:pPr>
              <a:spcBef>
                <a:spcPts val="300"/>
              </a:spcBef>
            </a:pPr>
            <a:r>
              <a:rPr lang="bg-BG" altLang="en-US" sz="1400" dirty="0"/>
              <a:t>Мерките за елиминиране, заместване и контрол на риска трябва да се изпълняват </a:t>
            </a:r>
            <a:r>
              <a:rPr lang="bg-BG" altLang="en-US" sz="1400" dirty="0" smtClean="0"/>
              <a:t>приоритетно</a:t>
            </a:r>
            <a:endParaRPr lang="bg-BG" altLang="en-US" sz="1400" dirty="0"/>
          </a:p>
          <a:p>
            <a:pPr>
              <a:spcBef>
                <a:spcPts val="300"/>
              </a:spcBef>
            </a:pPr>
            <a:r>
              <a:rPr lang="bg-BG" sz="1400" dirty="0" smtClean="0"/>
              <a:t>ОР трябва </a:t>
            </a:r>
            <a:r>
              <a:rPr lang="bg-BG" sz="1400" dirty="0"/>
              <a:t>да се поддържа актуална и да се преработва при възникване на злополуки </a:t>
            </a:r>
          </a:p>
          <a:p>
            <a:pPr>
              <a:spcBef>
                <a:spcPts val="300"/>
              </a:spcBef>
            </a:pPr>
            <a:r>
              <a:rPr lang="bg-BG" sz="1400" dirty="0"/>
              <a:t>Работниците трябва да бъдат надлежно информирани и обучени да прилагат превантивните мерки</a:t>
            </a:r>
          </a:p>
          <a:p>
            <a:pPr>
              <a:spcBef>
                <a:spcPts val="300"/>
              </a:spcBef>
            </a:pPr>
            <a:r>
              <a:rPr lang="bg-BG" sz="1400" dirty="0"/>
              <a:t>На разположение на предприятията има набор от инструменти и средства за провеждане на оценка на риска</a:t>
            </a:r>
          </a:p>
        </p:txBody>
      </p:sp>
    </p:spTree>
    <p:extLst>
      <p:ext uri="{BB962C8B-B14F-4D97-AF65-F5344CB8AC3E}">
        <p14:creationId xmlns:p14="http://schemas.microsoft.com/office/powerpoint/2010/main" val="37553442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3 стъпки за управление на опасни вещества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15988"/>
            <a:ext cx="7722449" cy="33115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bg-BG" altLang="en-US" sz="1100" dirty="0" smtClean="0"/>
              <a:t>Идентифициране на опасностите</a:t>
            </a:r>
            <a:r>
              <a:rPr lang="bg-BG" sz="1100" dirty="0" smtClean="0"/>
              <a:t>:</a:t>
            </a:r>
          </a:p>
          <a:p>
            <a:pPr>
              <a:spcBef>
                <a:spcPts val="300"/>
              </a:spcBef>
            </a:pPr>
            <a:r>
              <a:rPr lang="bg-BG" sz="1100" dirty="0" smtClean="0"/>
              <a:t>Изготвя се списък на </a:t>
            </a:r>
            <a:r>
              <a:rPr lang="bg-BG" altLang="en-US" sz="1100" dirty="0"/>
              <a:t>веществата/химическите продукти, използвани и генерирани на работното място </a:t>
            </a:r>
          </a:p>
          <a:p>
            <a:pPr>
              <a:spcBef>
                <a:spcPts val="300"/>
              </a:spcBef>
            </a:pPr>
            <a:r>
              <a:rPr lang="bg-BG" sz="1100" dirty="0" smtClean="0"/>
              <a:t>Събира се информация за вредите, които причиняват и как се случва това, напр. от етикетите и информационните листове за безопасност </a:t>
            </a:r>
          </a:p>
          <a:p>
            <a:pPr>
              <a:spcBef>
                <a:spcPts val="300"/>
              </a:spcBef>
            </a:pPr>
            <a:r>
              <a:rPr lang="bg-BG" sz="1100" dirty="0" smtClean="0"/>
              <a:t>Проучва се дали се използват канцерогени или мутагени, за които са валидни по-строги правила</a:t>
            </a:r>
          </a:p>
          <a:p>
            <a:pPr>
              <a:spcBef>
                <a:spcPts val="300"/>
              </a:spcBef>
            </a:pPr>
            <a:endParaRPr lang="bg-BG" sz="11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bg-BG" altLang="en-US" sz="1100" dirty="0" smtClean="0"/>
              <a:t>Оценка на експозицията:</a:t>
            </a:r>
          </a:p>
          <a:p>
            <a:pPr>
              <a:spcBef>
                <a:spcPts val="300"/>
              </a:spcBef>
            </a:pPr>
            <a:r>
              <a:rPr lang="bg-BG" sz="1100" dirty="0" smtClean="0"/>
              <a:t>Определя се кой може да бъде изложен на въздействието, вкл. хигиенисти и работници по поддръжката</a:t>
            </a:r>
          </a:p>
          <a:p>
            <a:pPr>
              <a:spcBef>
                <a:spcPts val="300"/>
              </a:spcBef>
            </a:pPr>
            <a:r>
              <a:rPr lang="bg-BG" sz="1100" dirty="0"/>
              <a:t>Прави се оценка на експозицията на работниците от гледна точка на тип, интензитет, продължителност, честота на излагане, вкл. комбинация от експозиции</a:t>
            </a:r>
          </a:p>
          <a:p>
            <a:pPr>
              <a:spcBef>
                <a:spcPts val="300"/>
              </a:spcBef>
            </a:pPr>
            <a:r>
              <a:rPr lang="bg-BG" sz="1100" dirty="0" smtClean="0"/>
              <a:t>Взема се предвид комбинираният ефект от други рискове, напр. рискове от пожар, проникване през кожата или работа във влажна среда</a:t>
            </a:r>
          </a:p>
          <a:p>
            <a:pPr>
              <a:spcBef>
                <a:spcPts val="300"/>
              </a:spcBef>
            </a:pPr>
            <a:endParaRPr lang="bg-BG" sz="11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bg-BG" sz="1100" dirty="0" smtClean="0"/>
              <a:t>Определяне на мерки:</a:t>
            </a:r>
          </a:p>
          <a:p>
            <a:pPr>
              <a:spcBef>
                <a:spcPts val="300"/>
              </a:spcBef>
            </a:pPr>
            <a:r>
              <a:rPr lang="bg-BG" sz="1100" dirty="0" smtClean="0"/>
              <a:t>Списъкът с опасностите се използва за изготвяне на план за действие и определяне на отговорниците за неговото изпълнение</a:t>
            </a:r>
          </a:p>
          <a:p>
            <a:pPr>
              <a:spcBef>
                <a:spcPts val="300"/>
              </a:spcBef>
            </a:pPr>
            <a:r>
              <a:rPr lang="bg-BG" sz="1100" dirty="0" smtClean="0"/>
              <a:t>Контролира се </a:t>
            </a:r>
            <a:r>
              <a:rPr lang="bg-BG" sz="1100" dirty="0"/>
              <a:t>изпълнението и </a:t>
            </a:r>
            <a:r>
              <a:rPr lang="bg-BG" sz="1100" dirty="0" smtClean="0"/>
              <a:t>се оценява въздействието </a:t>
            </a:r>
            <a:r>
              <a:rPr lang="bg-BG" sz="1100" dirty="0"/>
              <a:t>на мерките</a:t>
            </a:r>
          </a:p>
        </p:txBody>
      </p:sp>
    </p:spTree>
    <p:extLst>
      <p:ext uri="{BB962C8B-B14F-4D97-AF65-F5344CB8AC3E}">
        <p14:creationId xmlns:p14="http://schemas.microsoft.com/office/powerpoint/2010/main" val="28736400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Принципът СТОП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7074327" cy="3096344"/>
          </a:xfrm>
        </p:spPr>
        <p:txBody>
          <a:bodyPr>
            <a:normAutofit/>
          </a:bodyPr>
          <a:lstStyle/>
          <a:p>
            <a:r>
              <a:rPr lang="bg-BG" sz="1200" dirty="0" smtClean="0"/>
              <a:t>Работодателите трябва да въвеждат ефективни превантивни и защитни мерки</a:t>
            </a:r>
          </a:p>
          <a:p>
            <a:r>
              <a:rPr lang="bg-BG" sz="1200" dirty="0" smtClean="0"/>
              <a:t>Опасните вещества и процеси трябва да се елиминират напълно от работните места (напр. разработване на нови работни процеси) </a:t>
            </a:r>
          </a:p>
          <a:p>
            <a:r>
              <a:rPr lang="bg-BG" sz="1200" dirty="0" smtClean="0"/>
              <a:t>Ако не е възможно </a:t>
            </a:r>
            <a:r>
              <a:rPr lang="bg-BG" sz="1200" u="sng" dirty="0" smtClean="0"/>
              <a:t>елиминиране</a:t>
            </a:r>
            <a:r>
              <a:rPr lang="bg-BG" sz="1200" dirty="0" smtClean="0"/>
              <a:t>, рисковете трябва да се управляват според йерархията на превантивните мерки — принципът СТОП</a:t>
            </a:r>
            <a:endParaRPr lang="en-US" sz="12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</a:t>
            </a:r>
            <a:r>
              <a:rPr lang="bg-BG" sz="1200" dirty="0" smtClean="0">
                <a:solidFill>
                  <a:srgbClr val="FF0000"/>
                </a:solidFill>
              </a:rPr>
              <a:t>С</a:t>
            </a:r>
            <a:r>
              <a:rPr lang="bg-BG" sz="1200" dirty="0" smtClean="0"/>
              <a:t>игурност (безопасни или по-малко опасни алтернативи)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</a:t>
            </a:r>
            <a:r>
              <a:rPr lang="bg-BG" sz="1200" dirty="0" smtClean="0">
                <a:solidFill>
                  <a:srgbClr val="FF0000"/>
                </a:solidFill>
              </a:rPr>
              <a:t>Т</a:t>
            </a:r>
            <a:r>
              <a:rPr lang="bg-BG" sz="1200" dirty="0" smtClean="0"/>
              <a:t>ехнологични мерки (напр. затворена система, локална смукателна вентилация)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</a:t>
            </a:r>
            <a:r>
              <a:rPr lang="bg-BG" sz="1200" dirty="0" smtClean="0">
                <a:solidFill>
                  <a:srgbClr val="FF0000"/>
                </a:solidFill>
              </a:rPr>
              <a:t>О</a:t>
            </a:r>
            <a:r>
              <a:rPr lang="bg-BG" sz="1200" dirty="0" smtClean="0"/>
              <a:t>рганизационни мерки (напр. ограничаване на броя на изложените на въздействие </a:t>
            </a:r>
            <a:r>
              <a:rPr lang="es-ES" sz="1200" dirty="0" smtClean="0"/>
              <a:t>	</a:t>
            </a:r>
            <a:r>
              <a:rPr lang="bg-BG" sz="1200" dirty="0" smtClean="0"/>
              <a:t>работници или на продължителността на експозицията)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</a:t>
            </a:r>
            <a:r>
              <a:rPr lang="bg-BG" sz="1200" dirty="0" smtClean="0">
                <a:solidFill>
                  <a:srgbClr val="FF0000"/>
                </a:solidFill>
              </a:rPr>
              <a:t>П</a:t>
            </a:r>
            <a:r>
              <a:rPr lang="bg-BG" sz="1200" dirty="0" smtClean="0"/>
              <a:t>ерсонална защита (използване на ЛПС)</a:t>
            </a:r>
          </a:p>
          <a:p>
            <a:pPr marL="0" indent="0">
              <a:buNone/>
            </a:pPr>
            <a:endParaRPr lang="bg-BG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804247" y="2217460"/>
            <a:ext cx="2455853" cy="2154490"/>
            <a:chOff x="6696844" y="3003798"/>
            <a:chExt cx="2626568" cy="2304256"/>
          </a:xfrm>
        </p:grpSpPr>
        <p:sp>
          <p:nvSpPr>
            <p:cNvPr id="7" name="Rounded Rectangle 6"/>
            <p:cNvSpPr/>
            <p:nvPr/>
          </p:nvSpPr>
          <p:spPr>
            <a:xfrm>
              <a:off x="6696844" y="3759118"/>
              <a:ext cx="2123627" cy="1260904"/>
            </a:xfrm>
            <a:prstGeom prst="roundRect">
              <a:avLst/>
            </a:prstGeom>
            <a:solidFill>
              <a:srgbClr val="89C140"/>
            </a:solidFill>
            <a:ln>
              <a:solidFill>
                <a:srgbClr val="89C1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3003798"/>
              <a:ext cx="2447156" cy="2304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60519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Законодателство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27" y="843558"/>
            <a:ext cx="7083301" cy="35729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bg-BG" sz="1200" dirty="0"/>
              <a:t>Работодателят носи правна отговорност за гарантиране на безопасността и здравето на работното </a:t>
            </a:r>
            <a:r>
              <a:rPr lang="bg-BG" sz="1200" dirty="0" smtClean="0"/>
              <a:t>място</a:t>
            </a:r>
          </a:p>
          <a:p>
            <a:pPr marL="0" indent="0">
              <a:spcBef>
                <a:spcPts val="0"/>
              </a:spcBef>
              <a:buNone/>
            </a:pPr>
            <a:r>
              <a:rPr sz="1200" dirty="0" smtClean="0"/>
              <a:t/>
            </a:r>
            <a:br>
              <a:rPr sz="1200" dirty="0" smtClean="0"/>
            </a:br>
            <a:r>
              <a:rPr lang="bg-BG" sz="1200" dirty="0" smtClean="0"/>
              <a:t>Регламенти относно безопасност и здраве при работа, вкл.</a:t>
            </a:r>
          </a:p>
          <a:p>
            <a:r>
              <a:rPr lang="bg-BG" sz="1200" dirty="0" smtClean="0">
                <a:hlinkClick r:id="rId2"/>
              </a:rPr>
              <a:t>Директива 89/391/ЕИО (Рамковата директива за безопасност и здраве на работното място)   </a:t>
            </a:r>
            <a:endParaRPr lang="bg-BG" sz="1200" dirty="0"/>
          </a:p>
          <a:p>
            <a:r>
              <a:rPr lang="bg-BG" sz="1200" dirty="0" smtClean="0">
                <a:hlinkClick r:id="rId3"/>
              </a:rPr>
              <a:t>Директива 98/24/ЕО (Директивата за химичните агенти)</a:t>
            </a:r>
            <a:endParaRPr lang="bg-BG" sz="1200" dirty="0"/>
          </a:p>
          <a:p>
            <a:r>
              <a:rPr lang="bg-BG" sz="1200" dirty="0" smtClean="0">
                <a:hlinkClick r:id="rId4"/>
              </a:rPr>
              <a:t>Директива 2004/37/ЕО (Директивата за канцерогените и мутагените)</a:t>
            </a:r>
            <a:endParaRPr lang="bg-BG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sz="1200" dirty="0"/>
              <a:t/>
            </a:r>
            <a:br>
              <a:rPr sz="1200" dirty="0"/>
            </a:br>
            <a:r>
              <a:rPr lang="bg-BG" sz="1200" dirty="0"/>
              <a:t>Пълен преглед на законодателството относно БЗР: </a:t>
            </a:r>
            <a:r>
              <a:rPr sz="1200" dirty="0"/>
              <a:t/>
            </a:r>
            <a:br>
              <a:rPr sz="1200" dirty="0"/>
            </a:br>
            <a:r>
              <a:rPr lang="bg-BG" sz="1200" dirty="0" smtClean="0">
                <a:hlinkClick r:id="rId5"/>
              </a:rPr>
              <a:t>https://osha.europa.eu/bg/safety-and-health-legislation </a:t>
            </a:r>
            <a:r>
              <a:rPr sz="1200" dirty="0">
                <a:hlinkClick r:id="rId5"/>
              </a:rPr>
              <a:t/>
            </a:r>
            <a:br>
              <a:rPr sz="1200" dirty="0">
                <a:hlinkClick r:id="rId5"/>
              </a:rPr>
            </a:br>
            <a:endParaRPr lang="bg-BG" sz="1200" dirty="0"/>
          </a:p>
          <a:p>
            <a:pPr marL="0" indent="0">
              <a:spcBef>
                <a:spcPts val="0"/>
              </a:spcBef>
              <a:buNone/>
            </a:pPr>
            <a:r>
              <a:rPr lang="bg-BG" sz="1200" dirty="0"/>
              <a:t>Полезна информация от законодателството в сферата на химикалите:</a:t>
            </a:r>
          </a:p>
          <a:p>
            <a:r>
              <a:rPr lang="bg-BG" sz="1200" dirty="0" smtClean="0">
                <a:hlinkClick r:id="rId6"/>
              </a:rPr>
              <a:t>Регламент (ЕО) № 1907/2006 (Регламентът REACH)</a:t>
            </a:r>
            <a:endParaRPr lang="bg-BG" sz="1200" dirty="0"/>
          </a:p>
          <a:p>
            <a:r>
              <a:rPr lang="bg-BG" sz="1200" dirty="0" smtClean="0">
                <a:hlinkClick r:id="rId7"/>
              </a:rPr>
              <a:t>Регламент (ЕО) № 1272/2008 (Регламентът CLP)</a:t>
            </a:r>
            <a:endParaRPr lang="bg-BG" sz="1200" dirty="0"/>
          </a:p>
          <a:p>
            <a:endParaRPr lang="bg-BG" sz="1200" dirty="0" smtClean="0"/>
          </a:p>
          <a:p>
            <a:pPr marL="0" indent="0">
              <a:buNone/>
            </a:pPr>
            <a:endParaRPr lang="bg-BG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524328" y="2442641"/>
            <a:ext cx="1512168" cy="1558712"/>
            <a:chOff x="6948264" y="2401345"/>
            <a:chExt cx="1783948" cy="1838857"/>
          </a:xfrm>
        </p:grpSpPr>
        <p:sp>
          <p:nvSpPr>
            <p:cNvPr id="5" name="Oval 4"/>
            <p:cNvSpPr/>
            <p:nvPr/>
          </p:nvSpPr>
          <p:spPr>
            <a:xfrm>
              <a:off x="6948264" y="2787773"/>
              <a:ext cx="1440160" cy="1452429"/>
            </a:xfrm>
            <a:prstGeom prst="ellipse">
              <a:avLst/>
            </a:prstGeom>
            <a:solidFill>
              <a:srgbClr val="89C14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58"/>
            <a:stretch>
              <a:fillRect/>
            </a:stretch>
          </p:blipFill>
          <p:spPr>
            <a:xfrm>
              <a:off x="7164288" y="2401345"/>
              <a:ext cx="1567924" cy="1838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13391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Канцерогени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7722449" cy="3500984"/>
          </a:xfrm>
        </p:spPr>
        <p:txBody>
          <a:bodyPr>
            <a:normAutofit/>
          </a:bodyPr>
          <a:lstStyle/>
          <a:p>
            <a:r>
              <a:rPr lang="bg-BG" sz="1400" dirty="0" smtClean="0"/>
              <a:t>Канцерогените причиняват мнозинството от професионалните заболявания с фатален изход в ЕС</a:t>
            </a:r>
            <a:endParaRPr lang="en-US" sz="1400" dirty="0" smtClean="0"/>
          </a:p>
          <a:p>
            <a:r>
              <a:rPr lang="bg-BG" sz="1400" dirty="0" smtClean="0"/>
              <a:t>Професионалната експозиция на канцерогени причинява ежегодно:</a:t>
            </a:r>
            <a:endParaRPr lang="en-US" sz="1400" dirty="0" smtClean="0"/>
          </a:p>
          <a:p>
            <a:pPr lvl="1">
              <a:spcBef>
                <a:spcPts val="600"/>
              </a:spcBef>
            </a:pPr>
            <a:r>
              <a:rPr lang="bg-BG" sz="1400" dirty="0" smtClean="0"/>
              <a:t>Между </a:t>
            </a:r>
            <a:r>
              <a:rPr lang="en-GB" sz="1400" dirty="0" smtClean="0"/>
              <a:t>91</a:t>
            </a:r>
            <a:r>
              <a:rPr lang="bg-BG" sz="1400" dirty="0" smtClean="0"/>
              <a:t> </a:t>
            </a:r>
            <a:r>
              <a:rPr lang="en-GB" sz="1400" dirty="0" smtClean="0"/>
              <a:t>500 </a:t>
            </a:r>
            <a:r>
              <a:rPr lang="bg-BG" sz="1400" dirty="0"/>
              <a:t>и</a:t>
            </a:r>
            <a:r>
              <a:rPr lang="en-GB" sz="1400" dirty="0" smtClean="0"/>
              <a:t> 150</a:t>
            </a:r>
            <a:r>
              <a:rPr lang="bg-BG" sz="1400" dirty="0" smtClean="0"/>
              <a:t> </a:t>
            </a:r>
            <a:r>
              <a:rPr lang="en-GB" sz="1400" dirty="0" smtClean="0"/>
              <a:t>500</a:t>
            </a:r>
            <a:r>
              <a:rPr lang="en-US" sz="1400" dirty="0" smtClean="0"/>
              <a:t> </a:t>
            </a:r>
            <a:r>
              <a:rPr lang="bg-BG" sz="1400" dirty="0" smtClean="0"/>
              <a:t>заболявания от рак</a:t>
            </a:r>
            <a:r>
              <a:rPr lang="en-US" sz="1400" dirty="0" smtClean="0"/>
              <a:t> </a:t>
            </a:r>
          </a:p>
          <a:p>
            <a:pPr lvl="1">
              <a:tabLst>
                <a:tab pos="900113" algn="l"/>
              </a:tabLst>
            </a:pPr>
            <a:r>
              <a:rPr lang="bg-BG" sz="1400" dirty="0"/>
              <a:t>Между </a:t>
            </a:r>
            <a:r>
              <a:rPr lang="en-GB" sz="1400" dirty="0" smtClean="0"/>
              <a:t>57,700 </a:t>
            </a:r>
            <a:r>
              <a:rPr lang="bg-BG" sz="1400" dirty="0" smtClean="0"/>
              <a:t>и</a:t>
            </a:r>
            <a:r>
              <a:rPr lang="en-GB" sz="1400" dirty="0" smtClean="0"/>
              <a:t> 106,500</a:t>
            </a:r>
            <a:r>
              <a:rPr lang="en-US" sz="1400" dirty="0" smtClean="0"/>
              <a:t> </a:t>
            </a:r>
            <a:r>
              <a:rPr lang="bg-BG" sz="1400" dirty="0" smtClean="0"/>
              <a:t>смъртни случаи </a:t>
            </a:r>
            <a:r>
              <a:rPr lang="en-US" sz="1400" dirty="0" smtClean="0"/>
              <a:t>(RIVM, 2016)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400" b="1" dirty="0" smtClean="0">
                <a:solidFill>
                  <a:schemeClr val="tx2"/>
                </a:solidFill>
              </a:rPr>
              <a:t>Много от случаите на рак на работното място са предотвратими</a:t>
            </a:r>
            <a:endParaRPr lang="en-US" sz="1400" b="1" dirty="0">
              <a:solidFill>
                <a:schemeClr val="tx2"/>
              </a:solidFill>
            </a:endParaRPr>
          </a:p>
          <a:p>
            <a:r>
              <a:rPr lang="bg-BG" sz="1400" dirty="0" smtClean="0"/>
              <a:t>В сравнение с други опасни вещества, спрямо канцерогените се прилагат по-строги мерки</a:t>
            </a:r>
            <a:r>
              <a:rPr lang="en-US" sz="1400" dirty="0" smtClean="0"/>
              <a:t>, </a:t>
            </a:r>
            <a:r>
              <a:rPr lang="bg-BG" sz="1400" dirty="0" smtClean="0"/>
              <a:t>като работа в затворена система, ограничаване на достъпа и документиране</a:t>
            </a:r>
            <a:endParaRPr lang="en-US" sz="1400" dirty="0" smtClean="0"/>
          </a:p>
          <a:p>
            <a:r>
              <a:rPr lang="bg-BG" sz="1400" dirty="0"/>
              <a:t>Ц</a:t>
            </a:r>
            <a:r>
              <a:rPr lang="bg-BG" sz="1400" dirty="0" smtClean="0"/>
              <a:t>елта на Пътната карта за канцерогените е да подпомага политиката и да спомогне за обмена на информация и добри практики</a:t>
            </a:r>
            <a:endParaRPr lang="en-US" sz="14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38284"/>
            <a:ext cx="2069722" cy="7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Специфични групи, изложени на риск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19" y="411510"/>
            <a:ext cx="5830035" cy="49915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bg-BG" sz="1600" dirty="0" smtClean="0"/>
              <a:t>Определени групи работници са изложени на по-голям риск от опасни вещества. Това са:</a:t>
            </a:r>
          </a:p>
          <a:p>
            <a:pPr lvl="1">
              <a:spcBef>
                <a:spcPts val="600"/>
              </a:spcBef>
            </a:pPr>
            <a:r>
              <a:rPr lang="bg-BG" sz="1600" dirty="0"/>
              <a:t>жени</a:t>
            </a:r>
          </a:p>
          <a:p>
            <a:pPr lvl="1"/>
            <a:r>
              <a:rPr lang="bg-BG" sz="1600" dirty="0" smtClean="0"/>
              <a:t>млади работници</a:t>
            </a:r>
          </a:p>
          <a:p>
            <a:pPr lvl="1"/>
            <a:r>
              <a:rPr lang="bg-BG" sz="1600" dirty="0" smtClean="0"/>
              <a:t>работници мигранти</a:t>
            </a:r>
          </a:p>
          <a:p>
            <a:pPr lvl="1"/>
            <a:r>
              <a:rPr lang="bg-BG" sz="1600" dirty="0" smtClean="0"/>
              <a:t>временно наети работници</a:t>
            </a:r>
          </a:p>
          <a:p>
            <a:pPr lvl="1"/>
            <a:r>
              <a:rPr lang="bg-BG" sz="1600" dirty="0"/>
              <a:t>необучени или неквалифицирани служители</a:t>
            </a:r>
          </a:p>
          <a:p>
            <a:pPr lvl="1"/>
            <a:r>
              <a:rPr lang="bg-BG" sz="1600" dirty="0"/>
              <a:t>хигиенисти и подизпълнители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600" b="1" dirty="0" smtClean="0">
                <a:solidFill>
                  <a:schemeClr val="tx2"/>
                </a:solidFill>
              </a:rPr>
              <a:t>Това може да се дължи на повишена чувствителност или липса на опит, обучение или информация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600" b="1" dirty="0" smtClean="0">
                <a:solidFill>
                  <a:schemeClr val="tx2"/>
                </a:solidFill>
              </a:rPr>
              <a:t>Рисковете за тези работници трябва да се вземат предвид при извършване на оценка на риска</a:t>
            </a:r>
            <a:endParaRPr lang="bg-BG" sz="1600" b="1" dirty="0">
              <a:solidFill>
                <a:schemeClr val="tx2"/>
              </a:solidFill>
            </a:endParaRPr>
          </a:p>
          <a:p>
            <a:pPr lvl="1"/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0012289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3457104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07504" y="821811"/>
            <a:ext cx="7776864" cy="24482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Участие в кампанията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987574"/>
            <a:ext cx="7074328" cy="364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1600" dirty="0" smtClean="0"/>
              <a:t>В кампанията могат да участват организации с различна големина и от различни сектори, както и физически лица като:</a:t>
            </a:r>
          </a:p>
          <a:p>
            <a:pPr lvl="1">
              <a:spcBef>
                <a:spcPts val="600"/>
              </a:spcBef>
            </a:pPr>
            <a:r>
              <a:rPr lang="bg-BG" sz="1600" dirty="0" smtClean="0"/>
              <a:t>разпространяват и публикуват материали за кампанията;</a:t>
            </a:r>
          </a:p>
          <a:p>
            <a:pPr lvl="1"/>
            <a:r>
              <a:rPr lang="bg-BG" sz="1600" dirty="0"/>
              <a:t>участват в събития и дейности или ги организират;</a:t>
            </a:r>
          </a:p>
          <a:p>
            <a:pPr lvl="1"/>
            <a:r>
              <a:rPr lang="bg-BG" sz="1600" dirty="0" smtClean="0"/>
              <a:t>използват и популяризират инструменти за управление </a:t>
            </a:r>
          </a:p>
          <a:p>
            <a:pPr marL="189000" lvl="1" indent="0">
              <a:buNone/>
            </a:pPr>
            <a:r>
              <a:rPr lang="es-ES" sz="1600" dirty="0" smtClean="0"/>
              <a:t>	</a:t>
            </a:r>
            <a:r>
              <a:rPr lang="bg-BG" sz="1600" dirty="0" smtClean="0"/>
              <a:t>на опасни вещества;</a:t>
            </a:r>
          </a:p>
          <a:p>
            <a:pPr lvl="1"/>
            <a:r>
              <a:rPr lang="bg-BG" sz="1600" dirty="0"/>
              <a:t>станат партньор на кампанията;</a:t>
            </a:r>
          </a:p>
          <a:p>
            <a:pPr lvl="1"/>
            <a:r>
              <a:rPr lang="bg-BG" sz="1600" dirty="0" smtClean="0"/>
              <a:t>получават актуална информация чрез социалните медии.</a:t>
            </a:r>
          </a:p>
          <a:p>
            <a:pPr lvl="1"/>
            <a:endParaRPr lang="bg-BG" sz="1600" dirty="0" smtClean="0"/>
          </a:p>
          <a:p>
            <a:pPr lvl="1"/>
            <a:endParaRPr lang="bg-BG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390" y="1151708"/>
            <a:ext cx="2631954" cy="46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04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Предложение за партньорство с кампанията</a:t>
            </a:r>
            <a:endParaRPr lang="bg-BG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537663"/>
            <a:ext cx="9144000" cy="3546975"/>
          </a:xfrm>
          <a:prstGeom prst="rect">
            <a:avLst/>
          </a:prstGeom>
          <a:solidFill>
            <a:srgbClr val="89C140"/>
          </a:solidFill>
          <a:ln>
            <a:solidFill>
              <a:srgbClr val="89C1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2987824" y="627534"/>
            <a:ext cx="6048672" cy="3339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1840" y="699542"/>
            <a:ext cx="5976664" cy="3398720"/>
          </a:xfrm>
        </p:spPr>
        <p:txBody>
          <a:bodyPr>
            <a:noAutofit/>
          </a:bodyPr>
          <a:lstStyle/>
          <a:p>
            <a:r>
              <a:rPr lang="bg-BG" sz="1500" dirty="0" smtClean="0"/>
              <a:t>Успешните партньорства между ЕU-OSHA и основните заинтересовани страни са важни за успеха на кампанията</a:t>
            </a:r>
          </a:p>
          <a:p>
            <a:r>
              <a:rPr lang="bg-BG" sz="1500" dirty="0" smtClean="0"/>
              <a:t>Европейски и международни организации могат да станат официални партньори на кампанията</a:t>
            </a:r>
          </a:p>
          <a:p>
            <a:r>
              <a:rPr lang="bg-BG" sz="1500" dirty="0"/>
              <a:t>Медийните партньори на кампанията могат да популяризират кампанията</a:t>
            </a:r>
          </a:p>
          <a:p>
            <a:r>
              <a:rPr lang="bg-BG" sz="1500" dirty="0"/>
              <a:t>Предимствата включват:</a:t>
            </a:r>
          </a:p>
          <a:p>
            <a:pPr lvl="1"/>
            <a:r>
              <a:rPr lang="bg-BG" sz="1500" dirty="0"/>
              <a:t>информационен пакет;</a:t>
            </a:r>
          </a:p>
          <a:p>
            <a:pPr lvl="1"/>
            <a:r>
              <a:rPr lang="bg-BG" sz="1500" dirty="0"/>
              <a:t>сертификат за партньор;</a:t>
            </a:r>
          </a:p>
          <a:p>
            <a:pPr lvl="1"/>
            <a:r>
              <a:rPr lang="bg-BG" sz="1500" dirty="0" smtClean="0"/>
              <a:t>популяризиране на равнище ЕС и в медиите;</a:t>
            </a:r>
          </a:p>
          <a:p>
            <a:pPr lvl="1"/>
            <a:r>
              <a:rPr lang="bg-BG" sz="1500" dirty="0"/>
              <a:t>възможности за изграждане на мрежи и обмен на добри практики с други партньори на кампанията;</a:t>
            </a:r>
          </a:p>
          <a:p>
            <a:pPr lvl="1"/>
            <a:r>
              <a:rPr lang="bg-BG" sz="1500" dirty="0"/>
              <a:t>покана за събитията на EU-OSHA.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298" y="734424"/>
            <a:ext cx="3325110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707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866415" cy="367200"/>
          </a:xfrm>
        </p:spPr>
        <p:txBody>
          <a:bodyPr/>
          <a:lstStyle/>
          <a:p>
            <a:r>
              <a:rPr lang="bg-BG" sz="2000" dirty="0" smtClean="0"/>
              <a:t>Награди за добри практики за здравословни работни места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06376" cy="3645000"/>
          </a:xfrm>
        </p:spPr>
        <p:txBody>
          <a:bodyPr>
            <a:normAutofit/>
          </a:bodyPr>
          <a:lstStyle/>
          <a:p>
            <a:r>
              <a:rPr lang="bg-BG" sz="1600" dirty="0" smtClean="0"/>
              <a:t>Признание за иновативни практики за безопасност и здраве на работното място</a:t>
            </a:r>
          </a:p>
          <a:p>
            <a:r>
              <a:rPr lang="bg-BG" sz="1600" dirty="0" smtClean="0"/>
              <a:t>Организациите се награждават за успешни и устойчиви инициативи за управление на опасните вещества на работното място</a:t>
            </a:r>
          </a:p>
          <a:p>
            <a:r>
              <a:rPr lang="bg-BG" sz="1600" dirty="0" smtClean="0"/>
              <a:t>Могат да участват организации от:</a:t>
            </a:r>
          </a:p>
          <a:p>
            <a:pPr lvl="1">
              <a:spcBef>
                <a:spcPts val="600"/>
              </a:spcBef>
            </a:pPr>
            <a:r>
              <a:rPr lang="bg-BG" sz="1600" dirty="0"/>
              <a:t>държавите — членки на ЕС;</a:t>
            </a:r>
          </a:p>
          <a:p>
            <a:pPr lvl="1"/>
            <a:r>
              <a:rPr lang="bg-BG" sz="1600" dirty="0"/>
              <a:t>държавите кандидатки;</a:t>
            </a:r>
          </a:p>
          <a:p>
            <a:pPr lvl="1"/>
            <a:r>
              <a:rPr lang="bg-BG" sz="1600" dirty="0" smtClean="0"/>
              <a:t>държавите потенциални кандидатки;</a:t>
            </a:r>
          </a:p>
          <a:p>
            <a:pPr lvl="1"/>
            <a:r>
              <a:rPr lang="bg-BG" sz="1600" dirty="0"/>
              <a:t>страните от Европейската асоциация за свободна търговия (ЕАСТ).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600" b="1" dirty="0" smtClean="0">
                <a:solidFill>
                  <a:schemeClr val="tx2"/>
                </a:solidFill>
              </a:rPr>
              <a:t>Победителите се съобщават на церемонията по връчването на наградите</a:t>
            </a:r>
          </a:p>
          <a:p>
            <a:endParaRPr lang="bg-BG" sz="1800" dirty="0" smtClean="0"/>
          </a:p>
          <a:p>
            <a:pPr lvl="1"/>
            <a:endParaRPr lang="bg-BG" sz="1800" dirty="0" smtClean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22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Въведение в кампанията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6210232" cy="3645000"/>
          </a:xfrm>
        </p:spPr>
        <p:txBody>
          <a:bodyPr>
            <a:normAutofit/>
          </a:bodyPr>
          <a:lstStyle/>
          <a:p>
            <a:r>
              <a:rPr lang="bg-BG" sz="1600" dirty="0" smtClean="0"/>
              <a:t>Координира се от Европейската агенция за безопасност и здраве при работа (EU-OSHA)</a:t>
            </a:r>
          </a:p>
          <a:p>
            <a:r>
              <a:rPr lang="bg-BG" sz="1600" dirty="0" smtClean="0"/>
              <a:t>Организира се в над 30 държави</a:t>
            </a:r>
          </a:p>
          <a:p>
            <a:r>
              <a:rPr lang="bg-BG" sz="1600" dirty="0" smtClean="0"/>
              <a:t>Подкрепя се от мрежа от партньори:</a:t>
            </a:r>
            <a:endParaRPr dirty="0"/>
          </a:p>
          <a:p>
            <a:pPr lvl="1">
              <a:spcBef>
                <a:spcPts val="600"/>
              </a:spcBef>
            </a:pPr>
            <a:r>
              <a:rPr lang="bg-BG" sz="1600" dirty="0" smtClean="0"/>
              <a:t>национални фокусни точки;</a:t>
            </a:r>
          </a:p>
          <a:p>
            <a:pPr lvl="1"/>
            <a:r>
              <a:rPr lang="bg-BG" sz="1600" dirty="0" smtClean="0"/>
              <a:t>официални партньори на кампанията;</a:t>
            </a:r>
          </a:p>
          <a:p>
            <a:pPr lvl="1"/>
            <a:r>
              <a:rPr lang="bg-BG" sz="1600" dirty="0" smtClean="0"/>
              <a:t>европейски социални партньори;</a:t>
            </a:r>
          </a:p>
          <a:p>
            <a:pPr lvl="1"/>
            <a:r>
              <a:rPr lang="bg-BG" sz="1600" dirty="0" smtClean="0"/>
              <a:t>медийни партньори;</a:t>
            </a:r>
          </a:p>
          <a:p>
            <a:pPr lvl="1"/>
            <a:r>
              <a:rPr lang="bg-BG" sz="1600" dirty="0" smtClean="0"/>
              <a:t>Европейската мрежа на предприятията;</a:t>
            </a:r>
          </a:p>
          <a:p>
            <a:pPr lvl="1"/>
            <a:r>
              <a:rPr lang="bg-BG" sz="1600" dirty="0" smtClean="0"/>
              <a:t>институциите на Европейския съюз;</a:t>
            </a:r>
          </a:p>
          <a:p>
            <a:pPr lvl="1"/>
            <a:r>
              <a:rPr lang="bg-BG" sz="1600" dirty="0" smtClean="0"/>
              <a:t>други агенции на ЕС.</a:t>
            </a:r>
            <a:endParaRPr lang="bg-BG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5"/>
          <a:stretch/>
        </p:blipFill>
        <p:spPr>
          <a:xfrm>
            <a:off x="5831632" y="639009"/>
            <a:ext cx="3312368" cy="35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Ресурси на кампанията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771550"/>
            <a:ext cx="3562767" cy="3645000"/>
          </a:xfrm>
        </p:spPr>
        <p:txBody>
          <a:bodyPr>
            <a:normAutofit/>
          </a:bodyPr>
          <a:lstStyle/>
          <a:p>
            <a:r>
              <a:rPr lang="bg-BG" sz="1600" dirty="0" smtClean="0"/>
              <a:t>Ръководство на кампанията</a:t>
            </a:r>
          </a:p>
          <a:p>
            <a:r>
              <a:rPr lang="bg-BG" sz="1600" dirty="0" smtClean="0"/>
              <a:t>Практически електронен инструмент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600" b="1" dirty="0">
                <a:solidFill>
                  <a:schemeClr val="tx2"/>
                </a:solidFill>
              </a:rPr>
              <a:t>Доклади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600" b="1" dirty="0">
                <a:solidFill>
                  <a:schemeClr val="tx2"/>
                </a:solidFill>
              </a:rPr>
              <a:t>Серия информационни листове по приоритетни теми </a:t>
            </a:r>
            <a:endParaRPr lang="bg-BG" sz="1600" b="1" dirty="0" smtClean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600" b="1" dirty="0">
                <a:solidFill>
                  <a:schemeClr val="tx2"/>
                </a:solidFill>
              </a:rPr>
              <a:t>База данни с ресурси и инструменти</a:t>
            </a: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600" b="1" dirty="0" smtClean="0">
                <a:solidFill>
                  <a:schemeClr val="tx2"/>
                </a:solidFill>
              </a:rPr>
              <a:t>Казуси и аудиовизуална база данни</a:t>
            </a:r>
            <a:endParaRPr lang="bg-BG" sz="1600" b="1" dirty="0">
              <a:solidFill>
                <a:schemeClr val="tx2"/>
              </a:solidFill>
            </a:endParaRPr>
          </a:p>
          <a:p>
            <a:pPr marL="189000" lvl="1" indent="-1890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600" b="1" dirty="0">
                <a:solidFill>
                  <a:schemeClr val="tx2"/>
                </a:solidFill>
              </a:rPr>
              <a:t>OSHwiki: актуализиран раздел и нови статии</a:t>
            </a:r>
          </a:p>
          <a:p>
            <a:pPr lvl="1"/>
            <a:endParaRPr lang="bg-BG" sz="1800" dirty="0" smtClean="0"/>
          </a:p>
          <a:p>
            <a:pPr lvl="1"/>
            <a:endParaRPr lang="bg-BG" sz="1800" dirty="0" smtClean="0"/>
          </a:p>
          <a:p>
            <a:endParaRPr lang="bg-BG" dirty="0" smtClean="0"/>
          </a:p>
          <a:p>
            <a:pPr lvl="1"/>
            <a:endParaRPr lang="bg-BG" dirty="0" smtClean="0"/>
          </a:p>
          <a:p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4012768" y="786052"/>
            <a:ext cx="3528392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600" b="1">
                <a:solidFill>
                  <a:schemeClr val="tx2"/>
                </a:solidFill>
              </a:rPr>
              <a:t>Филми за Напо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600" b="1" smtClean="0">
                <a:solidFill>
                  <a:schemeClr val="tx2"/>
                </a:solidFill>
              </a:rPr>
              <a:t>Рекламни материали</a:t>
            </a:r>
          </a:p>
          <a:p>
            <a:pPr marL="742950" lvl="2" indent="-285750" defTabSz="34290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bg-BG" sz="1600"/>
              <a:t>листовка на кампанията;</a:t>
            </a:r>
          </a:p>
          <a:p>
            <a:pPr marL="742950" lvl="2" indent="-285750" defTabSz="34290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bg-BG" sz="1600"/>
              <a:t>брошура за Наградите за добри практики;</a:t>
            </a:r>
          </a:p>
          <a:p>
            <a:pPr marL="742950" lvl="2" indent="-285750" defTabSz="34290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bg-BG" sz="1600" smtClean="0"/>
              <a:t>плакат;</a:t>
            </a:r>
          </a:p>
          <a:p>
            <a:pPr marL="742950" lvl="2" indent="-285750" defTabSz="34290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bg-BG" sz="1600" smtClean="0"/>
              <a:t>видеоматериали;</a:t>
            </a:r>
            <a:endParaRPr lang="bg-BG" sz="1600"/>
          </a:p>
          <a:p>
            <a:pPr marL="742950" lvl="2" indent="-285750" defTabSz="34290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bg-BG" sz="1600" smtClean="0"/>
              <a:t>онлайн банер;</a:t>
            </a:r>
          </a:p>
          <a:p>
            <a:pPr marL="742950" lvl="2" indent="-285750" defTabSz="34290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bg-BG" sz="1600"/>
              <a:t>имейл подпис.</a:t>
            </a:r>
          </a:p>
          <a:p>
            <a:pPr marL="189000" lvl="1" indent="-189000" defTabSz="342900">
              <a:spcBef>
                <a:spcPts val="45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bg-BG" sz="1600" b="1" smtClean="0">
                <a:solidFill>
                  <a:schemeClr val="tx2"/>
                </a:solidFill>
              </a:rPr>
              <a:t>Връзки към полезни уеб сайтове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55726"/>
            <a:ext cx="2247901" cy="145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44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Основни дати</a:t>
            </a:r>
            <a:endParaRPr lang="bg-BG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40"/>
            <a:ext cx="4355976" cy="41053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g-BG" sz="1600" smtClean="0"/>
              <a:t>Начало на кампанията: </a:t>
            </a:r>
            <a:r>
              <a:t/>
            </a:r>
            <a:br/>
            <a:r>
              <a:rPr lang="bg-BG" sz="1600" b="0" smtClean="0">
                <a:solidFill>
                  <a:schemeClr val="tx2"/>
                </a:solidFill>
              </a:rPr>
              <a:t>април 2018 г.</a:t>
            </a:r>
          </a:p>
          <a:p>
            <a:r>
              <a:rPr lang="bg-BG" sz="1600" smtClean="0"/>
              <a:t>Награди за добри практики в държави членки и на европейско ниво: </a:t>
            </a:r>
            <a:r>
              <a:t/>
            </a:r>
            <a:br/>
            <a:r>
              <a:rPr lang="bg-BG" sz="1600" b="0"/>
              <a:t>2018 и 2019 г.</a:t>
            </a:r>
          </a:p>
          <a:p>
            <a:r>
              <a:rPr lang="bg-BG" sz="1600" smtClean="0"/>
              <a:t>Събитие за обмен на добри практики в областта на здравословните работни места: </a:t>
            </a:r>
            <a:r>
              <a:t/>
            </a:r>
            <a:br/>
            <a:r>
              <a:rPr lang="bg-BG" sz="1600" b="0" smtClean="0"/>
              <a:t>2</a:t>
            </a:r>
            <a:r>
              <a:rPr lang="bg-BG" sz="1600" b="0" baseline="30000" smtClean="0"/>
              <a:t>ро</a:t>
            </a:r>
            <a:r>
              <a:rPr lang="bg-BG" sz="1600" b="0" smtClean="0"/>
              <a:t> тримесечие на 2019 г.</a:t>
            </a:r>
          </a:p>
          <a:p>
            <a:r>
              <a:rPr lang="bg-BG" sz="1600" smtClean="0"/>
              <a:t>Европейски седмици за безопасност и здраве при работа:</a:t>
            </a:r>
          </a:p>
          <a:p>
            <a:pPr marL="189000" lvl="1" indent="0">
              <a:buNone/>
            </a:pPr>
            <a:r>
              <a:rPr lang="bg-BG" sz="1600">
                <a:solidFill>
                  <a:schemeClr val="tx2"/>
                </a:solidFill>
              </a:rPr>
              <a:t>октомври 2018 и 2019 г.</a:t>
            </a:r>
          </a:p>
          <a:p>
            <a:r>
              <a:rPr lang="bg-BG" sz="1600" smtClean="0"/>
              <a:t>Среща на високо равнище за здравословни работни места и Церемония по връчване на Наградите за добри практики:</a:t>
            </a:r>
          </a:p>
          <a:p>
            <a:pPr marL="189000" lvl="1" indent="0">
              <a:buNone/>
            </a:pPr>
            <a:r>
              <a:rPr lang="bg-BG" sz="1600" smtClean="0">
                <a:solidFill>
                  <a:schemeClr val="tx2"/>
                </a:solidFill>
              </a:rPr>
              <a:t>ноември 2019 г.</a:t>
            </a:r>
          </a:p>
        </p:txBody>
      </p:sp>
    </p:spTree>
    <p:extLst>
      <p:ext uri="{BB962C8B-B14F-4D97-AF65-F5344CB8AC3E}">
        <p14:creationId xmlns:p14="http://schemas.microsoft.com/office/powerpoint/2010/main" val="41915829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Допълнителна информация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938424" cy="3318926"/>
          </a:xfrm>
        </p:spPr>
        <p:txBody>
          <a:bodyPr>
            <a:normAutofit/>
          </a:bodyPr>
          <a:lstStyle/>
          <a:p>
            <a:r>
              <a:rPr lang="bg-BG" sz="1600" dirty="0" smtClean="0"/>
              <a:t>Научете повече на уеб сайта на кампанията:</a:t>
            </a:r>
          </a:p>
          <a:p>
            <a:pPr marL="189000" lvl="1" indent="0">
              <a:buNone/>
            </a:pPr>
            <a:r>
              <a:rPr lang="bg-BG" sz="1600" b="1" dirty="0" smtClean="0">
                <a:solidFill>
                  <a:schemeClr val="tx2"/>
                </a:solidFill>
                <a:hlinkClick r:id="rId2"/>
              </a:rPr>
              <a:t>www.healthy-workplaces.eu</a:t>
            </a:r>
            <a:r>
              <a:rPr lang="es-ES" sz="1600" b="1" dirty="0" smtClean="0">
                <a:solidFill>
                  <a:schemeClr val="tx2"/>
                </a:solidFill>
                <a:hlinkClick r:id="rId2"/>
              </a:rPr>
              <a:t>/</a:t>
            </a:r>
            <a:r>
              <a:rPr lang="es-ES" sz="1600" b="1" dirty="0" err="1" smtClean="0">
                <a:solidFill>
                  <a:schemeClr val="tx2"/>
                </a:solidFill>
                <a:hlinkClick r:id="rId2"/>
              </a:rPr>
              <a:t>bg</a:t>
            </a:r>
            <a:r>
              <a:rPr lang="es-ES" sz="1600" b="1" dirty="0">
                <a:solidFill>
                  <a:schemeClr val="tx2"/>
                </a:solidFill>
              </a:rPr>
              <a:t> </a:t>
            </a:r>
            <a:endParaRPr lang="bg-BG" sz="1600" b="1" dirty="0" smtClean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bg-BG" sz="1600" dirty="0" smtClean="0"/>
          </a:p>
          <a:p>
            <a:r>
              <a:rPr lang="bg-BG" sz="1600" dirty="0" smtClean="0"/>
              <a:t>Абонирайте се за бюлетина на кампанията:</a:t>
            </a:r>
          </a:p>
          <a:p>
            <a:pPr marL="189000" lvl="1" indent="0">
              <a:buNone/>
            </a:pPr>
            <a:r>
              <a:rPr lang="bg-BG" sz="1600" b="1" u="sng" dirty="0">
                <a:hlinkClick r:id="rId3"/>
              </a:rPr>
              <a:t>https://</a:t>
            </a:r>
            <a:r>
              <a:rPr lang="bg-BG" sz="1600" b="1" u="sng" dirty="0" smtClean="0">
                <a:hlinkClick r:id="rId3"/>
              </a:rPr>
              <a:t>healthy-workplaces.eu/</a:t>
            </a:r>
            <a:r>
              <a:rPr lang="es-ES" sz="1600" b="1" u="sng" dirty="0" err="1" smtClean="0">
                <a:hlinkClick r:id="rId3"/>
              </a:rPr>
              <a:t>bg</a:t>
            </a:r>
            <a:r>
              <a:rPr lang="bg-BG" sz="1600" b="1" u="sng" dirty="0" smtClean="0">
                <a:hlinkClick r:id="rId3"/>
              </a:rPr>
              <a:t>/healthy-workplaces-newsletter</a:t>
            </a:r>
            <a:r>
              <a:rPr lang="es-ES" sz="1600" b="1" u="sng" smtClean="0"/>
              <a:t> </a:t>
            </a:r>
            <a:endParaRPr lang="bg-BG" sz="1600" b="1" dirty="0" smtClean="0"/>
          </a:p>
          <a:p>
            <a:pPr marL="189000" lvl="1" indent="0">
              <a:buNone/>
            </a:pPr>
            <a:endParaRPr lang="bg-BG" sz="1600" b="1" dirty="0" smtClean="0"/>
          </a:p>
          <a:p>
            <a:r>
              <a:rPr lang="bg-BG" sz="1600" dirty="0" smtClean="0"/>
              <a:t>Следете дейностите и събитията в социалните медии:</a:t>
            </a:r>
          </a:p>
          <a:p>
            <a:pPr marL="0" indent="0">
              <a:buNone/>
            </a:pPr>
            <a:endParaRPr lang="bg-BG" sz="1600" dirty="0" smtClean="0"/>
          </a:p>
          <a:p>
            <a:endParaRPr lang="bg-BG" sz="1600" dirty="0" smtClean="0"/>
          </a:p>
          <a:p>
            <a:r>
              <a:rPr lang="bg-BG" sz="1600" dirty="0" smtClean="0"/>
              <a:t>Научете за събитията във вашата страна от националната фокусна точка:</a:t>
            </a:r>
          </a:p>
          <a:p>
            <a:pPr marL="189000" lvl="1" indent="0">
              <a:buNone/>
            </a:pPr>
            <a:r>
              <a:rPr lang="bg-BG" sz="1600" b="1" u="sng" dirty="0" smtClean="0">
                <a:hlinkClick r:id="rId4"/>
              </a:rPr>
              <a:t>www.healthy-workplaces.eu/fops</a:t>
            </a:r>
            <a:r>
              <a:rPr lang="es-ES" sz="1600" b="1" u="sng" dirty="0" smtClean="0"/>
              <a:t> </a:t>
            </a:r>
            <a:endParaRPr lang="bg-BG" sz="1600" b="1" u="sng" dirty="0" smtClean="0"/>
          </a:p>
          <a:p>
            <a:pPr marL="189000" lvl="1" indent="0">
              <a:buNone/>
            </a:pPr>
            <a:endParaRPr lang="bg-BG" b="1" dirty="0" smtClean="0"/>
          </a:p>
          <a:p>
            <a:pPr marL="189000" lvl="1" indent="0">
              <a:buNone/>
            </a:pPr>
            <a:endParaRPr lang="bg-BG" b="1" dirty="0">
              <a:solidFill>
                <a:schemeClr val="tx2"/>
              </a:solidFill>
            </a:endParaRPr>
          </a:p>
          <a:p>
            <a:pPr marL="189000" lvl="1" indent="0">
              <a:buNone/>
            </a:pPr>
            <a:endParaRPr lang="bg-BG" dirty="0" smtClean="0"/>
          </a:p>
          <a:p>
            <a:pPr marL="189000" lvl="1" indent="0">
              <a:buNone/>
            </a:pPr>
            <a:endParaRPr lang="bg-BG" dirty="0"/>
          </a:p>
        </p:txBody>
      </p:sp>
      <p:pic>
        <p:nvPicPr>
          <p:cNvPr id="4" name="Picture 14" descr="https://g.twimg.com/Twitter_logo_blue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859782"/>
            <a:ext cx="53143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fbcdn-sphotos-b-a.akamaihd.net/hphotos-ak-xap1/t31.0-8/1271084_10152203108461729_809245696_o.png?dl=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35696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h4.googleusercontent.com/9Difi9bypu9-FoUsfFWpX6odYLLjXQk_q0aPxZBSFynecMOSLoKRKWRWIfZdXRGOdXMZCahrLBG6vWrwIeT-A26iDjTucgFVCP0Fuzr79BHW5kLJ3sw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99792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://cincoaescomunicacion.com/wp-content/uploads/2013/11/linkedin-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285978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74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Основни цели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bg-BG" sz="1600" u="sng" dirty="0" smtClean="0"/>
              <a:t>Повишаване на осведомеността</a:t>
            </a:r>
            <a:r>
              <a:rPr lang="bg-BG" sz="1600" dirty="0" smtClean="0"/>
              <a:t> относно рисковете, причинени от опасни вещества на работното място</a:t>
            </a:r>
          </a:p>
          <a:p>
            <a:r>
              <a:rPr lang="bg-BG" sz="1600" dirty="0" smtClean="0"/>
              <a:t>Насърчаване на </a:t>
            </a:r>
            <a:r>
              <a:rPr lang="bg-BG" sz="1600" u="sng" dirty="0" smtClean="0"/>
              <a:t>култура на превенция</a:t>
            </a:r>
            <a:r>
              <a:rPr lang="bg-BG" sz="1600" dirty="0" smtClean="0"/>
              <a:t> с цел елиминиране или ефективно управление на рисковете</a:t>
            </a:r>
          </a:p>
          <a:p>
            <a:r>
              <a:rPr lang="bg-BG" sz="1600" dirty="0" smtClean="0"/>
              <a:t>Подобряване на разбирането за рисковете, свързани с </a:t>
            </a:r>
            <a:r>
              <a:rPr lang="bg-BG" sz="1600" u="sng" dirty="0" smtClean="0"/>
              <a:t>канцерогените</a:t>
            </a:r>
          </a:p>
          <a:p>
            <a:r>
              <a:rPr lang="bg-BG" sz="1600" dirty="0" smtClean="0"/>
              <a:t>Насочване на вниманието към работници със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bg-BG" sz="1600" u="sng" dirty="0" smtClean="0"/>
              <a:t>специални потребности</a:t>
            </a:r>
            <a:r>
              <a:rPr lang="bg-BG" sz="1600" dirty="0" smtClean="0"/>
              <a:t> и уязвимост</a:t>
            </a:r>
          </a:p>
          <a:p>
            <a:r>
              <a:rPr lang="bg-BG" sz="1600" dirty="0" smtClean="0"/>
              <a:t>Предоставяне на информация относно</a:t>
            </a:r>
            <a:r>
              <a:rPr lang="it-IT" sz="1600" dirty="0"/>
              <a:t>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bg-BG" sz="1600" u="sng" dirty="0" smtClean="0"/>
              <a:t>развитието на политиките</a:t>
            </a:r>
            <a:r>
              <a:rPr lang="bg-BG" sz="1600" dirty="0" smtClean="0"/>
              <a:t> и</a:t>
            </a:r>
            <a:r>
              <a:rPr lang="es-ES" sz="1600" dirty="0" smtClean="0"/>
              <a:t> </a:t>
            </a:r>
            <a:br>
              <a:rPr lang="es-ES" sz="1600" dirty="0" smtClean="0"/>
            </a:br>
            <a:r>
              <a:rPr lang="bg-BG" sz="1600" dirty="0" smtClean="0"/>
              <a:t>приложимото </a:t>
            </a:r>
            <a:r>
              <a:rPr lang="bg-BG" sz="1600" u="sng" dirty="0" smtClean="0"/>
              <a:t>законодателство</a:t>
            </a:r>
            <a:endParaRPr lang="bg-BG" sz="1600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39702"/>
            <a:ext cx="2787349" cy="25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7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За какво става дума?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938424" cy="3645000"/>
          </a:xfrm>
        </p:spPr>
        <p:txBody>
          <a:bodyPr/>
          <a:lstStyle/>
          <a:p>
            <a:r>
              <a:rPr lang="bg-BG" sz="1600" dirty="0" smtClean="0"/>
              <a:t>Служителите в много европейски държави са изложени на </a:t>
            </a:r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bg-BG" sz="1600" dirty="0" smtClean="0"/>
              <a:t>опасни вещества</a:t>
            </a:r>
          </a:p>
          <a:p>
            <a:r>
              <a:rPr lang="bg-BG" sz="1600" dirty="0" smtClean="0"/>
              <a:t>Често осведомеността по проблема е недостатъчна</a:t>
            </a:r>
          </a:p>
          <a:p>
            <a:r>
              <a:rPr lang="bg-BG" sz="1600" dirty="0" smtClean="0"/>
              <a:t>Опасните вещества могат да доведат до:</a:t>
            </a:r>
          </a:p>
          <a:p>
            <a:pPr lvl="1">
              <a:spcBef>
                <a:spcPts val="600"/>
              </a:spcBef>
            </a:pPr>
            <a:r>
              <a:rPr lang="bg-BG" sz="1600" dirty="0" smtClean="0"/>
              <a:t>тежки и дълготрайни здравословни проблеми — напр. дразнене на кожата, респираторни заболявания и рак;</a:t>
            </a:r>
          </a:p>
          <a:p>
            <a:pPr lvl="1"/>
            <a:r>
              <a:rPr lang="bg-BG" sz="1600" dirty="0"/>
              <a:t>рискове за безопасността, напр. пожар, експлозия и задушаване;</a:t>
            </a:r>
          </a:p>
          <a:p>
            <a:pPr lvl="1"/>
            <a:r>
              <a:rPr lang="bg-BG" sz="1600" dirty="0" smtClean="0"/>
              <a:t>значителни разходи за фирмите за защитни мерки и поемане на отговорност. </a:t>
            </a:r>
          </a:p>
          <a:p>
            <a:pPr marL="0" indent="0">
              <a:buNone/>
            </a:pP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8010431" cy="367200"/>
          </a:xfrm>
        </p:spPr>
        <p:txBody>
          <a:bodyPr/>
          <a:lstStyle/>
          <a:p>
            <a:r>
              <a:rPr lang="bg-BG" sz="2000" dirty="0" smtClean="0"/>
              <a:t>Какво представляват опасните вещества? </a:t>
            </a: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1097028"/>
            <a:ext cx="7146335" cy="3592387"/>
          </a:xfrm>
        </p:spPr>
        <p:txBody>
          <a:bodyPr>
            <a:normAutofit/>
          </a:bodyPr>
          <a:lstStyle/>
          <a:p>
            <a:pPr lvl="1"/>
            <a:endParaRPr lang="bg-BG" sz="1600" dirty="0" smtClean="0"/>
          </a:p>
          <a:p>
            <a:pPr lvl="1">
              <a:lnSpc>
                <a:spcPct val="110000"/>
              </a:lnSpc>
            </a:pPr>
            <a:r>
              <a:rPr lang="bg-BG" sz="1600" dirty="0" smtClean="0"/>
              <a:t>химикали, напр. в бои, лепила, дезинфектанти, почистващи препарати или пестициди;</a:t>
            </a:r>
          </a:p>
          <a:p>
            <a:pPr lvl="1">
              <a:lnSpc>
                <a:spcPct val="110000"/>
              </a:lnSpc>
            </a:pPr>
            <a:r>
              <a:rPr lang="bg-BG" sz="1600" dirty="0"/>
              <a:t>замърсители, генерирани в хода на производствените процеси, напр. заваръчни димове, силициев прах или продукти от изгаряне като отработени газове на дизелови двигатели;</a:t>
            </a:r>
          </a:p>
          <a:p>
            <a:pPr lvl="1">
              <a:lnSpc>
                <a:spcPct val="110000"/>
              </a:lnSpc>
            </a:pPr>
            <a:r>
              <a:rPr lang="bg-BG" sz="1600" dirty="0" smtClean="0"/>
              <a:t>материали с естествен произход, напр. прах от зърнопроизводство, азбест или суров нефт и неговите компоненти.</a:t>
            </a:r>
          </a:p>
          <a:p>
            <a:r>
              <a:rPr lang="bg-BG" sz="1600" dirty="0" smtClean="0"/>
              <a:t>Опасните вещества се срещат почти на всички работни места</a:t>
            </a:r>
          </a:p>
          <a:p>
            <a:r>
              <a:rPr lang="bg-BG" sz="1600" dirty="0" smtClean="0"/>
              <a:t>Вредата нараства при краткосрочна и дългосрочна експозиция и при дългосрочно натрупване в тялото</a:t>
            </a:r>
            <a:endParaRPr lang="bg-BG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95686"/>
            <a:ext cx="2169613" cy="1857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100" y="834847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g-BG" sz="1600" b="1" dirty="0">
                <a:solidFill>
                  <a:schemeClr val="tx2"/>
                </a:solidFill>
              </a:rPr>
              <a:t>Всяко вещество (твърдо, течно или газообразно), което поражда риск за безопасността или здравето на работниците:</a:t>
            </a:r>
          </a:p>
        </p:txBody>
      </p:sp>
    </p:spTree>
    <p:extLst>
      <p:ext uri="{BB962C8B-B14F-4D97-AF65-F5344CB8AC3E}">
        <p14:creationId xmlns:p14="http://schemas.microsoft.com/office/powerpoint/2010/main" val="34244013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Определения от Директивата за химичните агенти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90" y="318600"/>
            <a:ext cx="600749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22450" cy="3645000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а) „Химичен агент“ е всеки химичен елемент или съединение, самостоятелно или във вид на примес така, както съществува в естествено състояние или произведен, използван или отделен, включително като отпадъчен продукт, от всяка трудова дейност, независимо дали е произведен съзнателно, или не и дали е пуснат на пазара, или не;</a:t>
            </a:r>
          </a:p>
          <a:p>
            <a:r>
              <a:rPr lang="bg-BG" dirty="0" smtClean="0"/>
              <a:t>б) „Опасен химичен агент“ е:</a:t>
            </a:r>
          </a:p>
          <a:p>
            <a:pPr lvl="1">
              <a:spcBef>
                <a:spcPts val="600"/>
              </a:spcBef>
            </a:pPr>
            <a:r>
              <a:rPr lang="bg-BG" dirty="0" smtClean="0"/>
              <a:t>(i) всеки химичен агент, който отговаря на критериите за класифициране като опасен в рамките на класове на физическа опасност и/или на опасност за здравето, предвидени в Регламент (ЕО) № 1272/2008l, … дори химичен агент, който не е класифициран съгласно посочения регламент; </a:t>
            </a:r>
          </a:p>
          <a:p>
            <a:pPr lvl="1"/>
            <a:r>
              <a:rPr lang="bg-BG" dirty="0" smtClean="0"/>
              <a:t>(iii) всеки химичен агент, който въпреки че не отговаря на критериите за класифициране като опасен……, може поради своите физико-химични, химични или токсикологични свойства и начина, по който се използва или съществува на работното място, да представлява риск за безопасността и здравето на работниците, включително всеки химичен агент, за който е определена гранична стойност на професионална експозиция по силата на член 3.</a:t>
            </a:r>
          </a:p>
          <a:p>
            <a:r>
              <a:rPr lang="bg-BG" dirty="0" smtClean="0"/>
              <a:t>„Дейност, включваща химични агенти“ е всяка работа, при която се използват химични агенти или са предназначени да се използват при всеки процес, включително производство, манипулиране, съхранение, транспорт или изхвърляне и обработка, или които са резултат от такава работа.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Факти и цифри</a:t>
            </a:r>
            <a:endParaRPr lang="bg-BG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66406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1) Резюме — Второ европейско проучване за новите и нововъзникващите рискове в предприятията (ЕSENER-2), </a:t>
            </a:r>
            <a:r>
              <a:rPr dirty="0"/>
              <a:t/>
            </a:r>
            <a:br>
              <a:rPr dirty="0"/>
            </a:br>
            <a:r>
              <a:rPr lang="bg-BG" sz="800" dirty="0" smtClean="0"/>
              <a:t>EU-OSHA, 2015 г., стр. 5. Може да се намери на: </a:t>
            </a:r>
            <a:r>
              <a:rPr lang="bg-BG" sz="800" u="sng" dirty="0">
                <a:hlinkClick r:id="rId3"/>
              </a:rPr>
              <a:t>https://osha.europa.eu/sites/default/files/publications/documents/esener-ii-summary-en.PDF</a:t>
            </a:r>
            <a:endParaRPr lang="bg-BG" sz="800" u="sng" dirty="0" smtClean="0"/>
          </a:p>
          <a:p>
            <a:r>
              <a:rPr lang="bg-BG" sz="800" dirty="0" smtClean="0"/>
              <a:t>2) Шесто Европейско проучване за условията на труд, обобщаващ доклад, Eurofound, 2016 г., стр. 43. Може да се намери на: </a:t>
            </a:r>
            <a:r>
              <a:rPr lang="bg-BG" sz="800" dirty="0" smtClean="0">
                <a:hlinkClick r:id="rId4"/>
              </a:rPr>
              <a:t>https</a:t>
            </a:r>
            <a:r>
              <a:rPr lang="bg-BG" sz="800" dirty="0">
                <a:hlinkClick r:id="rId4"/>
              </a:rPr>
              <a:t>://www.eurofound.europa.eu/sites/default/files/ef_publication/field_ef_document/ef1634en.pdf</a:t>
            </a:r>
            <a:r>
              <a:rPr lang="bg-BG" sz="800" dirty="0" smtClean="0"/>
              <a:t> </a:t>
            </a:r>
          </a:p>
          <a:p>
            <a:endParaRPr lang="bg-BG" sz="8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6858303" cy="2941815"/>
          </a:xfrm>
        </p:spPr>
        <p:txBody>
          <a:bodyPr>
            <a:normAutofit fontScale="92500" lnSpcReduction="20000"/>
          </a:bodyPr>
          <a:lstStyle/>
          <a:p>
            <a:r>
              <a:rPr lang="bg-BG" sz="1600" dirty="0"/>
              <a:t>Съгласно проучване на предприятията, организирано от EU-OSHA, в 38 % от предприятията има наличие на химични или биологични вещества</a:t>
            </a:r>
            <a:r>
              <a:rPr lang="bg-BG" sz="1600" baseline="30000" dirty="0" smtClean="0"/>
              <a:t>1</a:t>
            </a:r>
            <a:r>
              <a:rPr lang="bg-BG" dirty="0" smtClean="0"/>
              <a:t> </a:t>
            </a:r>
            <a:endParaRPr lang="bg-BG" sz="1600" dirty="0"/>
          </a:p>
          <a:p>
            <a:r>
              <a:rPr lang="bg-BG" sz="1600" dirty="0"/>
              <a:t>В големите компании често се използват над 1000 различни химически продукти</a:t>
            </a:r>
          </a:p>
          <a:p>
            <a:r>
              <a:rPr lang="bg-BG" sz="1600" dirty="0" smtClean="0"/>
              <a:t>Един работник може да влезе в допир със стотици различни химични вещества</a:t>
            </a:r>
          </a:p>
          <a:p>
            <a:r>
              <a:rPr lang="bg-BG" sz="1600" dirty="0"/>
              <a:t>17 % от работниците в ЕС посочват, че боравят с химически продукти и химични вещества или са изложени на контакт с кожата </a:t>
            </a:r>
            <a:r>
              <a:rPr lang="bg-BG" dirty="0" smtClean="0"/>
              <a:t> </a:t>
            </a:r>
            <a:r>
              <a:rPr lang="bg-BG" sz="1600" dirty="0" smtClean="0"/>
              <a:t>през поне 25 % от работното време</a:t>
            </a:r>
            <a:r>
              <a:rPr lang="bg-BG" sz="1600" baseline="30000" dirty="0" smtClean="0"/>
              <a:t>2 </a:t>
            </a:r>
            <a:r>
              <a:rPr lang="bg-BG" sz="1600" dirty="0" smtClean="0"/>
              <a:t>, а </a:t>
            </a:r>
            <a:r>
              <a:rPr lang="bg-BG" sz="1600" dirty="0" smtClean="0"/>
              <a:t>1</a:t>
            </a:r>
            <a:r>
              <a:rPr lang="es-ES" sz="1600" smtClean="0"/>
              <a:t>5</a:t>
            </a:r>
            <a:r>
              <a:rPr lang="bg-BG" sz="1600" dirty="0" smtClean="0"/>
              <a:t> % вдишват пушек, дим (напр. при заваряване или от отработени газове), прах или замърсявания (напр. дървесен прах или минерален прах)</a:t>
            </a:r>
            <a:endParaRPr lang="bg-BG" sz="1600" dirty="0"/>
          </a:p>
          <a:p>
            <a:r>
              <a:rPr lang="bg-BG" sz="1600" dirty="0" smtClean="0"/>
              <a:t>Непрекъснато възникват нови рискове</a:t>
            </a:r>
            <a:endParaRPr lang="bg-BG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563638"/>
            <a:ext cx="1971325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Факти и цифри</a:t>
            </a:r>
            <a:endParaRPr lang="bg-BG" sz="20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43558"/>
            <a:ext cx="5945171" cy="2687068"/>
          </a:xfrm>
        </p:spPr>
        <p:txBody>
          <a:bodyPr>
            <a:normAutofit/>
          </a:bodyPr>
          <a:lstStyle/>
          <a:p>
            <a:r>
              <a:rPr lang="bg-BG" sz="1600" dirty="0"/>
              <a:t>Сектори с високо равнище на разпространение на опасни вещества са: селско стопанство (62 %), производство (52 %) и строителство (51 %)</a:t>
            </a:r>
            <a:r>
              <a:rPr lang="bg-BG" sz="1600" baseline="30000" dirty="0" smtClean="0"/>
              <a:t>1</a:t>
            </a:r>
            <a:endParaRPr lang="bg-BG" sz="1600" dirty="0"/>
          </a:p>
          <a:p>
            <a:r>
              <a:rPr lang="bg-BG" sz="1600" dirty="0"/>
              <a:t>В много сектори използването на химикали е нараснало поради факта, че химическите технологии са изместили традиционните начини на работа (пестициди, пластмаса, </a:t>
            </a:r>
            <a:r>
              <a:rPr lang="bg-BG" sz="1600" dirty="0" smtClean="0"/>
              <a:t>изолации </a:t>
            </a:r>
            <a:r>
              <a:rPr lang="bg-BG" sz="1600" dirty="0"/>
              <a:t>и др.)</a:t>
            </a:r>
          </a:p>
          <a:p>
            <a:r>
              <a:rPr lang="bg-BG" sz="1600" dirty="0"/>
              <a:t>През 2014 г. в Швеция на глава от населението са използвани 3,7 тона опасни вещества</a:t>
            </a:r>
          </a:p>
          <a:p>
            <a:pPr marL="0" indent="0">
              <a:buNone/>
            </a:pPr>
            <a:r>
              <a:rPr lang="bg-BG" dirty="0" smtClean="0"/>
              <a:t> </a:t>
            </a:r>
            <a:endParaRPr lang="bg-BG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88" y="2228968"/>
            <a:ext cx="2893484" cy="1872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750" y="3673356"/>
            <a:ext cx="5400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dirty="0" smtClean="0"/>
              <a:t>1) ESENER-2 — Обобщаващ доклад: Управление на безопасността и здравето при работа, EU-OSHA, 2016 г., стр. 18. Може да се намери на: </a:t>
            </a:r>
            <a:r>
              <a:rPr lang="bg-BG" sz="800" u="sng" dirty="0">
                <a:hlinkClick r:id="rId4"/>
              </a:rPr>
              <a:t>https://</a:t>
            </a:r>
            <a:r>
              <a:rPr lang="bg-BG" sz="800" u="sng" dirty="0" smtClean="0">
                <a:hlinkClick r:id="rId4"/>
              </a:rPr>
              <a:t>osha.europa.eu/sites/default/files/ESENER2-</a:t>
            </a:r>
            <a:r>
              <a:rPr lang="bg-BG" sz="800" u="sng" dirty="0">
                <a:hlinkClick r:id="rId4"/>
              </a:rPr>
              <a:t>Overview_report.pdf</a:t>
            </a:r>
            <a:endParaRPr lang="bg-BG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729352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Експозиция на опасни вещества в Европа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722400" cy="3645000"/>
          </a:xfrm>
        </p:spPr>
        <p:txBody>
          <a:bodyPr>
            <a:normAutofit/>
          </a:bodyPr>
          <a:lstStyle/>
          <a:p>
            <a:r>
              <a:rPr lang="bg-BG" sz="1600" dirty="0" smtClean="0"/>
              <a:t>Проучване на </a:t>
            </a:r>
            <a:r>
              <a:rPr lang="en-GB" sz="1600" dirty="0" smtClean="0"/>
              <a:t>EU-OSHA </a:t>
            </a:r>
            <a:r>
              <a:rPr lang="bg-BG" sz="1600" dirty="0" smtClean="0"/>
              <a:t>с цел подобрено прогнозиране на</a:t>
            </a:r>
            <a:r>
              <a:rPr lang="en-GB" sz="1600" dirty="0" smtClean="0"/>
              <a:t> </a:t>
            </a:r>
            <a:r>
              <a:rPr lang="bg-BG" sz="1600" dirty="0" smtClean="0"/>
              <a:t>професионалната експозиция </a:t>
            </a:r>
            <a:r>
              <a:rPr lang="bg-BG" sz="1600" dirty="0"/>
              <a:t>на опасни </a:t>
            </a:r>
            <a:r>
              <a:rPr lang="bg-BG" sz="1600" dirty="0" smtClean="0"/>
              <a:t>вещества в Европа</a:t>
            </a:r>
            <a:endParaRPr lang="en-GB" sz="1600" strike="sngStrike" dirty="0" smtClean="0">
              <a:solidFill>
                <a:srgbClr val="00B050"/>
              </a:solidFill>
            </a:endParaRPr>
          </a:p>
          <a:p>
            <a:r>
              <a:rPr lang="bg-BG" sz="1600" dirty="0" smtClean="0"/>
              <a:t>В проучването е приложена нова методология, която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bg-BG" sz="1600" dirty="0" smtClean="0"/>
              <a:t>комбинира публично достъпни данни от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ECHA, SPIN, PRODCOM, </a:t>
            </a:r>
            <a:r>
              <a:rPr lang="bg-BG" sz="1600" dirty="0" smtClean="0"/>
              <a:t>бизнес статистиката на Евростат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bg-BG" sz="1600" dirty="0" smtClean="0"/>
              <a:t>и Европейското проучване на условията на труд</a:t>
            </a:r>
            <a:endParaRPr lang="en-US" sz="1600" dirty="0" smtClean="0"/>
          </a:p>
          <a:p>
            <a:r>
              <a:rPr lang="bg-BG" sz="1600" dirty="0" smtClean="0"/>
              <a:t>Експертна оценка е направена с цел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bg-BG" sz="1600" dirty="0" smtClean="0"/>
              <a:t>определяне на най-релевантните вещества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bg-BG" sz="1600" dirty="0" smtClean="0"/>
              <a:t>и основните сектори на употреба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9051">
            <a:off x="6340734" y="1617881"/>
            <a:ext cx="2161743" cy="26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003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3.9600.0"/>
  <p:tag name="AS_RELEASE_DATE" val="2017.01.13"/>
  <p:tag name="AS_TITLE" val="Aspose.Slides for .NET 4.0 Client Profile"/>
  <p:tag name="AS_VERSION" val="16.12.1.0"/>
</p:tagLst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674</TotalTime>
  <Words>1384</Words>
  <Application>Microsoft Office PowerPoint</Application>
  <PresentationFormat>On-screen Show (16:9)</PresentationFormat>
  <Paragraphs>198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Courier New</vt:lpstr>
      <vt:lpstr>Trebuchet MS</vt:lpstr>
      <vt:lpstr>Wingdings</vt:lpstr>
      <vt:lpstr>HWC2018-19_Template_16-9</vt:lpstr>
      <vt:lpstr>Custom Design</vt:lpstr>
      <vt:lpstr>Кампания „Здравословни работни места“ 2018—19 г.</vt:lpstr>
      <vt:lpstr>Въведение в кампанията</vt:lpstr>
      <vt:lpstr>Основни цели</vt:lpstr>
      <vt:lpstr>За какво става дума?</vt:lpstr>
      <vt:lpstr>Какво представляват опасните вещества? </vt:lpstr>
      <vt:lpstr>Определения от Директивата за химичните агенти </vt:lpstr>
      <vt:lpstr>Факти и цифри</vt:lpstr>
      <vt:lpstr>Факти и цифри</vt:lpstr>
      <vt:lpstr>Експозиция на опасни вещества в Европа</vt:lpstr>
      <vt:lpstr>Как трябва да се управляват опасните вещества?</vt:lpstr>
      <vt:lpstr>Оценка на риска</vt:lpstr>
      <vt:lpstr>3 стъпки за управление на опасни вещества</vt:lpstr>
      <vt:lpstr>Принципът СТОП</vt:lpstr>
      <vt:lpstr>Законодателство</vt:lpstr>
      <vt:lpstr>Канцерогени</vt:lpstr>
      <vt:lpstr>Специфични групи, изложени на риск</vt:lpstr>
      <vt:lpstr>Участие в кампанията</vt:lpstr>
      <vt:lpstr>Предложение за партньорство с кампанията</vt:lpstr>
      <vt:lpstr>Награди за добри практики за здравословни работни места</vt:lpstr>
      <vt:lpstr>Ресурси на кампанията</vt:lpstr>
      <vt:lpstr>Основни дати</vt:lpstr>
      <vt:lpstr>Допълнителна информация</vt:lpstr>
    </vt:vector>
  </TitlesOfParts>
  <Company>CDT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Miren HURTADO - CPU Editorial</cp:lastModifiedBy>
  <cp:revision>215</cp:revision>
  <dcterms:created xsi:type="dcterms:W3CDTF">2015-10-14T15:05:30Z</dcterms:created>
  <dcterms:modified xsi:type="dcterms:W3CDTF">2018-04-05T12:33:19Z</dcterms:modified>
</cp:coreProperties>
</file>