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33"/>
  </p:notesMasterIdLst>
  <p:handoutMasterIdLst>
    <p:handoutMasterId r:id="rId34"/>
  </p:handoutMasterIdLst>
  <p:sldIdLst>
    <p:sldId id="292" r:id="rId2"/>
    <p:sldId id="389" r:id="rId3"/>
    <p:sldId id="353" r:id="rId4"/>
    <p:sldId id="355" r:id="rId5"/>
    <p:sldId id="390" r:id="rId6"/>
    <p:sldId id="392" r:id="rId7"/>
    <p:sldId id="360" r:id="rId8"/>
    <p:sldId id="361" r:id="rId9"/>
    <p:sldId id="362" r:id="rId10"/>
    <p:sldId id="363" r:id="rId11"/>
    <p:sldId id="364" r:id="rId12"/>
    <p:sldId id="365" r:id="rId13"/>
    <p:sldId id="391" r:id="rId14"/>
    <p:sldId id="393" r:id="rId15"/>
    <p:sldId id="366" r:id="rId16"/>
    <p:sldId id="367" r:id="rId17"/>
    <p:sldId id="368" r:id="rId18"/>
    <p:sldId id="369" r:id="rId19"/>
    <p:sldId id="370" r:id="rId20"/>
    <p:sldId id="371" r:id="rId21"/>
    <p:sldId id="373" r:id="rId22"/>
    <p:sldId id="374" r:id="rId23"/>
    <p:sldId id="375" r:id="rId24"/>
    <p:sldId id="376" r:id="rId25"/>
    <p:sldId id="377" r:id="rId26"/>
    <p:sldId id="378" r:id="rId27"/>
    <p:sldId id="379" r:id="rId28"/>
    <p:sldId id="380" r:id="rId29"/>
    <p:sldId id="381" r:id="rId30"/>
    <p:sldId id="382" r:id="rId31"/>
    <p:sldId id="351" r:id="rId32"/>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4" userDrawn="1">
          <p15:clr>
            <a:srgbClr val="A4A3A4"/>
          </p15:clr>
        </p15:guide>
        <p15:guide id="2" pos="5148"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715"/>
    <a:srgbClr val="ACC700"/>
    <a:srgbClr val="003399"/>
    <a:srgbClr val="FFFFFF"/>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9" autoAdjust="0"/>
    <p:restoredTop sz="87907" autoAdjust="0"/>
  </p:normalViewPr>
  <p:slideViewPr>
    <p:cSldViewPr>
      <p:cViewPr varScale="1">
        <p:scale>
          <a:sx n="80" d="100"/>
          <a:sy n="80" d="100"/>
        </p:scale>
        <p:origin x="928" y="52"/>
      </p:cViewPr>
      <p:guideLst>
        <p:guide orient="horz" pos="2754"/>
        <p:guide pos="5148"/>
        <p:guide pos="340"/>
        <p:guide orient="horz" pos="577"/>
      </p:guideLst>
    </p:cSldViewPr>
  </p:slideViewPr>
  <p:notesTextViewPr>
    <p:cViewPr>
      <p:scale>
        <a:sx n="1" d="1"/>
        <a:sy n="1" d="1"/>
      </p:scale>
      <p:origin x="0" y="0"/>
    </p:cViewPr>
  </p:notesTextViewPr>
  <p:notesViewPr>
    <p:cSldViewPr>
      <p:cViewPr varScale="1">
        <p:scale>
          <a:sx n="51" d="100"/>
          <a:sy n="51" d="100"/>
        </p:scale>
        <p:origin x="1718" y="2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08/11/2021</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08/11/2021</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sha.europa.eu/en/publications/factsheets/87"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ircabc.europa.eu/ui/group/fea534f4-2590-4490-bca6-504782b47c79/library/341d5e56-dc0c-41ce-ba77-be660f3cf810/detail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cohs.ca/oshanswers/ergonomics/office/chair_adjusting.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iwh.on.ca/newsletters/at-work/100/setting-up-temporary-home-office?utm_source=iwhnews&amp;utm_medium=email&amp;utm_campaign=iwhnews-2020-04"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cohs.ca/oshanswers/ergonomics/office/vdtcolor.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cohs.ca/oshanswers/ergonomics/office/mouse/mouse_selection.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cohs.ca/oshanswers/ergonomics/lighting_general.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oshwiki.eu/wiki/Light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cohs.ca/oshanswers/phys_agents/thermal_comfort.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oshwiki.eu/wiki/Promoting_moving_and_exercise_at_work_to_avoid_prolonged_standing_and_sitting"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oshwiki.eu/wiki/Recommendations_and_interventions_to_decrease_physical_inactivity_at_work"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oshwiki.eu/wiki/Promoting_moving_and_exercise_at_work_to_avoid_prolonged_standing_and_sitting"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oshwiki.eu/wiki/Recommendations_and_interventions_to_decrease_physical_inactivity_at_work"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cohs.ca/oshanswers/ergonomics/office/stretching.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oshwiki.eu/wiki/Recommendations_and_interventions_to_decrease_physical_inactivity_at_work" TargetMode="External"/><Relationship Id="rId4" Type="http://schemas.openxmlformats.org/officeDocument/2006/relationships/hyperlink" Target="https://oshwiki.eu/wiki/Promoting_moving_and_exercise_at_work_to_avoid_prolonged_standing_and_sitting"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oshwiki.eu/wiki/Work-life_balance_%E2%80%93_Managing_the_interface_between_family_and_working_lif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n/publications/e-fact-33-risk-assessment-teleworkers/view"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osha.europa.eu/en/publications/body-and-hazard-mapping-prevention-musculoskeletal-disorders-msd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wiki.eu/wiki/Risk_factors_for_musculoskeletal_disorders_development:_hand-arm_tasks,_repetitive_wor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pt-PT" sz="1200" dirty="0">
                <a:latin typeface="Calibri" panose="020F0502020204030204" pitchFamily="34" charset="0"/>
                <a:cs typeface="Calibri" panose="020F0502020204030204" pitchFamily="34" charset="0"/>
              </a:rPr>
              <a:t>As sugestões apresentadas neste PPT são exemplos de boas práticas, destinadas principalmente aos teletrabalhadores. Não são necessariamente obrigatórias nem relevantes para todos os teletrabalhadores. A sua pertinência dependerá das especificidades de cada </a:t>
            </a:r>
            <a:r>
              <a:rPr lang="pt-PT" sz="1200" dirty="0" err="1">
                <a:latin typeface="Calibri" panose="020F0502020204030204" pitchFamily="34" charset="0"/>
                <a:cs typeface="Calibri" panose="020F0502020204030204" pitchFamily="34" charset="0"/>
              </a:rPr>
              <a:t>teletrabalhor</a:t>
            </a:r>
            <a:r>
              <a:rPr lang="pt-PT" sz="1200" dirty="0">
                <a:latin typeface="Calibri" panose="020F0502020204030204" pitchFamily="34" charset="0"/>
                <a:cs typeface="Calibri" panose="020F0502020204030204" pitchFamily="34" charset="0"/>
              </a:rPr>
              <a:t>/ambiente de teletrabalho a partir de casa/empresa e dos resultados das avaliações de risco.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3DD4C7-C698-4A80-B76C-A9FD8901965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2655086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 </a:t>
            </a:r>
            <a:r>
              <a:rPr lang="fr-FR" sz="1200" kern="1200" dirty="0">
                <a:solidFill>
                  <a:schemeClr val="tx1"/>
                </a:solidFill>
                <a:effectLst/>
                <a:latin typeface="+mn-lt"/>
                <a:ea typeface="+mn-ea"/>
                <a:cs typeface="+mn-cs"/>
              </a:rPr>
              <a:t>Psychosocial</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risk</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factors</a:t>
            </a:r>
            <a:r>
              <a:rPr lang="fr-FR" sz="1200" kern="1200" baseline="0" dirty="0">
                <a:solidFill>
                  <a:schemeClr val="tx1"/>
                </a:solidFill>
                <a:effectLst/>
                <a:latin typeface="+mn-lt"/>
                <a:ea typeface="+mn-ea"/>
                <a:cs typeface="+mn-cs"/>
              </a:rPr>
              <a:t> for </a:t>
            </a:r>
            <a:r>
              <a:rPr lang="fr-FR" sz="1200" kern="1200" baseline="0" dirty="0" err="1">
                <a:solidFill>
                  <a:schemeClr val="tx1"/>
                </a:solidFill>
                <a:effectLst/>
                <a:latin typeface="+mn-lt"/>
                <a:ea typeface="+mn-ea"/>
                <a:cs typeface="+mn-cs"/>
              </a:rPr>
              <a:t>musculoskeletal</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disorders</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https://oshwiki.eu/wiki/Psychosocial_risk_factors_for_musculoskeletal_disorders_(MSDs) </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3697619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2625190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 Workforce diversity and risk assessment:</a:t>
            </a:r>
            <a:r>
              <a:rPr lang="en-US" baseline="0" dirty="0">
                <a:solidFill>
                  <a:schemeClr val="bg1"/>
                </a:solidFill>
              </a:rPr>
              <a:t> ensuring everyone is covered. Summary of an Agency report. Facts 87.</a:t>
            </a:r>
            <a:r>
              <a:rPr lang="en-US" dirty="0">
                <a:solidFill>
                  <a:schemeClr val="bg1"/>
                </a:solidFill>
              </a:rPr>
              <a:t> </a:t>
            </a:r>
            <a:r>
              <a:rPr lang="da-DK" sz="1200" b="0" u="sng" kern="1200" dirty="0">
                <a:solidFill>
                  <a:schemeClr val="tx1"/>
                </a:solidFill>
                <a:effectLst/>
                <a:latin typeface="+mn-lt"/>
                <a:ea typeface="+mn-ea"/>
                <a:cs typeface="+mn-cs"/>
                <a:hlinkClick r:id="rId3"/>
              </a:rPr>
              <a:t>https://osha.europa.eu/en/publications/factsheets/87</a:t>
            </a:r>
            <a:endParaRPr lang="da-DK" sz="1200" b="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SLIC –  Senior</a:t>
            </a:r>
            <a:r>
              <a:rPr lang="en-US" baseline="0" dirty="0">
                <a:solidFill>
                  <a:schemeClr val="bg1"/>
                </a:solidFill>
              </a:rPr>
              <a:t> </a:t>
            </a:r>
            <a:r>
              <a:rPr lang="en-US" baseline="0" dirty="0" err="1">
                <a:solidFill>
                  <a:schemeClr val="bg1"/>
                </a:solidFill>
              </a:rPr>
              <a:t>Labour</a:t>
            </a:r>
            <a:r>
              <a:rPr lang="en-US" baseline="0" dirty="0">
                <a:solidFill>
                  <a:schemeClr val="bg1"/>
                </a:solidFill>
              </a:rPr>
              <a:t> Inspectors´ Committee. Principles for </a:t>
            </a:r>
            <a:r>
              <a:rPr lang="en-US" baseline="0" dirty="0" err="1">
                <a:solidFill>
                  <a:schemeClr val="bg1"/>
                </a:solidFill>
              </a:rPr>
              <a:t>Labour</a:t>
            </a:r>
            <a:r>
              <a:rPr lang="en-US" baseline="0" dirty="0">
                <a:solidFill>
                  <a:schemeClr val="bg1"/>
                </a:solidFill>
              </a:rPr>
              <a:t> Inspectors. With Regard to Diversity-Sensitive Risk Assessment, Particularly as regards Age, Gender and other demographic characteristics. Non-binding publication for EU </a:t>
            </a:r>
            <a:r>
              <a:rPr lang="en-US" baseline="0" dirty="0" err="1">
                <a:solidFill>
                  <a:schemeClr val="bg1"/>
                </a:solidFill>
              </a:rPr>
              <a:t>Labour</a:t>
            </a:r>
            <a:r>
              <a:rPr lang="en-US" baseline="0" dirty="0">
                <a:solidFill>
                  <a:schemeClr val="bg1"/>
                </a:solidFill>
              </a:rPr>
              <a:t> Inspectors.</a:t>
            </a:r>
            <a:endParaRPr lang="en-GB" sz="1200" u="none" kern="1200" baseline="0" dirty="0">
              <a:solidFill>
                <a:schemeClr val="tx1"/>
              </a:solidFill>
              <a:effectLst/>
              <a:latin typeface="+mn-lt"/>
              <a:ea typeface="+mn-ea"/>
              <a:cs typeface="+mn-cs"/>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4"/>
              </a:rPr>
              <a:t>https://circabc.europa.eu/ui/group/fea534f4-2590-4490-bca6-504782b47c79/library/341d5e56-dc0c-41ce-ba77-be660f3cf810/details</a:t>
            </a:r>
            <a:r>
              <a:rPr lang="en-GB" sz="1200" kern="1200" dirty="0">
                <a:solidFill>
                  <a:schemeClr val="tx1"/>
                </a:solidFill>
                <a:effectLst/>
                <a:latin typeface="+mn-lt"/>
                <a:ea typeface="+mn-ea"/>
                <a:cs typeface="+mn-cs"/>
              </a:rPr>
              <a:t> </a:t>
            </a:r>
          </a:p>
          <a:p>
            <a:r>
              <a:rPr lang="en-US" dirty="0">
                <a:solidFill>
                  <a:schemeClr val="bg1"/>
                </a:solidFill>
              </a:rPr>
              <a:t>EU-OSHA – European Agency for Safety and Health at Work. Including gender issues in risk assessment. Facts 43. </a:t>
            </a:r>
            <a:r>
              <a:rPr lang="da-DK" sz="1200" kern="1200" dirty="0">
                <a:solidFill>
                  <a:schemeClr val="tx1"/>
                </a:solidFill>
                <a:effectLst/>
                <a:latin typeface="+mn-lt"/>
                <a:ea typeface="+mn-ea"/>
                <a:cs typeface="+mn-cs"/>
              </a:rPr>
              <a:t>https://osha.europa.eu/en/publications/factsheet-43-including-gender-issues-risk-assessment</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417537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15</a:t>
            </a:fld>
            <a:endParaRPr lang="en-GB"/>
          </a:p>
        </p:txBody>
      </p:sp>
    </p:spTree>
    <p:extLst>
      <p:ext uri="{BB962C8B-B14F-4D97-AF65-F5344CB8AC3E}">
        <p14:creationId xmlns:p14="http://schemas.microsoft.com/office/powerpoint/2010/main" val="2751274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Canadian Centre for Occupational Health and Safety. OSH Answer Fact Sheets: How to Adjust Office Chairs. </a:t>
            </a:r>
            <a:r>
              <a:rPr lang="en-GB" sz="1200" u="sng" dirty="0">
                <a:hlinkClick r:id="rId3"/>
              </a:rPr>
              <a:t>https://www.ccohs.ca/oshanswers/ergonomics/office/chair_adjusting.html</a:t>
            </a:r>
            <a:r>
              <a:rPr lang="en-GB"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Institute for Work &amp; Health. Setting up a temporary home office. </a:t>
            </a:r>
            <a:r>
              <a:rPr lang="en-GB" sz="1200" u="sng" dirty="0">
                <a:hlinkClick r:id="rId4"/>
              </a:rPr>
              <a:t>https://www.iwh.on.ca/newsletters/at-work/100/setting-up-temporary-home-office?utm_source=iwhnews&amp;utm_medium=email&amp;utm_campaign=iwhnews-2020-04</a:t>
            </a:r>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3867134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500033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Canadian Centre for Occupational Health and Safety. OSH Answers Fact Sheets. Computer Monitors and Display Colours.  </a:t>
            </a:r>
            <a:r>
              <a:rPr lang="en-GB" sz="1200" u="sng" kern="1200" dirty="0">
                <a:solidFill>
                  <a:schemeClr val="tx1"/>
                </a:solidFill>
                <a:effectLst/>
                <a:latin typeface="+mn-lt"/>
                <a:ea typeface="+mn-ea"/>
                <a:cs typeface="+mn-cs"/>
                <a:hlinkClick r:id="rId3"/>
              </a:rPr>
              <a:t>https://www.ccohs.ca/oshanswers/ergonomics/office/vdtcolor.html</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2192429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Canadian Centre for Occupational Health and Safety. OSH Answers Fact Sheets. Computer Mouse – Selection and Use. </a:t>
            </a:r>
            <a:r>
              <a:rPr lang="en-GB" sz="1200" u="sng" kern="1200" dirty="0">
                <a:solidFill>
                  <a:schemeClr val="tx1"/>
                </a:solidFill>
                <a:effectLst/>
                <a:latin typeface="+mn-lt"/>
                <a:ea typeface="+mn-ea"/>
                <a:cs typeface="+mn-cs"/>
                <a:hlinkClick r:id="rId3"/>
              </a:rPr>
              <a:t>https://www.ccohs.ca/oshanswers/ergonomics/office/mouse/mouse_selection.html</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19</a:t>
            </a:fld>
            <a:endParaRPr lang="en-GB"/>
          </a:p>
        </p:txBody>
      </p:sp>
    </p:spTree>
    <p:extLst>
      <p:ext uri="{BB962C8B-B14F-4D97-AF65-F5344CB8AC3E}">
        <p14:creationId xmlns:p14="http://schemas.microsoft.com/office/powerpoint/2010/main" val="818095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3344520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Canadian Centre for Occupational Health and Safety. OSH Answers Fact Sheets. Lighting Ergonomics – General. </a:t>
            </a:r>
            <a:r>
              <a:rPr lang="en-GB" sz="1200" u="sng" dirty="0">
                <a:hlinkClick r:id="rId3"/>
              </a:rPr>
              <a:t>https://www.ccohs.ca/oshanswers/ergonomics/lighting_general.html</a:t>
            </a:r>
            <a:r>
              <a:rPr lang="en-GB" sz="1200" dirty="0"/>
              <a:t>. </a:t>
            </a:r>
          </a:p>
          <a:p>
            <a:r>
              <a:rPr lang="en-US" dirty="0">
                <a:solidFill>
                  <a:schemeClr val="bg1"/>
                </a:solidFill>
              </a:rPr>
              <a:t>EU-OSHA – European Agency for Safety and Health at Work,</a:t>
            </a:r>
            <a:r>
              <a:rPr lang="en-GB" sz="1200" dirty="0"/>
              <a:t> Lighting. </a:t>
            </a:r>
            <a:r>
              <a:rPr lang="fr-FR" sz="1200" u="sng" dirty="0">
                <a:hlinkClick r:id="rId4"/>
              </a:rPr>
              <a:t>https://oshwiki.eu/wiki/Lighting</a:t>
            </a:r>
            <a:r>
              <a:rPr lang="en-GB" sz="1200" dirty="0"/>
              <a:t> </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21</a:t>
            </a:fld>
            <a:endParaRPr lang="en-GB"/>
          </a:p>
        </p:txBody>
      </p:sp>
    </p:spTree>
    <p:extLst>
      <p:ext uri="{BB962C8B-B14F-4D97-AF65-F5344CB8AC3E}">
        <p14:creationId xmlns:p14="http://schemas.microsoft.com/office/powerpoint/2010/main" val="291157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dirty="0"/>
          </a:p>
        </p:txBody>
      </p:sp>
    </p:spTree>
    <p:extLst>
      <p:ext uri="{BB962C8B-B14F-4D97-AF65-F5344CB8AC3E}">
        <p14:creationId xmlns:p14="http://schemas.microsoft.com/office/powerpoint/2010/main" val="256568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Canadian Centre for Occupational Health and Safety. OSH Answers Fact Sheets. Thermal Comfort for Office Work. </a:t>
            </a:r>
            <a:r>
              <a:rPr lang="en-GB" sz="1200" u="sng" dirty="0">
                <a:hlinkClick r:id="rId3"/>
              </a:rPr>
              <a:t>https://www.ccohs.ca/oshanswers/phys_agents/thermal_comfort.html</a:t>
            </a:r>
            <a:r>
              <a:rPr lang="en-GB" sz="1200" dirty="0"/>
              <a:t>. </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4229342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2022841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a:t>
            </a:r>
            <a:r>
              <a:rPr lang="en-US" baseline="0" dirty="0">
                <a:solidFill>
                  <a:schemeClr val="bg1"/>
                </a:solidFill>
              </a:rPr>
              <a:t> </a:t>
            </a:r>
            <a:r>
              <a:rPr lang="en-GB" sz="1200" dirty="0"/>
              <a:t>Promoting moving and exercise at work to avoid prolonged standing and sitting. </a:t>
            </a:r>
            <a:r>
              <a:rPr lang="fr-FR" sz="1200" u="sng" kern="1200" dirty="0">
                <a:solidFill>
                  <a:schemeClr val="tx1"/>
                </a:solidFill>
                <a:effectLst/>
                <a:latin typeface="+mn-lt"/>
                <a:ea typeface="+mn-ea"/>
                <a:cs typeface="+mn-cs"/>
                <a:hlinkClick r:id="rId3"/>
              </a:rPr>
              <a:t>https://oshwiki.eu/wiki/Promoting_moving_and_exercise_at_work_to_avoid_prolonged_standing_and_sitting</a:t>
            </a:r>
            <a:r>
              <a:rPr lang="fr-FR" sz="1200" u="sng"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EU-OSHA – European Agency for Safety and Health at Work.</a:t>
            </a:r>
            <a:r>
              <a:rPr lang="en-US" baseline="0" dirty="0">
                <a:solidFill>
                  <a:schemeClr val="bg1"/>
                </a:solidFill>
              </a:rPr>
              <a:t> </a:t>
            </a:r>
            <a:r>
              <a:rPr lang="en-GB" sz="1200" dirty="0"/>
              <a:t>Recommendations</a:t>
            </a:r>
            <a:r>
              <a:rPr lang="en-GB" sz="1200" baseline="0" dirty="0"/>
              <a:t> and interventions to decrease physical inactivity at work</a:t>
            </a:r>
            <a:r>
              <a:rPr lang="en-GB" sz="1200" dirty="0"/>
              <a:t>. </a:t>
            </a:r>
            <a:r>
              <a:rPr lang="en-GB" sz="1200" baseline="0" dirty="0"/>
              <a:t> </a:t>
            </a:r>
            <a:r>
              <a:rPr lang="fr-FR" sz="1200" u="sng" kern="1200" dirty="0">
                <a:solidFill>
                  <a:schemeClr val="tx1"/>
                </a:solidFill>
                <a:effectLst/>
                <a:latin typeface="+mn-lt"/>
                <a:ea typeface="+mn-ea"/>
                <a:cs typeface="+mn-cs"/>
                <a:hlinkClick r:id="rId4"/>
              </a:rPr>
              <a:t>https://oshwiki.eu/wiki/Recommendations_and_interventions_to_decrease_physical_inactivity_at_work</a:t>
            </a:r>
            <a:r>
              <a:rPr lang="fr-F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4033651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a:t>
            </a:r>
            <a:r>
              <a:rPr lang="en-US" baseline="0" dirty="0">
                <a:solidFill>
                  <a:schemeClr val="bg1"/>
                </a:solidFill>
              </a:rPr>
              <a:t> </a:t>
            </a:r>
            <a:r>
              <a:rPr lang="en-GB" sz="1200" dirty="0"/>
              <a:t>Promoting moving and exercise at work to avoid prolonged standing and sitting. </a:t>
            </a:r>
            <a:r>
              <a:rPr lang="fr-FR" sz="1200" u="sng" kern="1200" dirty="0">
                <a:solidFill>
                  <a:schemeClr val="tx1"/>
                </a:solidFill>
                <a:effectLst/>
                <a:latin typeface="+mn-lt"/>
                <a:ea typeface="+mn-ea"/>
                <a:cs typeface="+mn-cs"/>
                <a:hlinkClick r:id="rId3"/>
              </a:rPr>
              <a:t>https://oshwiki.eu/wiki/Promoting_moving_and_exercise_at_work_to_avoid_prolonged_standing_and_sitting</a:t>
            </a:r>
            <a:r>
              <a:rPr lang="fr-FR" sz="1200" u="sng"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EU-OSHA – European Agency for Safety and Health at Work.</a:t>
            </a:r>
            <a:r>
              <a:rPr lang="en-US" baseline="0" dirty="0">
                <a:solidFill>
                  <a:schemeClr val="bg1"/>
                </a:solidFill>
              </a:rPr>
              <a:t> </a:t>
            </a:r>
            <a:r>
              <a:rPr lang="en-GB" sz="1200" dirty="0"/>
              <a:t>Recommendations</a:t>
            </a:r>
            <a:r>
              <a:rPr lang="en-GB" sz="1200" baseline="0" dirty="0"/>
              <a:t> and interventions to decrease physical inactivity at work</a:t>
            </a:r>
            <a:r>
              <a:rPr lang="en-GB" sz="1200" dirty="0"/>
              <a:t>. </a:t>
            </a:r>
            <a:r>
              <a:rPr lang="fr-FR" sz="1200" u="sng" kern="1200" dirty="0">
                <a:solidFill>
                  <a:schemeClr val="tx1"/>
                </a:solidFill>
                <a:effectLst/>
                <a:latin typeface="+mn-lt"/>
                <a:ea typeface="+mn-ea"/>
                <a:cs typeface="+mn-cs"/>
                <a:hlinkClick r:id="rId4"/>
              </a:rPr>
              <a:t>https://oshwiki.eu/wiki/Recommendations_and_interventions_to_decrease_physical_inactivity_at_work</a:t>
            </a:r>
            <a:r>
              <a:rPr lang="fr-F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2636576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Canadian Centre for Occupational Health and Safety. OSH Answers Fact Sheets. Stretching – At the Workstation. </a:t>
            </a:r>
            <a:r>
              <a:rPr lang="en-GB" sz="1200" u="sng" dirty="0">
                <a:hlinkClick r:id="rId3"/>
              </a:rPr>
              <a:t>https://www.ccohs.ca/oshanswers/ergonomics/office/stretching.html</a:t>
            </a:r>
            <a:r>
              <a:rPr lang="en-GB" sz="1200" dirty="0"/>
              <a:t>.</a:t>
            </a:r>
          </a:p>
          <a:p>
            <a:r>
              <a:rPr lang="en-US" dirty="0">
                <a:solidFill>
                  <a:schemeClr val="bg1"/>
                </a:solidFill>
              </a:rPr>
              <a:t>EU-OSHA – European Agency for Safety and Health at Work.</a:t>
            </a:r>
            <a:r>
              <a:rPr lang="en-US" baseline="0" dirty="0">
                <a:solidFill>
                  <a:schemeClr val="bg1"/>
                </a:solidFill>
              </a:rPr>
              <a:t> </a:t>
            </a:r>
            <a:r>
              <a:rPr lang="en-GB" sz="1200" dirty="0"/>
              <a:t>Promoting moving and exercise at work to avoid prolonged standing and sitting. </a:t>
            </a:r>
            <a:r>
              <a:rPr lang="fr-FR" sz="1200" u="sng" kern="1200" dirty="0">
                <a:solidFill>
                  <a:schemeClr val="tx1"/>
                </a:solidFill>
                <a:effectLst/>
                <a:latin typeface="+mn-lt"/>
                <a:ea typeface="+mn-ea"/>
                <a:cs typeface="+mn-cs"/>
                <a:hlinkClick r:id="rId4"/>
              </a:rPr>
              <a:t>https://oshwiki.eu/wiki/Promoting_moving_and_exercise_at_work_to_avoid_prolonged_standing_and_sitting</a:t>
            </a:r>
            <a:r>
              <a:rPr lang="fr-FR" sz="1200" u="sng"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EU-OSHA – European Agency for Safety and Health at Work.</a:t>
            </a:r>
            <a:r>
              <a:rPr lang="en-US" baseline="0" dirty="0">
                <a:solidFill>
                  <a:schemeClr val="bg1"/>
                </a:solidFill>
              </a:rPr>
              <a:t> </a:t>
            </a:r>
            <a:r>
              <a:rPr lang="en-GB" sz="1200" dirty="0"/>
              <a:t>Recommendations</a:t>
            </a:r>
            <a:r>
              <a:rPr lang="en-GB" sz="1200" baseline="0" dirty="0"/>
              <a:t> and interventions to decrease physical inactivity at work</a:t>
            </a:r>
            <a:r>
              <a:rPr lang="en-GB" sz="1200" dirty="0"/>
              <a:t>. </a:t>
            </a:r>
            <a:r>
              <a:rPr lang="fr-FR" sz="1200" u="sng" kern="1200" dirty="0">
                <a:solidFill>
                  <a:schemeClr val="tx1"/>
                </a:solidFill>
                <a:effectLst/>
                <a:latin typeface="+mn-lt"/>
                <a:ea typeface="+mn-ea"/>
                <a:cs typeface="+mn-cs"/>
                <a:hlinkClick r:id="rId5"/>
              </a:rPr>
              <a:t>https://oshwiki.eu/wiki/Recommendations_and_interventions_to_decrease_physical_inactivity_at_work</a:t>
            </a:r>
            <a:r>
              <a:rPr lang="fr-F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673663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EU-OSHA</a:t>
            </a:r>
            <a:r>
              <a:rPr lang="en-GB" baseline="0" dirty="0"/>
              <a:t> </a:t>
            </a:r>
            <a:r>
              <a:rPr lang="en-US" dirty="0">
                <a:solidFill>
                  <a:schemeClr val="bg1"/>
                </a:solidFill>
              </a:rPr>
              <a:t>– European Agency for Safety and Health at Work.</a:t>
            </a:r>
            <a:r>
              <a:rPr lang="en-US" baseline="0" dirty="0">
                <a:solidFill>
                  <a:schemeClr val="bg1"/>
                </a:solidFill>
              </a:rPr>
              <a:t> Practical tips to make home-based telework as healthy, safe and effective as possible.</a:t>
            </a:r>
            <a:r>
              <a:rPr lang="en-GB" baseline="0" dirty="0"/>
              <a:t> </a:t>
            </a:r>
            <a:r>
              <a:rPr lang="en-GB" dirty="0"/>
              <a:t>https://oshwiki.eu/wiki/Practical_tips_to_make_home-based_telework_as_healthy,_safe_and_effective_as_possible </a:t>
            </a:r>
          </a:p>
          <a:p>
            <a:r>
              <a:rPr lang="en-GB" dirty="0"/>
              <a:t>EU-OSHA</a:t>
            </a:r>
            <a:r>
              <a:rPr lang="en-GB" baseline="0" dirty="0"/>
              <a:t> </a:t>
            </a:r>
            <a:r>
              <a:rPr lang="en-US" dirty="0">
                <a:solidFill>
                  <a:schemeClr val="bg1"/>
                </a:solidFill>
              </a:rPr>
              <a:t>– European Agency for Safety and Health at Work.</a:t>
            </a:r>
            <a:r>
              <a:rPr lang="en-US" baseline="0" dirty="0">
                <a:solidFill>
                  <a:schemeClr val="bg1"/>
                </a:solidFill>
              </a:rPr>
              <a:t> Work-life balance – Managing the interface between family and working life. </a:t>
            </a:r>
            <a:r>
              <a:rPr lang="en-GB" dirty="0"/>
              <a:t> </a:t>
            </a:r>
            <a:r>
              <a:rPr lang="fr-FR" u="sng" dirty="0">
                <a:hlinkClick r:id="rId3"/>
              </a:rPr>
              <a:t>https://oshwiki.eu/wiki/Work-life_balance_%E2%80%93_Managing_the_interface_between_family_and_working_life</a:t>
            </a:r>
            <a:r>
              <a:rPr lang="en-GB" dirty="0"/>
              <a:t> </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27</a:t>
            </a:fld>
            <a:endParaRPr lang="en-GB"/>
          </a:p>
        </p:txBody>
      </p:sp>
    </p:spTree>
    <p:extLst>
      <p:ext uri="{BB962C8B-B14F-4D97-AF65-F5344CB8AC3E}">
        <p14:creationId xmlns:p14="http://schemas.microsoft.com/office/powerpoint/2010/main" val="3022890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28</a:t>
            </a:fld>
            <a:endParaRPr lang="en-GB"/>
          </a:p>
        </p:txBody>
      </p:sp>
    </p:spTree>
    <p:extLst>
      <p:ext uri="{BB962C8B-B14F-4D97-AF65-F5344CB8AC3E}">
        <p14:creationId xmlns:p14="http://schemas.microsoft.com/office/powerpoint/2010/main" val="364357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EU-OSHA</a:t>
            </a:r>
            <a:r>
              <a:rPr lang="en-GB" baseline="0" dirty="0"/>
              <a:t> </a:t>
            </a:r>
            <a:r>
              <a:rPr lang="en-US" dirty="0">
                <a:solidFill>
                  <a:schemeClr val="bg1"/>
                </a:solidFill>
              </a:rPr>
              <a:t>– European Agency for Safety and Health at Work.</a:t>
            </a:r>
            <a:r>
              <a:rPr lang="en-US" baseline="0" dirty="0">
                <a:solidFill>
                  <a:schemeClr val="bg1"/>
                </a:solidFill>
              </a:rPr>
              <a:t> Practical tips to make home-based telework as healthy, safe and effective as possible.</a:t>
            </a:r>
            <a:r>
              <a:rPr lang="en-GB" baseline="0" dirty="0"/>
              <a:t> </a:t>
            </a:r>
            <a:r>
              <a:rPr lang="en-GB" dirty="0"/>
              <a:t>https://oshwiki.eu/wiki/Practical_tips_to_make_home-based_telework_as_healthy,_safe_and_effective_as_possible </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29</a:t>
            </a:fld>
            <a:endParaRPr lang="en-GB"/>
          </a:p>
        </p:txBody>
      </p:sp>
    </p:spTree>
    <p:extLst>
      <p:ext uri="{BB962C8B-B14F-4D97-AF65-F5344CB8AC3E}">
        <p14:creationId xmlns:p14="http://schemas.microsoft.com/office/powerpoint/2010/main" val="2634071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30</a:t>
            </a:fld>
            <a:endParaRPr lang="en-GB"/>
          </a:p>
        </p:txBody>
      </p:sp>
    </p:spTree>
    <p:extLst>
      <p:ext uri="{BB962C8B-B14F-4D97-AF65-F5344CB8AC3E}">
        <p14:creationId xmlns:p14="http://schemas.microsoft.com/office/powerpoint/2010/main" val="486266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it-IT" sz="1200" b="0" dirty="0">
                <a:solidFill>
                  <a:srgbClr val="ACC700"/>
                </a:solidFill>
              </a:rPr>
              <a:t>© European Agency for Safety and Health at Work, 2020</a:t>
            </a:r>
          </a:p>
          <a:p>
            <a:pPr marL="0" indent="0">
              <a:buNone/>
            </a:pPr>
            <a:r>
              <a:rPr lang="it-IT" sz="1200" b="0" dirty="0">
                <a:solidFill>
                  <a:srgbClr val="ACC700"/>
                </a:solidFill>
              </a:rPr>
              <a:t>Reproduction is authorised provided the source is acknowledged.</a:t>
            </a:r>
          </a:p>
          <a:p>
            <a:pPr marL="0" indent="0">
              <a:buNone/>
            </a:pPr>
            <a:r>
              <a:rPr lang="it-IT" sz="1200" b="0" dirty="0">
                <a:solidFill>
                  <a:srgbClr val="ACC700"/>
                </a:solidFill>
              </a:rPr>
              <a:t>For any use or reproduction of photos or other material that is not under the copyright of EU-OSHA, permission must be sought directly from the copyright holders.</a:t>
            </a:r>
          </a:p>
          <a:p>
            <a:endParaRPr lang="fr-FR" dirty="0"/>
          </a:p>
        </p:txBody>
      </p:sp>
      <p:sp>
        <p:nvSpPr>
          <p:cNvPr id="4" name="Slide Number Placeholder 3"/>
          <p:cNvSpPr>
            <a:spLocks noGrp="1"/>
          </p:cNvSpPr>
          <p:nvPr>
            <p:ph type="sldNum" sz="quarter" idx="10"/>
          </p:nvPr>
        </p:nvSpPr>
        <p:spPr/>
        <p:txBody>
          <a:bodyPr/>
          <a:lstStyle/>
          <a:p>
            <a:fld id="{493DD4C7-C698-4A80-B76C-A9FD89019653}" type="slidenum">
              <a:rPr lang="en-GB" smtClean="0"/>
              <a:t>31</a:t>
            </a:fld>
            <a:endParaRPr lang="en-GB"/>
          </a:p>
        </p:txBody>
      </p:sp>
    </p:spTree>
    <p:extLst>
      <p:ext uri="{BB962C8B-B14F-4D97-AF65-F5344CB8AC3E}">
        <p14:creationId xmlns:p14="http://schemas.microsoft.com/office/powerpoint/2010/main" val="198620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 </a:t>
            </a:r>
            <a:r>
              <a:rPr lang="es-ES" dirty="0" err="1"/>
              <a:t>Practical</a:t>
            </a:r>
            <a:r>
              <a:rPr lang="es-ES" dirty="0"/>
              <a:t> </a:t>
            </a:r>
            <a:r>
              <a:rPr lang="es-ES" dirty="0" err="1"/>
              <a:t>tools</a:t>
            </a:r>
            <a:r>
              <a:rPr lang="es-ES" dirty="0"/>
              <a:t> and </a:t>
            </a:r>
            <a:r>
              <a:rPr lang="es-ES" dirty="0" err="1"/>
              <a:t>guidance</a:t>
            </a:r>
            <a:r>
              <a:rPr lang="es-ES" dirty="0"/>
              <a:t> </a:t>
            </a:r>
            <a:r>
              <a:rPr lang="es-ES" dirty="0" err="1"/>
              <a:t>MSDs</a:t>
            </a:r>
            <a:r>
              <a:rPr lang="es-ES" dirty="0"/>
              <a:t> </a:t>
            </a:r>
            <a:r>
              <a:rPr lang="es-ES" dirty="0" err="1"/>
              <a:t>database</a:t>
            </a:r>
            <a:r>
              <a:rPr lang="es-ES" dirty="0"/>
              <a:t>. </a:t>
            </a:r>
            <a:r>
              <a:rPr lang="es-ES" dirty="0" err="1"/>
              <a:t>Teleworking</a:t>
            </a:r>
            <a:r>
              <a:rPr lang="es-ES" dirty="0"/>
              <a:t> </a:t>
            </a:r>
            <a:r>
              <a:rPr lang="es-ES" dirty="0" err="1"/>
              <a:t>resources</a:t>
            </a:r>
            <a:r>
              <a:rPr lang="es-ES" dirty="0"/>
              <a:t>. </a:t>
            </a:r>
            <a:r>
              <a:rPr lang="es-ES" baseline="0" dirty="0"/>
              <a:t>https://healthy-workplaces.eu/en/tools-and-publications/practical-tools?f%5B0%5D=field_msd_priority_area%3A4986</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3</a:t>
            </a:fld>
            <a:endParaRPr lang="en-GB"/>
          </a:p>
        </p:txBody>
      </p:sp>
    </p:spTree>
    <p:extLst>
      <p:ext uri="{BB962C8B-B14F-4D97-AF65-F5344CB8AC3E}">
        <p14:creationId xmlns:p14="http://schemas.microsoft.com/office/powerpoint/2010/main" val="405187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60510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 Musculoskeletal</a:t>
            </a:r>
            <a:r>
              <a:rPr lang="en-US" baseline="0" dirty="0">
                <a:solidFill>
                  <a:schemeClr val="bg1"/>
                </a:solidFill>
              </a:rPr>
              <a:t> disorders and telework. https://oshwiki.eu/wiki/Musculoskeletal_disorders_and_telework </a:t>
            </a:r>
            <a:endParaRPr lang="en-US" dirty="0">
              <a:solidFill>
                <a:schemeClr val="bg1"/>
              </a:solidFill>
            </a:endParaRPr>
          </a:p>
          <a:p>
            <a:r>
              <a:rPr lang="en-US" dirty="0">
                <a:solidFill>
                  <a:schemeClr val="bg1"/>
                </a:solidFill>
              </a:rPr>
              <a:t>EU-OSHA – European Agency for Safety and Health at Work. </a:t>
            </a:r>
            <a:r>
              <a:rPr lang="en-GB" dirty="0">
                <a:solidFill>
                  <a:schemeClr val="bg1"/>
                </a:solidFill>
              </a:rPr>
              <a:t>E-fact 33 Risk assessment for teleworkers. </a:t>
            </a:r>
            <a:r>
              <a:rPr lang="en-GB" baseline="0" dirty="0">
                <a:solidFill>
                  <a:schemeClr val="bg1"/>
                </a:solidFill>
              </a:rPr>
              <a:t> </a:t>
            </a:r>
            <a:r>
              <a:rPr lang="en-GB" u="sng" dirty="0">
                <a:hlinkClick r:id="rId3"/>
              </a:rPr>
              <a:t>https://osha.europa.eu/en/publications/e-fact-33-risk-assessment-teleworkers/view</a:t>
            </a:r>
            <a:r>
              <a:rPr lang="en-GB" dirty="0"/>
              <a:t>. </a:t>
            </a:r>
          </a:p>
          <a:p>
            <a:r>
              <a:rPr lang="en-US" dirty="0">
                <a:solidFill>
                  <a:schemeClr val="bg1"/>
                </a:solidFill>
              </a:rPr>
              <a:t>EU-OSHA – European Agency for Safety and Health at Work. </a:t>
            </a:r>
            <a:r>
              <a:rPr lang="en-GB" dirty="0">
                <a:solidFill>
                  <a:schemeClr val="bg1"/>
                </a:solidFill>
              </a:rPr>
              <a:t>Body and Hazard mapping in prevention of musculoskeletal disorders (MSDs). </a:t>
            </a:r>
            <a:r>
              <a:rPr lang="en-GB" u="sng" dirty="0">
                <a:hlinkClick r:id="rId4"/>
              </a:rPr>
              <a:t>https://osha.europa.eu/en/publications/body-and-hazard-mapping-prevention-musculoskeletal-disorders-msds</a:t>
            </a:r>
            <a:r>
              <a:rPr lang="en-GB" dirty="0"/>
              <a:t>.</a:t>
            </a:r>
          </a:p>
          <a:p>
            <a:r>
              <a:rPr lang="en-US" dirty="0">
                <a:solidFill>
                  <a:schemeClr val="bg1"/>
                </a:solidFill>
              </a:rPr>
              <a:t>EU-OSHA – European Agency for Safety and Health at Work. Risk Assessment for Musculoskeletal Disorders (MSDs). https://osha.europa.eu/sites/default/files/publications/documents/HWC20-22_RA-MSDs.pptx  </a:t>
            </a:r>
          </a:p>
          <a:p>
            <a:r>
              <a:rPr lang="en-US" dirty="0">
                <a:solidFill>
                  <a:schemeClr val="bg1"/>
                </a:solidFill>
              </a:rPr>
              <a:t>EU-OSHA – European Agency for Safety and Health at Work. Introduction to Musculoskeletal Disorders (MSDs) prevention</a:t>
            </a:r>
            <a:r>
              <a:rPr lang="en-US" baseline="0" dirty="0">
                <a:solidFill>
                  <a:schemeClr val="bg1"/>
                </a:solidFill>
              </a:rPr>
              <a:t>. https://osha.europa.eu/sites/default/files/publications/documents/HWC20-22_IntroductiontoMSDsprevention.pptx </a:t>
            </a:r>
          </a:p>
          <a:p>
            <a:r>
              <a:rPr lang="en-GB" dirty="0"/>
              <a:t>EU-OSHA</a:t>
            </a:r>
            <a:r>
              <a:rPr lang="en-GB" baseline="0" dirty="0"/>
              <a:t> </a:t>
            </a:r>
            <a:r>
              <a:rPr lang="en-US" dirty="0">
                <a:solidFill>
                  <a:schemeClr val="bg1"/>
                </a:solidFill>
              </a:rPr>
              <a:t>– European Agency for Safety and Health at Work.</a:t>
            </a:r>
            <a:r>
              <a:rPr lang="en-US" baseline="0" dirty="0">
                <a:solidFill>
                  <a:schemeClr val="bg1"/>
                </a:solidFill>
              </a:rPr>
              <a:t> Practical tips to make home-based telework as healthy, safe and effective as possible.</a:t>
            </a:r>
            <a:r>
              <a:rPr lang="en-GB" baseline="0" dirty="0"/>
              <a:t> </a:t>
            </a:r>
            <a:r>
              <a:rPr lang="en-GB" dirty="0"/>
              <a:t>https://oshwiki.eu/wiki/Practical_tips_to_make_home-based_telework_as_healthy,_safe_and_effective_as_possible </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1357946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 Risk factors</a:t>
            </a:r>
            <a:r>
              <a:rPr lang="en-US" baseline="0" dirty="0">
                <a:solidFill>
                  <a:schemeClr val="bg1"/>
                </a:solidFill>
              </a:rPr>
              <a:t> for musculoskeletal disorders development: hand-arm tasks, repetitive work. </a:t>
            </a:r>
            <a:r>
              <a:rPr lang="fr-FR" sz="1200" u="sng" kern="1200" dirty="0">
                <a:solidFill>
                  <a:schemeClr val="tx1"/>
                </a:solidFill>
                <a:effectLst/>
                <a:latin typeface="+mn-lt"/>
                <a:ea typeface="+mn-ea"/>
                <a:cs typeface="+mn-cs"/>
                <a:hlinkClick r:id="rId3"/>
              </a:rPr>
              <a:t>https://oshwiki.eu/wiki/Risk_factors_for_musculoskeletal_disorders_development:_hand-arm_tasks,_repetitive_work</a:t>
            </a:r>
            <a:endParaRPr lang="fr-FR" sz="1200" u="sng" kern="1200" dirty="0">
              <a:solidFill>
                <a:schemeClr val="tx1"/>
              </a:solidFill>
              <a:effectLst/>
              <a:latin typeface="+mn-lt"/>
              <a:ea typeface="+mn-ea"/>
              <a:cs typeface="+mn-cs"/>
            </a:endParaRPr>
          </a:p>
          <a:p>
            <a:r>
              <a:rPr lang="en-US" dirty="0">
                <a:solidFill>
                  <a:schemeClr val="bg1"/>
                </a:solidFill>
              </a:rPr>
              <a:t>EU-OSHA – European Agency for Safety and Health at Work. Risk factors</a:t>
            </a:r>
            <a:r>
              <a:rPr lang="en-US" baseline="0" dirty="0">
                <a:solidFill>
                  <a:schemeClr val="bg1"/>
                </a:solidFill>
              </a:rPr>
              <a:t> for musculoskeletal disorders – working postures. </a:t>
            </a:r>
            <a:r>
              <a:rPr lang="fr-FR" sz="1200" kern="1200" dirty="0">
                <a:solidFill>
                  <a:schemeClr val="tx1"/>
                </a:solidFill>
                <a:effectLst/>
                <a:latin typeface="+mn-lt"/>
                <a:ea typeface="+mn-ea"/>
                <a:cs typeface="+mn-cs"/>
              </a:rPr>
              <a:t>https://ohttps//oshwiki.eu/wiki/Risk_factors_for_musculoskeletal_disorders_%E2%80%94_working_postures  </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377140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825361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872707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28986561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file://localhost/Volumes/XRAID/Equipo%20Rojo/EU-OSHA/18-0115%20PPT%20templates%20update/PNG/FONDO-PORTADA-PATRON-EUOSHA-2011-16-9.png"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descr="/Volumes/XRAID/Equipo Rojo/EU-OSHA/18-0115 PPT templates update/PNG/FONDO-PORTADA-PATRON-EUOSHA-2011-16-9.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1800" b="1" i="0" cap="none" baseline="0"/>
            </a:lvl1pPr>
          </a:lstStyle>
          <a:p>
            <a:r>
              <a:rPr lang="en-GB" dirty="0"/>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51435" tIns="25718" rIns="51435" bIns="25718"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88" dirty="0"/>
          </a:p>
        </p:txBody>
      </p:sp>
      <p:pic>
        <p:nvPicPr>
          <p:cNvPr id="7" name="Bild 2" descr="111004_EU-OSHA_PPT_Corporate logo.png"/>
          <p:cNvPicPr>
            <a:picLocks noChangeAspect="1"/>
          </p:cNvPicPr>
          <p:nvPr/>
        </p:nvPicPr>
        <p:blipFill>
          <a:blip r:embed="rId4" cstate="print"/>
          <a:srcRect/>
          <a:stretch>
            <a:fillRect/>
          </a:stretch>
        </p:blipFill>
        <p:spPr bwMode="auto">
          <a:xfrm>
            <a:off x="444503" y="4131470"/>
            <a:ext cx="959147" cy="542925"/>
          </a:xfrm>
          <a:prstGeom prst="rect">
            <a:avLst/>
          </a:prstGeom>
          <a:noFill/>
          <a:ln w="9525">
            <a:noFill/>
            <a:miter lim="800000"/>
            <a:headEnd/>
            <a:tailEnd/>
          </a:ln>
        </p:spPr>
      </p:pic>
      <p:sp>
        <p:nvSpPr>
          <p:cNvPr id="10" name="Textplatzhalter 2"/>
          <p:cNvSpPr txBox="1">
            <a:spLocks/>
          </p:cNvSpPr>
          <p:nvPr/>
        </p:nvSpPr>
        <p:spPr>
          <a:xfrm>
            <a:off x="450853" y="4816801"/>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506" dirty="0"/>
              <a:t>Safety and health at work is everyone’s concern. It’s good for you. It’s good for business.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013" baseline="0">
                <a:solidFill>
                  <a:schemeClr val="tx2"/>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dirty="0"/>
              <a:t>Click to edit Master subtitle style</a:t>
            </a:r>
            <a:endParaRPr lang="en-US" dirty="0"/>
          </a:p>
        </p:txBody>
      </p:sp>
      <p:pic>
        <p:nvPicPr>
          <p:cNvPr id="17" name="Bild 4" descr="111004_EU-OSHA_PPT_EU logo.png"/>
          <p:cNvPicPr>
            <a:picLocks noChangeAspect="1"/>
          </p:cNvPicPr>
          <p:nvPr/>
        </p:nvPicPr>
        <p:blipFill>
          <a:blip r:embed="rId5"/>
          <a:srcRect/>
          <a:stretch>
            <a:fillRect/>
          </a:stretch>
        </p:blipFill>
        <p:spPr bwMode="auto">
          <a:xfrm>
            <a:off x="4275138" y="4431507"/>
            <a:ext cx="368870" cy="242888"/>
          </a:xfrm>
          <a:prstGeom prst="rect">
            <a:avLst/>
          </a:prstGeom>
          <a:noFill/>
          <a:ln w="9525">
            <a:noFill/>
            <a:miter lim="800000"/>
            <a:headEnd/>
            <a:tailEnd/>
          </a:ln>
        </p:spPr>
      </p:pic>
      <p:pic>
        <p:nvPicPr>
          <p:cNvPr id="16" name="Bild 5" descr="111004_EU-OSHA_PPT_HW logo.png"/>
          <p:cNvPicPr>
            <a:picLocks noChangeAspect="1"/>
          </p:cNvPicPr>
          <p:nvPr/>
        </p:nvPicPr>
        <p:blipFill>
          <a:blip r:embed="rId6"/>
          <a:srcRect/>
          <a:stretch>
            <a:fillRect/>
          </a:stretch>
        </p:blipFill>
        <p:spPr bwMode="auto">
          <a:xfrm>
            <a:off x="7596338" y="4212432"/>
            <a:ext cx="507853" cy="475060"/>
          </a:xfrm>
          <a:prstGeom prst="rect">
            <a:avLst/>
          </a:prstGeom>
          <a:noFill/>
          <a:ln w="9525">
            <a:noFill/>
            <a:miter lim="800000"/>
            <a:headEnd/>
            <a:tailEnd/>
          </a:ln>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2512" y="1"/>
            <a:ext cx="694508" cy="5209298"/>
          </a:xfrm>
          <a:prstGeom prst="rect">
            <a:avLst/>
          </a:prstGeom>
        </p:spPr>
      </p:pic>
      <p:pic>
        <p:nvPicPr>
          <p:cNvPr id="3" name="Picture 2"/>
          <p:cNvPicPr>
            <a:picLocks noChangeAspect="1"/>
          </p:cNvPicPr>
          <p:nvPr userDrawn="1"/>
        </p:nvPicPr>
        <p:blipFill rotWithShape="1">
          <a:blip r:embed="rId9">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6" name="Picture 5">
            <a:extLst>
              <a:ext uri="{FF2B5EF4-FFF2-40B4-BE49-F238E27FC236}">
                <a16:creationId xmlns:a16="http://schemas.microsoft.com/office/drawing/2014/main" id="{0C7A7A10-1606-497E-8136-311AA91024E7}"/>
              </a:ext>
            </a:extLst>
          </p:cNvPr>
          <p:cNvPicPr>
            <a:picLocks noChangeAspect="1"/>
          </p:cNvPicPr>
          <p:nvPr userDrawn="1"/>
        </p:nvPicPr>
        <p:blipFill>
          <a:blip r:embed="rId10"/>
          <a:stretch>
            <a:fillRect/>
          </a:stretch>
        </p:blipFill>
        <p:spPr>
          <a:xfrm>
            <a:off x="323528" y="4148350"/>
            <a:ext cx="1020651" cy="583640"/>
          </a:xfrm>
          <a:prstGeom prst="rect">
            <a:avLst/>
          </a:prstGeom>
        </p:spPr>
      </p:pic>
    </p:spTree>
    <p:extLst>
      <p:ext uri="{BB962C8B-B14F-4D97-AF65-F5344CB8AC3E}">
        <p14:creationId xmlns:p14="http://schemas.microsoft.com/office/powerpoint/2010/main" val="124446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12242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16135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414463" indent="-128588">
              <a:buClr>
                <a:schemeClr val="tx2"/>
              </a:buClr>
              <a:buSzPct val="101000"/>
              <a:buFont typeface="Courier New" pitchFamily="49" charset="0"/>
              <a:buChar char="o"/>
              <a:defRPr sz="675"/>
            </a:lvl6pPr>
            <a:lvl7pPr marL="1671638" indent="-128588">
              <a:buClr>
                <a:schemeClr val="tx2"/>
              </a:buClr>
              <a:buFont typeface="Courier New" pitchFamily="49" charset="0"/>
              <a:buChar char="o"/>
              <a:defRPr sz="675" baseline="0"/>
            </a:lvl7pPr>
            <a:lvl8pPr marL="1928813" indent="-128588">
              <a:buClr>
                <a:schemeClr val="tx2"/>
              </a:buClr>
              <a:buFont typeface="Courier New" pitchFamily="49" charset="0"/>
              <a:buChar char="o"/>
              <a:defRPr sz="675" baseline="0"/>
            </a:lvl8pPr>
            <a:lvl9pPr marL="2185988" indent="-128588">
              <a:buClr>
                <a:schemeClr val="tx2"/>
              </a:buClr>
              <a:buFont typeface="Courier New" pitchFamily="49" charset="0"/>
              <a:buChar char="o"/>
              <a:defRPr sz="675" baseline="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9196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descr="/Volumes/XRAID/Equipo Rojo/EU-OSHA/18-0115 PPT templates update/PNG/FONDO-PORTADA-PATRON-EUOSHA-2011-16-9.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1800" baseline="0"/>
            </a:lvl1pPr>
          </a:lstStyle>
          <a:p>
            <a:r>
              <a:rPr lang="en-GB" dirty="0"/>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013" baseline="0">
                <a:solidFill>
                  <a:schemeClr val="tx2"/>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dirty="0"/>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51435" tIns="25718" rIns="51435" bIns="25718"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88" dirty="0"/>
          </a:p>
        </p:txBody>
      </p:sp>
      <p:sp>
        <p:nvSpPr>
          <p:cNvPr id="9" name="Textplatzhalter 2"/>
          <p:cNvSpPr txBox="1">
            <a:spLocks/>
          </p:cNvSpPr>
          <p:nvPr/>
        </p:nvSpPr>
        <p:spPr>
          <a:xfrm>
            <a:off x="450853" y="4816801"/>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506" dirty="0"/>
              <a:t>Safety and health at work is everyone’s concern. It’s good for you. It’s good for business.</a:t>
            </a:r>
          </a:p>
        </p:txBody>
      </p:sp>
      <p:pic>
        <p:nvPicPr>
          <p:cNvPr id="11" name="Bild 2" descr="111004_EU-OSHA_PPT_Corporate logo.png"/>
          <p:cNvPicPr>
            <a:picLocks noChangeAspect="1"/>
          </p:cNvPicPr>
          <p:nvPr/>
        </p:nvPicPr>
        <p:blipFill>
          <a:blip r:embed="rId4" cstate="print"/>
          <a:srcRect/>
          <a:stretch>
            <a:fillRect/>
          </a:stretch>
        </p:blipFill>
        <p:spPr bwMode="auto">
          <a:xfrm>
            <a:off x="444503" y="4131470"/>
            <a:ext cx="1031155" cy="542925"/>
          </a:xfrm>
          <a:prstGeom prst="rect">
            <a:avLst/>
          </a:prstGeom>
          <a:noFill/>
          <a:ln w="9525">
            <a:noFill/>
            <a:miter lim="800000"/>
            <a:headEnd/>
            <a:tailEnd/>
          </a:ln>
        </p:spPr>
      </p:pic>
      <p:pic>
        <p:nvPicPr>
          <p:cNvPr id="12" name="Bild 4" descr="111004_EU-OSHA_PPT_EU logo.png"/>
          <p:cNvPicPr>
            <a:picLocks noChangeAspect="1"/>
          </p:cNvPicPr>
          <p:nvPr/>
        </p:nvPicPr>
        <p:blipFill>
          <a:blip r:embed="rId5"/>
          <a:srcRect/>
          <a:stretch>
            <a:fillRect/>
          </a:stretch>
        </p:blipFill>
        <p:spPr bwMode="auto">
          <a:xfrm>
            <a:off x="4275138" y="4431507"/>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6"/>
          <a:srcRect/>
          <a:stretch>
            <a:fillRect/>
          </a:stretch>
        </p:blipFill>
        <p:spPr bwMode="auto">
          <a:xfrm>
            <a:off x="7596338" y="4212432"/>
            <a:ext cx="507853" cy="475060"/>
          </a:xfrm>
          <a:prstGeom prst="rect">
            <a:avLst/>
          </a:prstGeom>
          <a:noFill/>
          <a:ln w="9525">
            <a:noFill/>
            <a:miter lim="800000"/>
            <a:headEnd/>
            <a:tailEnd/>
          </a:ln>
        </p:spPr>
      </p:pic>
    </p:spTree>
    <p:extLst>
      <p:ext uri="{BB962C8B-B14F-4D97-AF65-F5344CB8AC3E}">
        <p14:creationId xmlns:p14="http://schemas.microsoft.com/office/powerpoint/2010/main" val="303019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414463" indent="-128588">
              <a:buClr>
                <a:schemeClr val="tx2"/>
              </a:buClr>
              <a:buSzPct val="101000"/>
              <a:buFont typeface="Courier New" pitchFamily="49" charset="0"/>
              <a:buChar char="o"/>
              <a:defRPr sz="675"/>
            </a:lvl6pPr>
            <a:lvl7pPr marL="1671638" indent="-128588">
              <a:buClr>
                <a:schemeClr val="tx2"/>
              </a:buClr>
              <a:buFont typeface="Courier New" pitchFamily="49" charset="0"/>
              <a:buChar char="o"/>
              <a:defRPr sz="675" baseline="0"/>
            </a:lvl7pPr>
            <a:lvl8pPr marL="1928813" indent="-128588">
              <a:buClr>
                <a:schemeClr val="tx2"/>
              </a:buClr>
              <a:buFont typeface="Courier New" pitchFamily="49" charset="0"/>
              <a:buChar char="o"/>
              <a:defRPr sz="675" baseline="0"/>
            </a:lvl8pPr>
            <a:lvl9pPr marL="2185988" indent="-128588">
              <a:buClr>
                <a:schemeClr val="tx2"/>
              </a:buClr>
              <a:buFont typeface="Courier New" pitchFamily="49" charset="0"/>
              <a:buChar char="o"/>
              <a:defRPr sz="675" baseline="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414463" indent="-128588">
              <a:buClr>
                <a:schemeClr val="tx2"/>
              </a:buClr>
              <a:buSzPct val="101000"/>
              <a:buFont typeface="Courier New" pitchFamily="49" charset="0"/>
              <a:buChar char="o"/>
              <a:defRPr sz="675"/>
            </a:lvl6pPr>
            <a:lvl7pPr marL="1671638" indent="-128588">
              <a:buClr>
                <a:schemeClr val="tx2"/>
              </a:buClr>
              <a:buFont typeface="Courier New" pitchFamily="49" charset="0"/>
              <a:buChar char="o"/>
              <a:defRPr sz="675" baseline="0"/>
            </a:lvl7pPr>
            <a:lvl8pPr marL="1928813" indent="-128588">
              <a:buClr>
                <a:schemeClr val="tx2"/>
              </a:buClr>
              <a:buFont typeface="Courier New" pitchFamily="49" charset="0"/>
              <a:buChar char="o"/>
              <a:defRPr sz="675" baseline="0"/>
            </a:lvl8pPr>
            <a:lvl9pPr marL="2185988" indent="-128588">
              <a:buClr>
                <a:schemeClr val="tx2"/>
              </a:buClr>
              <a:buFont typeface="Courier New" pitchFamily="49" charset="0"/>
              <a:buChar char="o"/>
              <a:defRPr sz="675"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45713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125" b="0" baseline="0"/>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414463" indent="-128588">
              <a:buClr>
                <a:schemeClr val="tx2"/>
              </a:buClr>
              <a:buSzPct val="101000"/>
              <a:buFont typeface="Courier New" pitchFamily="49" charset="0"/>
              <a:buChar char="o"/>
              <a:defRPr sz="675"/>
            </a:lvl6pPr>
            <a:lvl7pPr marL="1671638" indent="-128588">
              <a:buClr>
                <a:schemeClr val="tx2"/>
              </a:buClr>
              <a:buFont typeface="Courier New" pitchFamily="49" charset="0"/>
              <a:buChar char="o"/>
              <a:defRPr sz="675" baseline="0"/>
            </a:lvl7pPr>
            <a:lvl8pPr marL="1928813" indent="-128588">
              <a:buClr>
                <a:schemeClr val="tx2"/>
              </a:buClr>
              <a:buFont typeface="Courier New" pitchFamily="49" charset="0"/>
              <a:buChar char="o"/>
              <a:defRPr sz="675" baseline="0"/>
            </a:lvl8pPr>
            <a:lvl9pPr marL="2185988" indent="-128588">
              <a:buClr>
                <a:schemeClr val="tx2"/>
              </a:buClr>
              <a:buFont typeface="Courier New" pitchFamily="49" charset="0"/>
              <a:buChar char="o"/>
              <a:defRPr sz="675"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125" b="0" baseline="0"/>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414463" indent="-128588">
              <a:buClr>
                <a:schemeClr val="tx2"/>
              </a:buClr>
              <a:buSzPct val="101000"/>
              <a:buFont typeface="Courier New" pitchFamily="49" charset="0"/>
              <a:buChar char="o"/>
              <a:defRPr sz="675"/>
            </a:lvl6pPr>
            <a:lvl7pPr marL="1671638" indent="-128588">
              <a:buClr>
                <a:schemeClr val="tx2"/>
              </a:buClr>
              <a:buFont typeface="Courier New" pitchFamily="49" charset="0"/>
              <a:buChar char="o"/>
              <a:defRPr sz="675" baseline="0"/>
            </a:lvl7pPr>
            <a:lvl8pPr marL="1928813" indent="-128588">
              <a:buClr>
                <a:schemeClr val="tx2"/>
              </a:buClr>
              <a:buFont typeface="Courier New" pitchFamily="49" charset="0"/>
              <a:buChar char="o"/>
              <a:defRPr sz="675" baseline="0"/>
            </a:lvl8pPr>
            <a:lvl9pPr marL="2185988" indent="-128588">
              <a:buClr>
                <a:schemeClr val="tx2"/>
              </a:buClr>
              <a:buFont typeface="Courier New" pitchFamily="49" charset="0"/>
              <a:buChar char="o"/>
              <a:defRPr sz="675"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3835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379307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21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350" b="1" i="0" baseline="0"/>
            </a:lvl1pPr>
          </a:lstStyle>
          <a:p>
            <a:r>
              <a:rPr lang="en-GB"/>
              <a:t>Click to edit Master title style</a:t>
            </a:r>
            <a:endParaRPr lang="en-US" dirty="0"/>
          </a:p>
        </p:txBody>
      </p:sp>
      <p:sp>
        <p:nvSpPr>
          <p:cNvPr id="3" name="Content Placeholder 2"/>
          <p:cNvSpPr>
            <a:spLocks noGrp="1"/>
          </p:cNvSpPr>
          <p:nvPr>
            <p:ph idx="1"/>
          </p:nvPr>
        </p:nvSpPr>
        <p:spPr>
          <a:xfrm>
            <a:off x="3690003" y="837000"/>
            <a:ext cx="4279869" cy="3645000"/>
          </a:xfrm>
        </p:spPr>
        <p:txBody>
          <a:bodyPr>
            <a:normAutofit/>
          </a:bodyPr>
          <a:lstStyle>
            <a:lvl5pPr>
              <a:defRPr/>
            </a:lvl5pPr>
            <a:lvl6pPr marL="1414463" indent="-128588">
              <a:buClr>
                <a:schemeClr val="tx2"/>
              </a:buClr>
              <a:buSzPct val="101000"/>
              <a:buFont typeface="Courier New" pitchFamily="49" charset="0"/>
              <a:buChar char="o"/>
              <a:defRPr sz="675"/>
            </a:lvl6pPr>
            <a:lvl7pPr marL="1671638" indent="-128588">
              <a:buClr>
                <a:schemeClr val="tx2"/>
              </a:buClr>
              <a:buFont typeface="Courier New" pitchFamily="49" charset="0"/>
              <a:buChar char="o"/>
              <a:defRPr sz="675" baseline="0"/>
            </a:lvl7pPr>
            <a:lvl8pPr marL="1928813" indent="-128588">
              <a:buClr>
                <a:schemeClr val="tx2"/>
              </a:buClr>
              <a:buFont typeface="Courier New" pitchFamily="49" charset="0"/>
              <a:buChar char="o"/>
              <a:defRPr sz="675" baseline="0"/>
            </a:lvl8pPr>
            <a:lvl9pPr marL="2185988" indent="-128588">
              <a:buClr>
                <a:schemeClr val="tx2"/>
              </a:buClr>
              <a:buFont typeface="Courier New" pitchFamily="49" charset="0"/>
              <a:buChar char="o"/>
              <a:defRPr sz="675"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GB"/>
              <a:t>Click to edit Master text styles</a:t>
            </a:r>
          </a:p>
        </p:txBody>
      </p:sp>
    </p:spTree>
    <p:extLst>
      <p:ext uri="{BB962C8B-B14F-4D97-AF65-F5344CB8AC3E}">
        <p14:creationId xmlns:p14="http://schemas.microsoft.com/office/powerpoint/2010/main" val="381474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35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dirty="0"/>
              <a:t>Drag picture to placeholder or click icon to add</a:t>
            </a:r>
            <a:endParaRPr lang="en-US" dirty="0"/>
          </a:p>
        </p:txBody>
      </p:sp>
    </p:spTree>
    <p:extLst>
      <p:ext uri="{BB962C8B-B14F-4D97-AF65-F5344CB8AC3E}">
        <p14:creationId xmlns:p14="http://schemas.microsoft.com/office/powerpoint/2010/main" val="106178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localhost/Volumes/XRAID/Equipo%20Rojo/EU-OSHA/18-0115%20PPT%20templates%20update/PNG/FONDO-PATRON-EUOSHA-2011-16-9.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descr="/Volumes/XRAID/Equipo Rojo/EU-OSHA/18-0115 PPT templates update/PNG/FONDO-PATRON-EUOSHA-2011-16-9.pn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2" y="0"/>
            <a:ext cx="9141291" cy="5143500"/>
          </a:xfrm>
          <a:prstGeom prst="rect">
            <a:avLst/>
          </a:prstGeom>
        </p:spPr>
      </p:pic>
      <p:sp>
        <p:nvSpPr>
          <p:cNvPr id="2" name="Title Placeholder 1"/>
          <p:cNvSpPr>
            <a:spLocks noGrp="1"/>
          </p:cNvSpPr>
          <p:nvPr>
            <p:ph type="title"/>
          </p:nvPr>
        </p:nvSpPr>
        <p:spPr>
          <a:xfrm>
            <a:off x="450003"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51435" tIns="25718" rIns="51435" bIns="25718"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563" baseline="0" smtClean="0"/>
              <a:pPr/>
              <a:t>‹#›</a:t>
            </a:fld>
            <a:endParaRPr lang="en-GB" sz="563" baseline="0" dirty="0"/>
          </a:p>
        </p:txBody>
      </p:sp>
      <p:sp>
        <p:nvSpPr>
          <p:cNvPr id="11" name="Rectangle 11"/>
          <p:cNvSpPr>
            <a:spLocks noChangeArrowheads="1"/>
          </p:cNvSpPr>
          <p:nvPr/>
        </p:nvSpPr>
        <p:spPr bwMode="auto">
          <a:xfrm>
            <a:off x="1392241" y="4857752"/>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506" b="1" dirty="0">
                <a:solidFill>
                  <a:schemeClr val="tx2"/>
                </a:solidFill>
                <a:latin typeface="Arial" pitchFamily="-107" charset="0"/>
                <a:ea typeface="ＭＳ Ｐゴシック" pitchFamily="-107" charset="-128"/>
                <a:cs typeface="ＭＳ Ｐゴシック" pitchFamily="-107" charset="-128"/>
              </a:rPr>
              <a:t>www.healthy-workplaces.eu</a:t>
            </a:r>
          </a:p>
        </p:txBody>
      </p:sp>
      <p:pic>
        <p:nvPicPr>
          <p:cNvPr id="12" name="Bild 5" descr="111004_EU-OSHA_PPT_HW logo.png"/>
          <p:cNvPicPr>
            <a:picLocks noChangeAspect="1"/>
          </p:cNvPicPr>
          <p:nvPr/>
        </p:nvPicPr>
        <p:blipFill>
          <a:blip r:embed="rId15"/>
          <a:srcRect/>
          <a:stretch>
            <a:fillRect/>
          </a:stretch>
        </p:blipFill>
        <p:spPr bwMode="auto">
          <a:xfrm>
            <a:off x="7432678" y="4522145"/>
            <a:ext cx="577199" cy="475059"/>
          </a:xfrm>
          <a:prstGeom prst="rect">
            <a:avLst/>
          </a:prstGeom>
          <a:noFill/>
          <a:ln w="9525">
            <a:noFill/>
            <a:miter lim="800000"/>
            <a:headEnd/>
            <a:tailEnd/>
          </a:ln>
        </p:spPr>
      </p:pic>
      <p:pic>
        <p:nvPicPr>
          <p:cNvPr id="14" name="Picture 13">
            <a:extLst>
              <a:ext uri="{FF2B5EF4-FFF2-40B4-BE49-F238E27FC236}">
                <a16:creationId xmlns:a16="http://schemas.microsoft.com/office/drawing/2014/main" id="{147CF1B1-7B6D-4B06-92E6-390075428698}"/>
              </a:ext>
            </a:extLst>
          </p:cNvPr>
          <p:cNvPicPr>
            <a:picLocks noChangeAspect="1"/>
          </p:cNvPicPr>
          <p:nvPr userDrawn="1"/>
        </p:nvPicPr>
        <p:blipFill>
          <a:blip r:embed="rId16"/>
          <a:stretch>
            <a:fillRect/>
          </a:stretch>
        </p:blipFill>
        <p:spPr>
          <a:xfrm>
            <a:off x="395536" y="4641301"/>
            <a:ext cx="642148" cy="367200"/>
          </a:xfrm>
          <a:prstGeom prst="rect">
            <a:avLst/>
          </a:prstGeom>
        </p:spPr>
      </p:pic>
    </p:spTree>
    <p:extLst>
      <p:ext uri="{BB962C8B-B14F-4D97-AF65-F5344CB8AC3E}">
        <p14:creationId xmlns:p14="http://schemas.microsoft.com/office/powerpoint/2010/main" val="360989611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1750" indent="-141750" algn="l" defTabSz="257175" rtl="0" eaLnBrk="1" latinLnBrk="0" hangingPunct="1">
        <a:spcBef>
          <a:spcPts val="338"/>
        </a:spcBef>
        <a:spcAft>
          <a:spcPts val="0"/>
        </a:spcAft>
        <a:buClr>
          <a:schemeClr val="tx2"/>
        </a:buClr>
        <a:buFont typeface="Wingdings" pitchFamily="2" charset="2"/>
        <a:buChar char="§"/>
        <a:defRPr sz="1013" b="1" i="0" kern="1200" baseline="0">
          <a:solidFill>
            <a:schemeClr val="tx2"/>
          </a:solidFill>
          <a:latin typeface="+mn-lt"/>
          <a:ea typeface="+mn-ea"/>
          <a:cs typeface="+mn-cs"/>
        </a:defRPr>
      </a:lvl1pPr>
      <a:lvl2pPr marL="243000" indent="-101250" algn="l" defTabSz="257175" rtl="0" eaLnBrk="1" latinLnBrk="0" hangingPunct="1">
        <a:spcBef>
          <a:spcPts val="0"/>
        </a:spcBef>
        <a:spcAft>
          <a:spcPts val="0"/>
        </a:spcAft>
        <a:buClrTx/>
        <a:buFont typeface="Arial" pitchFamily="34" charset="0"/>
        <a:buChar char="•"/>
        <a:defRPr sz="1013" kern="1200" baseline="0">
          <a:solidFill>
            <a:schemeClr val="tx1"/>
          </a:solidFill>
          <a:latin typeface="+mn-lt"/>
          <a:ea typeface="+mn-ea"/>
          <a:cs typeface="+mn-cs"/>
        </a:defRPr>
      </a:lvl2pPr>
      <a:lvl3pPr marL="344250" indent="-101250" algn="l" defTabSz="257175" rtl="0" eaLnBrk="1" latinLnBrk="0" hangingPunct="1">
        <a:spcBef>
          <a:spcPts val="0"/>
        </a:spcBef>
        <a:spcAft>
          <a:spcPts val="0"/>
        </a:spcAft>
        <a:buClrTx/>
        <a:buFont typeface="Arial" pitchFamily="34" charset="0"/>
        <a:buChar char="−"/>
        <a:defRPr sz="956" kern="1200" baseline="0">
          <a:solidFill>
            <a:schemeClr val="tx1"/>
          </a:solidFill>
          <a:latin typeface="+mn-lt"/>
          <a:ea typeface="+mn-ea"/>
          <a:cs typeface="+mn-cs"/>
        </a:defRPr>
      </a:lvl3pPr>
      <a:lvl4pPr marL="445500" indent="-101250" algn="l" defTabSz="257175" rtl="0" eaLnBrk="1" latinLnBrk="0" hangingPunct="1">
        <a:spcBef>
          <a:spcPts val="0"/>
        </a:spcBef>
        <a:spcAft>
          <a:spcPts val="0"/>
        </a:spcAft>
        <a:buClrTx/>
        <a:buFont typeface="Arial" pitchFamily="34" charset="0"/>
        <a:buChar char="•"/>
        <a:defRPr sz="900" kern="1200" baseline="0">
          <a:solidFill>
            <a:schemeClr val="tx1"/>
          </a:solidFill>
          <a:latin typeface="+mn-lt"/>
          <a:ea typeface="+mn-ea"/>
          <a:cs typeface="+mn-cs"/>
        </a:defRPr>
      </a:lvl4pPr>
      <a:lvl5pPr marL="546750" indent="-101250" algn="l" defTabSz="257175" rtl="0" eaLnBrk="1" latinLnBrk="0" hangingPunct="1">
        <a:spcBef>
          <a:spcPts val="0"/>
        </a:spcBef>
        <a:spcAft>
          <a:spcPts val="0"/>
        </a:spcAft>
        <a:buClrTx/>
        <a:buFont typeface="Arial" pitchFamily="34" charset="0"/>
        <a:buChar char="−"/>
        <a:defRPr sz="844" kern="1200" baseline="0">
          <a:solidFill>
            <a:schemeClr val="tx1"/>
          </a:solidFill>
          <a:latin typeface="+mn-lt"/>
          <a:ea typeface="+mn-ea"/>
          <a:cs typeface="+mn-cs"/>
        </a:defRPr>
      </a:lvl5pPr>
      <a:lvl6pPr marL="707485" indent="-160735" algn="l" defTabSz="257175" rtl="0" eaLnBrk="1" latinLnBrk="0" hangingPunct="1">
        <a:spcBef>
          <a:spcPts val="0"/>
        </a:spcBef>
        <a:buFont typeface="Arial" pitchFamily="34" charset="0"/>
        <a:buChar char="•"/>
        <a:defRPr sz="788" kern="1200" baseline="0">
          <a:solidFill>
            <a:schemeClr val="tx1"/>
          </a:solidFill>
          <a:latin typeface="+mn-lt"/>
          <a:ea typeface="+mn-ea"/>
          <a:cs typeface="+mn-cs"/>
        </a:defRPr>
      </a:lvl6pPr>
      <a:lvl7pPr marL="749250" indent="-101250" algn="l" defTabSz="257175" rtl="0" eaLnBrk="1" latinLnBrk="0" hangingPunct="1">
        <a:spcBef>
          <a:spcPts val="0"/>
        </a:spcBef>
        <a:buFont typeface="Arial" pitchFamily="34" charset="0"/>
        <a:buChar char="−"/>
        <a:defRPr sz="731" kern="1200" baseline="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ealthy-workplaces.eu/en/tools-and-publications/practical-tools?f%5B0%5D=field_msd_priority_area%3A498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s://www.linkedin.com/company/europeanagency-for-safety-and-health-at-work" TargetMode="External"/><Relationship Id="rId3" Type="http://schemas.openxmlformats.org/officeDocument/2006/relationships/image" Target="../media/image23.png"/><Relationship Id="rId7" Type="http://schemas.openxmlformats.org/officeDocument/2006/relationships/hyperlink" Target="http://twitter.com/eu_osha" TargetMode="External"/><Relationship Id="rId12"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healthy-workplaces.eu/en/healthy-workplaces-newsletter" TargetMode="External"/><Relationship Id="rId11" Type="http://schemas.openxmlformats.org/officeDocument/2006/relationships/hyperlink" Target="http://www.youtube.com/user/EUOSHA" TargetMode="External"/><Relationship Id="rId5" Type="http://schemas.openxmlformats.org/officeDocument/2006/relationships/hyperlink" Target="http://www.healthy-workplaces.eu/" TargetMode="External"/><Relationship Id="rId10" Type="http://schemas.openxmlformats.org/officeDocument/2006/relationships/image" Target="../media/image26.png"/><Relationship Id="rId4" Type="http://schemas.openxmlformats.org/officeDocument/2006/relationships/image" Target="../media/image24.jpg"/><Relationship Id="rId9" Type="http://schemas.openxmlformats.org/officeDocument/2006/relationships/hyperlink" Target="https://www.facebook.com/EuropeanAgencyforSafetyandHealthatWork" TargetMode="External"/><Relationship Id="rId1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899592" y="2787774"/>
            <a:ext cx="7056784" cy="720080"/>
          </a:xfrm>
          <a:prstGeom prst="rect">
            <a:avLst/>
          </a:prstGeom>
        </p:spPr>
        <p:txBody>
          <a:bodyPr vert="horz" lIns="0" tIns="0" rIns="0" bIns="0" rtlCol="0" anchor="t" anchorCtr="0">
            <a:noAutofit/>
          </a:bodyPr>
          <a:lstStyle>
            <a:lvl1pPr marL="0" indent="0" algn="l" defTabSz="257175" rtl="0" eaLnBrk="1" latinLnBrk="0" hangingPunct="1">
              <a:spcBef>
                <a:spcPts val="338"/>
              </a:spcBef>
              <a:spcAft>
                <a:spcPts val="0"/>
              </a:spcAft>
              <a:buClr>
                <a:schemeClr val="tx2"/>
              </a:buClr>
              <a:buFont typeface="Wingdings" pitchFamily="2" charset="2"/>
              <a:buNone/>
              <a:defRPr sz="1013" b="1" i="0" kern="1200" baseline="0">
                <a:solidFill>
                  <a:schemeClr val="tx2"/>
                </a:solidFill>
                <a:latin typeface="+mn-lt"/>
                <a:ea typeface="+mn-ea"/>
                <a:cs typeface="+mn-cs"/>
              </a:defRPr>
            </a:lvl1pPr>
            <a:lvl2pPr marL="257175" indent="0" algn="ctr" defTabSz="257175" rtl="0" eaLnBrk="1" latinLnBrk="0" hangingPunct="1">
              <a:spcBef>
                <a:spcPts val="0"/>
              </a:spcBef>
              <a:spcAft>
                <a:spcPts val="0"/>
              </a:spcAft>
              <a:buClrTx/>
              <a:buFont typeface="Arial" pitchFamily="34" charset="0"/>
              <a:buNone/>
              <a:defRPr sz="1013" kern="1200" baseline="0">
                <a:solidFill>
                  <a:schemeClr val="tx1">
                    <a:tint val="75000"/>
                  </a:schemeClr>
                </a:solidFill>
                <a:latin typeface="+mn-lt"/>
                <a:ea typeface="+mn-ea"/>
                <a:cs typeface="+mn-cs"/>
              </a:defRPr>
            </a:lvl2pPr>
            <a:lvl3pPr marL="514350" indent="0" algn="ctr" defTabSz="257175" rtl="0" eaLnBrk="1" latinLnBrk="0" hangingPunct="1">
              <a:spcBef>
                <a:spcPts val="0"/>
              </a:spcBef>
              <a:spcAft>
                <a:spcPts val="0"/>
              </a:spcAft>
              <a:buClrTx/>
              <a:buFont typeface="Arial" pitchFamily="34" charset="0"/>
              <a:buNone/>
              <a:defRPr sz="956" kern="1200" baseline="0">
                <a:solidFill>
                  <a:schemeClr val="tx1">
                    <a:tint val="75000"/>
                  </a:schemeClr>
                </a:solidFill>
                <a:latin typeface="+mn-lt"/>
                <a:ea typeface="+mn-ea"/>
                <a:cs typeface="+mn-cs"/>
              </a:defRPr>
            </a:lvl3pPr>
            <a:lvl4pPr marL="771525" indent="0" algn="ctr" defTabSz="257175" rtl="0" eaLnBrk="1" latinLnBrk="0" hangingPunct="1">
              <a:spcBef>
                <a:spcPts val="0"/>
              </a:spcBef>
              <a:spcAft>
                <a:spcPts val="0"/>
              </a:spcAft>
              <a:buClrTx/>
              <a:buFont typeface="Arial" pitchFamily="34" charset="0"/>
              <a:buNone/>
              <a:defRPr sz="900" kern="1200" baseline="0">
                <a:solidFill>
                  <a:schemeClr val="tx1">
                    <a:tint val="75000"/>
                  </a:schemeClr>
                </a:solidFill>
                <a:latin typeface="+mn-lt"/>
                <a:ea typeface="+mn-ea"/>
                <a:cs typeface="+mn-cs"/>
              </a:defRPr>
            </a:lvl4pPr>
            <a:lvl5pPr marL="1028700" indent="0" algn="ctr" defTabSz="257175" rtl="0" eaLnBrk="1" latinLnBrk="0" hangingPunct="1">
              <a:spcBef>
                <a:spcPts val="0"/>
              </a:spcBef>
              <a:spcAft>
                <a:spcPts val="0"/>
              </a:spcAft>
              <a:buClrTx/>
              <a:buFont typeface="Arial" pitchFamily="34" charset="0"/>
              <a:buNone/>
              <a:defRPr sz="844" kern="1200" baseline="0">
                <a:solidFill>
                  <a:schemeClr val="tx1">
                    <a:tint val="75000"/>
                  </a:schemeClr>
                </a:solidFill>
                <a:latin typeface="+mn-lt"/>
                <a:ea typeface="+mn-ea"/>
                <a:cs typeface="+mn-cs"/>
              </a:defRPr>
            </a:lvl5pPr>
            <a:lvl6pPr marL="1285875" indent="0" algn="ctr" defTabSz="257175" rtl="0" eaLnBrk="1" latinLnBrk="0" hangingPunct="1">
              <a:spcBef>
                <a:spcPts val="0"/>
              </a:spcBef>
              <a:buFont typeface="Arial" pitchFamily="34" charset="0"/>
              <a:buNone/>
              <a:defRPr sz="788" kern="1200" baseline="0">
                <a:solidFill>
                  <a:schemeClr val="tx1">
                    <a:tint val="75000"/>
                  </a:schemeClr>
                </a:solidFill>
                <a:latin typeface="+mn-lt"/>
                <a:ea typeface="+mn-ea"/>
                <a:cs typeface="+mn-cs"/>
              </a:defRPr>
            </a:lvl6pPr>
            <a:lvl7pPr marL="1543050" indent="0" algn="ctr" defTabSz="257175" rtl="0" eaLnBrk="1" latinLnBrk="0" hangingPunct="1">
              <a:spcBef>
                <a:spcPts val="0"/>
              </a:spcBef>
              <a:buFont typeface="Arial" pitchFamily="34" charset="0"/>
              <a:buNone/>
              <a:defRPr sz="731" kern="1200" baseline="0">
                <a:solidFill>
                  <a:schemeClr val="tx1">
                    <a:tint val="75000"/>
                  </a:schemeClr>
                </a:solidFill>
                <a:latin typeface="+mn-lt"/>
                <a:ea typeface="+mn-ea"/>
                <a:cs typeface="+mn-cs"/>
              </a:defRPr>
            </a:lvl7pPr>
            <a:lvl8pPr marL="1800225" indent="0" algn="ctr" defTabSz="257175" rtl="0" eaLnBrk="1" latinLnBrk="0" hangingPunct="1">
              <a:spcBef>
                <a:spcPct val="20000"/>
              </a:spcBef>
              <a:buFont typeface="Arial"/>
              <a:buNone/>
              <a:defRPr sz="1125" kern="1200">
                <a:solidFill>
                  <a:schemeClr val="tx1">
                    <a:tint val="75000"/>
                  </a:schemeClr>
                </a:solidFill>
                <a:latin typeface="+mn-lt"/>
                <a:ea typeface="+mn-ea"/>
                <a:cs typeface="+mn-cs"/>
              </a:defRPr>
            </a:lvl8pPr>
            <a:lvl9pPr marL="2057400" indent="0" algn="ctr" defTabSz="257175" rtl="0" eaLnBrk="1" latinLnBrk="0" hangingPunct="1">
              <a:spcBef>
                <a:spcPct val="20000"/>
              </a:spcBef>
              <a:buFont typeface="Arial"/>
              <a:buNone/>
              <a:defRPr sz="1125" kern="1200">
                <a:solidFill>
                  <a:schemeClr val="tx1">
                    <a:tint val="75000"/>
                  </a:schemeClr>
                </a:solidFill>
                <a:latin typeface="+mn-lt"/>
                <a:ea typeface="+mn-ea"/>
                <a:cs typeface="+mn-cs"/>
              </a:defRPr>
            </a:lvl9pPr>
          </a:lstStyle>
          <a:p>
            <a:r>
              <a:rPr lang="pt-PT" sz="2000" dirty="0">
                <a:latin typeface="+mj-lt"/>
              </a:rPr>
              <a:t>Campanha «Locais de Trabalho Seguros e Saudáveis» 2020-2022</a:t>
            </a:r>
          </a:p>
          <a:p>
            <a:r>
              <a:rPr lang="pt-PT" sz="2000" dirty="0">
                <a:latin typeface="+mj-lt"/>
              </a:rPr>
              <a:t>ALIVIAR A CARGA</a:t>
            </a:r>
          </a:p>
          <a:p>
            <a:endParaRPr lang="en-GB" sz="2000" dirty="0">
              <a:effectLst>
                <a:outerShdw blurRad="38100" dist="38100" dir="2700000" algn="tl">
                  <a:srgbClr val="000000">
                    <a:alpha val="43137"/>
                  </a:srgbClr>
                </a:outerShdw>
              </a:effectLst>
            </a:endParaRPr>
          </a:p>
        </p:txBody>
      </p:sp>
      <p:sp>
        <p:nvSpPr>
          <p:cNvPr id="7" name="Subtítulo 2"/>
          <p:cNvSpPr txBox="1">
            <a:spLocks/>
          </p:cNvSpPr>
          <p:nvPr/>
        </p:nvSpPr>
        <p:spPr>
          <a:xfrm>
            <a:off x="899592" y="3867894"/>
            <a:ext cx="7632848" cy="720080"/>
          </a:xfrm>
          <a:prstGeom prst="rect">
            <a:avLst/>
          </a:prstGeom>
        </p:spPr>
        <p:txBody>
          <a:bodyPr vert="horz" lIns="0" tIns="0" rIns="0" bIns="0" rtlCol="0" anchor="t" anchorCtr="0">
            <a:noAutofit/>
          </a:bodyPr>
          <a:lstStyle>
            <a:lvl1pPr marL="0" indent="0" algn="l" defTabSz="257175" rtl="0" eaLnBrk="1" latinLnBrk="0" hangingPunct="1">
              <a:spcBef>
                <a:spcPts val="338"/>
              </a:spcBef>
              <a:spcAft>
                <a:spcPts val="0"/>
              </a:spcAft>
              <a:buClr>
                <a:schemeClr val="tx2"/>
              </a:buClr>
              <a:buFont typeface="Wingdings" pitchFamily="2" charset="2"/>
              <a:buNone/>
              <a:defRPr sz="1013" b="1" i="0" kern="1200" baseline="0">
                <a:solidFill>
                  <a:schemeClr val="tx2"/>
                </a:solidFill>
                <a:latin typeface="+mn-lt"/>
                <a:ea typeface="+mn-ea"/>
                <a:cs typeface="+mn-cs"/>
              </a:defRPr>
            </a:lvl1pPr>
            <a:lvl2pPr marL="257175" indent="0" algn="ctr" defTabSz="257175" rtl="0" eaLnBrk="1" latinLnBrk="0" hangingPunct="1">
              <a:spcBef>
                <a:spcPts val="0"/>
              </a:spcBef>
              <a:spcAft>
                <a:spcPts val="0"/>
              </a:spcAft>
              <a:buClrTx/>
              <a:buFont typeface="Arial" pitchFamily="34" charset="0"/>
              <a:buNone/>
              <a:defRPr sz="1013" kern="1200" baseline="0">
                <a:solidFill>
                  <a:schemeClr val="tx1">
                    <a:tint val="75000"/>
                  </a:schemeClr>
                </a:solidFill>
                <a:latin typeface="+mn-lt"/>
                <a:ea typeface="+mn-ea"/>
                <a:cs typeface="+mn-cs"/>
              </a:defRPr>
            </a:lvl2pPr>
            <a:lvl3pPr marL="514350" indent="0" algn="ctr" defTabSz="257175" rtl="0" eaLnBrk="1" latinLnBrk="0" hangingPunct="1">
              <a:spcBef>
                <a:spcPts val="0"/>
              </a:spcBef>
              <a:spcAft>
                <a:spcPts val="0"/>
              </a:spcAft>
              <a:buClrTx/>
              <a:buFont typeface="Arial" pitchFamily="34" charset="0"/>
              <a:buNone/>
              <a:defRPr sz="956" kern="1200" baseline="0">
                <a:solidFill>
                  <a:schemeClr val="tx1">
                    <a:tint val="75000"/>
                  </a:schemeClr>
                </a:solidFill>
                <a:latin typeface="+mn-lt"/>
                <a:ea typeface="+mn-ea"/>
                <a:cs typeface="+mn-cs"/>
              </a:defRPr>
            </a:lvl3pPr>
            <a:lvl4pPr marL="771525" indent="0" algn="ctr" defTabSz="257175" rtl="0" eaLnBrk="1" latinLnBrk="0" hangingPunct="1">
              <a:spcBef>
                <a:spcPts val="0"/>
              </a:spcBef>
              <a:spcAft>
                <a:spcPts val="0"/>
              </a:spcAft>
              <a:buClrTx/>
              <a:buFont typeface="Arial" pitchFamily="34" charset="0"/>
              <a:buNone/>
              <a:defRPr sz="900" kern="1200" baseline="0">
                <a:solidFill>
                  <a:schemeClr val="tx1">
                    <a:tint val="75000"/>
                  </a:schemeClr>
                </a:solidFill>
                <a:latin typeface="+mn-lt"/>
                <a:ea typeface="+mn-ea"/>
                <a:cs typeface="+mn-cs"/>
              </a:defRPr>
            </a:lvl4pPr>
            <a:lvl5pPr marL="1028700" indent="0" algn="ctr" defTabSz="257175" rtl="0" eaLnBrk="1" latinLnBrk="0" hangingPunct="1">
              <a:spcBef>
                <a:spcPts val="0"/>
              </a:spcBef>
              <a:spcAft>
                <a:spcPts val="0"/>
              </a:spcAft>
              <a:buClrTx/>
              <a:buFont typeface="Arial" pitchFamily="34" charset="0"/>
              <a:buNone/>
              <a:defRPr sz="844" kern="1200" baseline="0">
                <a:solidFill>
                  <a:schemeClr val="tx1">
                    <a:tint val="75000"/>
                  </a:schemeClr>
                </a:solidFill>
                <a:latin typeface="+mn-lt"/>
                <a:ea typeface="+mn-ea"/>
                <a:cs typeface="+mn-cs"/>
              </a:defRPr>
            </a:lvl5pPr>
            <a:lvl6pPr marL="1285875" indent="0" algn="ctr" defTabSz="257175" rtl="0" eaLnBrk="1" latinLnBrk="0" hangingPunct="1">
              <a:spcBef>
                <a:spcPts val="0"/>
              </a:spcBef>
              <a:buFont typeface="Arial" pitchFamily="34" charset="0"/>
              <a:buNone/>
              <a:defRPr sz="788" kern="1200" baseline="0">
                <a:solidFill>
                  <a:schemeClr val="tx1">
                    <a:tint val="75000"/>
                  </a:schemeClr>
                </a:solidFill>
                <a:latin typeface="+mn-lt"/>
                <a:ea typeface="+mn-ea"/>
                <a:cs typeface="+mn-cs"/>
              </a:defRPr>
            </a:lvl6pPr>
            <a:lvl7pPr marL="1543050" indent="0" algn="ctr" defTabSz="257175" rtl="0" eaLnBrk="1" latinLnBrk="0" hangingPunct="1">
              <a:spcBef>
                <a:spcPts val="0"/>
              </a:spcBef>
              <a:buFont typeface="Arial" pitchFamily="34" charset="0"/>
              <a:buNone/>
              <a:defRPr sz="731" kern="1200" baseline="0">
                <a:solidFill>
                  <a:schemeClr val="tx1">
                    <a:tint val="75000"/>
                  </a:schemeClr>
                </a:solidFill>
                <a:latin typeface="+mn-lt"/>
                <a:ea typeface="+mn-ea"/>
                <a:cs typeface="+mn-cs"/>
              </a:defRPr>
            </a:lvl7pPr>
            <a:lvl8pPr marL="1800225" indent="0" algn="ctr" defTabSz="257175" rtl="0" eaLnBrk="1" latinLnBrk="0" hangingPunct="1">
              <a:spcBef>
                <a:spcPct val="20000"/>
              </a:spcBef>
              <a:buFont typeface="Arial"/>
              <a:buNone/>
              <a:defRPr sz="1125" kern="1200">
                <a:solidFill>
                  <a:schemeClr val="tx1">
                    <a:tint val="75000"/>
                  </a:schemeClr>
                </a:solidFill>
                <a:latin typeface="+mn-lt"/>
                <a:ea typeface="+mn-ea"/>
                <a:cs typeface="+mn-cs"/>
              </a:defRPr>
            </a:lvl8pPr>
            <a:lvl9pPr marL="2057400" indent="0" algn="ctr" defTabSz="257175" rtl="0" eaLnBrk="1" latinLnBrk="0" hangingPunct="1">
              <a:spcBef>
                <a:spcPct val="20000"/>
              </a:spcBef>
              <a:buFont typeface="Arial"/>
              <a:buNone/>
              <a:defRPr sz="1125" kern="1200">
                <a:solidFill>
                  <a:schemeClr val="tx1">
                    <a:tint val="75000"/>
                  </a:schemeClr>
                </a:solidFill>
                <a:latin typeface="+mn-lt"/>
                <a:ea typeface="+mn-ea"/>
                <a:cs typeface="+mn-cs"/>
              </a:defRPr>
            </a:lvl9pPr>
          </a:lstStyle>
          <a:p>
            <a:pPr>
              <a:spcBef>
                <a:spcPct val="0"/>
              </a:spcBef>
            </a:pPr>
            <a:r>
              <a:rPr lang="pt-PT" sz="1600" dirty="0">
                <a:solidFill>
                  <a:srgbClr val="ACC700"/>
                </a:solidFill>
                <a:ea typeface="+mj-ea"/>
                <a:cs typeface="Trebuchet MS"/>
              </a:rPr>
              <a:t>Lesões musculosqueléticas (LME) relacionadas com o teletrabalho - Conselhos para os teletrabalhadores</a:t>
            </a:r>
          </a:p>
        </p:txBody>
      </p:sp>
    </p:spTree>
    <p:extLst>
      <p:ext uri="{BB962C8B-B14F-4D97-AF65-F5344CB8AC3E}">
        <p14:creationId xmlns:p14="http://schemas.microsoft.com/office/powerpoint/2010/main" val="77938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pt-PT" sz="2400"/>
              <a:t>4. Organização do trabalho</a:t>
            </a:r>
          </a:p>
        </p:txBody>
      </p:sp>
      <p:sp>
        <p:nvSpPr>
          <p:cNvPr id="3" name="Content Placeholder 2"/>
          <p:cNvSpPr>
            <a:spLocks noGrp="1"/>
          </p:cNvSpPr>
          <p:nvPr>
            <p:ph sz="half" idx="1"/>
          </p:nvPr>
        </p:nvSpPr>
        <p:spPr>
          <a:xfrm>
            <a:off x="539750" y="1217703"/>
            <a:ext cx="7632700" cy="3442279"/>
          </a:xfrm>
        </p:spPr>
        <p:txBody>
          <a:bodyPr anchor="t">
            <a:normAutofit lnSpcReduction="10000"/>
          </a:bodyPr>
          <a:lstStyle/>
          <a:p>
            <a:pPr fontAlgn="base"/>
            <a:r>
              <a:rPr lang="pt-PT" sz="2000" dirty="0"/>
              <a:t>Outro fator de risco associado ao teletrabalho a partir de casa é o esbatimento das fronteiras entre o trabalho e o domicílio. </a:t>
            </a:r>
          </a:p>
          <a:p>
            <a:pPr fontAlgn="base"/>
            <a:r>
              <a:rPr lang="pt-PT" sz="2000" dirty="0"/>
              <a:t>Os teletrabalhadores trabalham frequentemente mais horas em casa para garantir que satisfazem ou excedem as expetativas do empregador.</a:t>
            </a:r>
          </a:p>
          <a:p>
            <a:pPr fontAlgn="base"/>
            <a:r>
              <a:rPr lang="pt-PT" sz="2000" dirty="0"/>
              <a:t>Os teletrabalhadores têm menos oportunidades de socializar com os colegas.</a:t>
            </a:r>
          </a:p>
          <a:p>
            <a:pPr fontAlgn="base"/>
            <a:r>
              <a:rPr lang="pt-PT" sz="2000" dirty="0"/>
              <a:t>O prolongamento do horário de trabalho associado a períodos mais longos de permanência na posição sentada pode resultar num risco acrescido de LME. </a:t>
            </a:r>
          </a:p>
          <a:p>
            <a:pPr fontAlgn="base"/>
            <a:endParaRPr lang="en-GB" sz="2000" dirty="0"/>
          </a:p>
        </p:txBody>
      </p:sp>
      <p:sp>
        <p:nvSpPr>
          <p:cNvPr id="5" name="Rectangle 4"/>
          <p:cNvSpPr/>
          <p:nvPr/>
        </p:nvSpPr>
        <p:spPr>
          <a:xfrm>
            <a:off x="5292080" y="1635646"/>
            <a:ext cx="3707904" cy="3888432"/>
          </a:xfrm>
          <a:prstGeom prst="rect">
            <a:avLst/>
          </a:prstGeom>
          <a:blipFill dpi="0" rotWithShape="1">
            <a:blip r:embed="rId3">
              <a:alphaModFix amt="2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265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1602"/>
            <a:ext cx="8024543" cy="367200"/>
          </a:xfrm>
        </p:spPr>
        <p:txBody>
          <a:bodyPr/>
          <a:lstStyle/>
          <a:p>
            <a:pPr fontAlgn="base"/>
            <a:r>
              <a:rPr lang="pt-PT" sz="2400"/>
              <a:t>5. Fatores psicossociais 1 - fatores negativos</a:t>
            </a:r>
          </a:p>
        </p:txBody>
      </p:sp>
      <p:sp>
        <p:nvSpPr>
          <p:cNvPr id="3" name="Content Placeholder 2"/>
          <p:cNvSpPr>
            <a:spLocks noGrp="1"/>
          </p:cNvSpPr>
          <p:nvPr>
            <p:ph sz="half" idx="1"/>
          </p:nvPr>
        </p:nvSpPr>
        <p:spPr>
          <a:xfrm>
            <a:off x="539750" y="915988"/>
            <a:ext cx="7632700" cy="3455987"/>
          </a:xfrm>
        </p:spPr>
        <p:txBody>
          <a:bodyPr anchor="t">
            <a:normAutofit fontScale="92500"/>
          </a:bodyPr>
          <a:lstStyle/>
          <a:p>
            <a:pPr fontAlgn="base"/>
            <a:r>
              <a:rPr lang="pt-PT" sz="1800" dirty="0"/>
              <a:t>A sobrecarga de trabalho, um maior isolamento social dos colegas, a falta de interação e apoio presencial, e a ansiedade podem ter um impacto no bem-estar dos trabalhadores, o que, por sua vez, pode aumentar o risco de desenvolvimento de LME. </a:t>
            </a:r>
          </a:p>
          <a:p>
            <a:pPr fontAlgn="base"/>
            <a:r>
              <a:rPr lang="pt-PT" sz="1800" dirty="0"/>
              <a:t>A dimensão do teletrabalho está negativamente associada ao apoio social por parte dos colegas e dos superiores hierárquicos diretos.</a:t>
            </a:r>
          </a:p>
          <a:p>
            <a:pPr fontAlgn="base"/>
            <a:r>
              <a:rPr lang="pt-PT" sz="1800" dirty="0"/>
              <a:t>A falta de apoio social por parte de colegas e superiores, uma baixa autonomia, elevadas exigências profissionais e baixa satisfação no emprego parecem estar relacionados com uma maior ocorrência de LME.</a:t>
            </a:r>
          </a:p>
          <a:p>
            <a:pPr fontAlgn="base"/>
            <a:r>
              <a:rPr lang="pt-PT" sz="1800" dirty="0"/>
              <a:t>A omnipresença do trabalho e o sentimento de viver no «escritório» de dia e de noite podem provocar </a:t>
            </a:r>
            <a:r>
              <a:rPr lang="pt-PT" sz="1800" i="1" dirty="0"/>
              <a:t>stress</a:t>
            </a:r>
            <a:r>
              <a:rPr lang="pt-PT" sz="1800" dirty="0"/>
              <a:t>, contribuindo para as LME.</a:t>
            </a:r>
          </a:p>
        </p:txBody>
      </p:sp>
      <p:sp>
        <p:nvSpPr>
          <p:cNvPr id="6" name="Rectangle 5"/>
          <p:cNvSpPr/>
          <p:nvPr/>
        </p:nvSpPr>
        <p:spPr>
          <a:xfrm>
            <a:off x="5436096" y="1629962"/>
            <a:ext cx="3491880" cy="3888432"/>
          </a:xfrm>
          <a:prstGeom prst="rect">
            <a:avLst/>
          </a:prstGeom>
          <a:blipFill dpi="0" rotWithShape="1">
            <a:blip r:embed="rId3">
              <a:alphaModFix amt="2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322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pt-PT" sz="2400"/>
              <a:t>5. Fatores psicossociais 2 - fatores positivos</a:t>
            </a:r>
          </a:p>
        </p:txBody>
      </p:sp>
      <p:sp>
        <p:nvSpPr>
          <p:cNvPr id="3" name="Content Placeholder 2"/>
          <p:cNvSpPr>
            <a:spLocks noGrp="1"/>
          </p:cNvSpPr>
          <p:nvPr>
            <p:ph sz="half" idx="1"/>
          </p:nvPr>
        </p:nvSpPr>
        <p:spPr>
          <a:xfrm>
            <a:off x="539750" y="1059582"/>
            <a:ext cx="6264498" cy="3599978"/>
          </a:xfrm>
        </p:spPr>
        <p:txBody>
          <a:bodyPr anchor="t">
            <a:noAutofit/>
          </a:bodyPr>
          <a:lstStyle/>
          <a:p>
            <a:pPr fontAlgn="base"/>
            <a:r>
              <a:rPr lang="pt-PT" sz="2000"/>
              <a:t>Os aspetos psicossociais positivos do teletrabalho a partir de casa (por exemplo, maior autonomia e maior satisfação profissional) poderão ter um efeito benéfico nos problemas de saúde, como as LME, e, potencialmente, atrasar o aparecimento dos sintomas.  </a:t>
            </a:r>
          </a:p>
          <a:p>
            <a:pPr fontAlgn="base"/>
            <a:endParaRPr lang="en-GB" sz="2000" dirty="0"/>
          </a:p>
        </p:txBody>
      </p:sp>
      <p:sp>
        <p:nvSpPr>
          <p:cNvPr id="7" name="Rectangle 6"/>
          <p:cNvSpPr/>
          <p:nvPr/>
        </p:nvSpPr>
        <p:spPr>
          <a:xfrm>
            <a:off x="5436096" y="1629962"/>
            <a:ext cx="3491880" cy="3888432"/>
          </a:xfrm>
          <a:prstGeom prst="rect">
            <a:avLst/>
          </a:prstGeom>
          <a:blipFill dpi="0" rotWithShape="1">
            <a:blip r:embed="rId3">
              <a:alphaModFix amt="2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6862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915989"/>
            <a:ext cx="7848674" cy="3455986"/>
          </a:xfrm>
        </p:spPr>
        <p:txBody>
          <a:bodyPr lIns="0" tIns="0" rIns="0" bIns="0">
            <a:normAutofit/>
          </a:bodyPr>
          <a:lstStyle/>
          <a:p>
            <a:r>
              <a:rPr lang="pt-PT" sz="2000" dirty="0"/>
              <a:t>As características dos trabalhadores também podem ser fatores de risco de LME</a:t>
            </a:r>
            <a:br>
              <a:rPr lang="pt-PT" sz="2000" dirty="0"/>
            </a:br>
            <a:r>
              <a:rPr lang="pt-PT" sz="2000" dirty="0"/>
              <a:t>(em caso de gestão inadequada dos riscos):</a:t>
            </a:r>
          </a:p>
          <a:p>
            <a:pPr lvl="1"/>
            <a:r>
              <a:rPr lang="pt-PT" sz="2000" dirty="0"/>
              <a:t>idade</a:t>
            </a:r>
          </a:p>
          <a:p>
            <a:pPr lvl="1"/>
            <a:r>
              <a:rPr lang="pt-PT" sz="2000" dirty="0"/>
              <a:t>sexo</a:t>
            </a:r>
          </a:p>
          <a:p>
            <a:pPr lvl="1"/>
            <a:r>
              <a:rPr lang="pt-PT" sz="2000" dirty="0"/>
              <a:t>condição de saúde (se já têm ou tiveram LME)</a:t>
            </a:r>
          </a:p>
          <a:p>
            <a:pPr lvl="1"/>
            <a:r>
              <a:rPr lang="pt-PT" sz="2000" dirty="0"/>
              <a:t>falta de conhecimento das técnicas de trabalho e dos procedimentos de segurança </a:t>
            </a:r>
          </a:p>
          <a:p>
            <a:pPr lvl="1"/>
            <a:r>
              <a:rPr lang="pt-PT" sz="2000" dirty="0"/>
              <a:t>...</a:t>
            </a:r>
          </a:p>
        </p:txBody>
      </p:sp>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26490"/>
            <a:ext cx="7488486" cy="666103"/>
          </a:xfrm>
        </p:spPr>
        <p:txBody>
          <a:bodyPr lIns="0" tIns="0" rIns="0" bIns="0"/>
          <a:lstStyle/>
          <a:p>
            <a:r>
              <a:rPr lang="pt-PT" sz="2400">
                <a:solidFill>
                  <a:schemeClr val="accent1"/>
                </a:solidFill>
              </a:rPr>
              <a:t>6. Fatores </a:t>
            </a:r>
            <a:r>
              <a:rPr lang="pt-PT" sz="2400"/>
              <a:t>individuais</a:t>
            </a:r>
            <a:br>
              <a:rPr lang="pt-PT" sz="2400"/>
            </a:br>
            <a:endParaRPr lang="pt-PT" sz="2400"/>
          </a:p>
        </p:txBody>
      </p:sp>
      <p:sp>
        <p:nvSpPr>
          <p:cNvPr id="4" name="Rectangle 3"/>
          <p:cNvSpPr/>
          <p:nvPr/>
        </p:nvSpPr>
        <p:spPr>
          <a:xfrm>
            <a:off x="6804248" y="2513602"/>
            <a:ext cx="2627784" cy="400110"/>
          </a:xfrm>
          <a:prstGeom prst="rect">
            <a:avLst/>
          </a:prstGeom>
        </p:spPr>
        <p:txBody>
          <a:bodyPr wrap="square">
            <a:spAutoFit/>
          </a:bodyPr>
          <a:lstStyle/>
          <a:p>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8738" y="3291830"/>
            <a:ext cx="4554723" cy="1296144"/>
          </a:xfrm>
          <a:prstGeom prst="rect">
            <a:avLst/>
          </a:prstGeom>
        </p:spPr>
      </p:pic>
    </p:spTree>
    <p:extLst>
      <p:ext uri="{BB962C8B-B14F-4D97-AF65-F5344CB8AC3E}">
        <p14:creationId xmlns:p14="http://schemas.microsoft.com/office/powerpoint/2010/main" val="1766380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7722447" cy="367200"/>
          </a:xfrm>
        </p:spPr>
        <p:txBody>
          <a:bodyPr/>
          <a:lstStyle/>
          <a:p>
            <a:r>
              <a:rPr lang="pt-PT" sz="2000"/>
              <a:t>Abordagens preventivas/protetoras para abordar os fatores de risco de LMD relacionados com o teletrabalho no domicílio</a:t>
            </a:r>
          </a:p>
        </p:txBody>
      </p:sp>
      <p:sp>
        <p:nvSpPr>
          <p:cNvPr id="3" name="Content Placeholder 2"/>
          <p:cNvSpPr>
            <a:spLocks noGrp="1"/>
          </p:cNvSpPr>
          <p:nvPr>
            <p:ph sz="half" idx="1"/>
          </p:nvPr>
        </p:nvSpPr>
        <p:spPr>
          <a:xfrm>
            <a:off x="539750" y="1491630"/>
            <a:ext cx="7632700" cy="3455987"/>
          </a:xfrm>
        </p:spPr>
        <p:txBody>
          <a:bodyPr/>
          <a:lstStyle/>
          <a:p>
            <a:pPr marL="0" indent="0">
              <a:buNone/>
              <a:tabLst>
                <a:tab pos="542925" algn="l"/>
              </a:tabLst>
            </a:pPr>
            <a:r>
              <a:rPr lang="pt-PT" sz="2200" dirty="0"/>
              <a:t>1.	</a:t>
            </a:r>
            <a:r>
              <a:rPr lang="pt-PT" sz="2200" i="1" dirty="0"/>
              <a:t>Design</a:t>
            </a:r>
            <a:r>
              <a:rPr lang="pt-PT" sz="2200" dirty="0"/>
              <a:t> e ergonomia do local de trabalho</a:t>
            </a:r>
          </a:p>
          <a:p>
            <a:pPr marL="514350" indent="-514350">
              <a:buFont typeface="+mj-lt"/>
              <a:buAutoNum type="arabicPeriod" startAt="2"/>
            </a:pPr>
            <a:r>
              <a:rPr lang="pt-PT" sz="2200" dirty="0"/>
              <a:t>Ambiente de trabalho </a:t>
            </a:r>
          </a:p>
          <a:p>
            <a:pPr marL="514350" indent="-514350">
              <a:buFont typeface="+mj-lt"/>
              <a:buAutoNum type="arabicPeriod" startAt="2"/>
            </a:pPr>
            <a:r>
              <a:rPr lang="pt-PT" sz="2200" dirty="0"/>
              <a:t>Comportamento sedentário</a:t>
            </a:r>
          </a:p>
          <a:p>
            <a:pPr marL="514350" indent="-514350">
              <a:buFont typeface="+mj-lt"/>
              <a:buAutoNum type="arabicPeriod" startAt="2"/>
            </a:pPr>
            <a:r>
              <a:rPr lang="pt-PT" sz="2200" dirty="0"/>
              <a:t>Organização do trabalho</a:t>
            </a:r>
          </a:p>
          <a:p>
            <a:pPr marL="514350" indent="-514350">
              <a:buFont typeface="+mj-lt"/>
              <a:buAutoNum type="arabicPeriod" startAt="2"/>
            </a:pPr>
            <a:r>
              <a:rPr lang="pt-PT" sz="2200" dirty="0"/>
              <a:t>Fatores psicossociais</a:t>
            </a:r>
          </a:p>
          <a:p>
            <a:endParaRPr lang="en-GB" dirty="0"/>
          </a:p>
        </p:txBody>
      </p:sp>
    </p:spTree>
    <p:extLst>
      <p:ext uri="{BB962C8B-B14F-4D97-AF65-F5344CB8AC3E}">
        <p14:creationId xmlns:p14="http://schemas.microsoft.com/office/powerpoint/2010/main" val="2829521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1389734"/>
            <a:ext cx="5472608" cy="2982241"/>
          </a:xfrm>
          <a:prstGeom prst="rect">
            <a:avLst/>
          </a:prstGeom>
        </p:spPr>
      </p:pic>
      <p:sp>
        <p:nvSpPr>
          <p:cNvPr id="2" name="Title 1"/>
          <p:cNvSpPr>
            <a:spLocks noGrp="1"/>
          </p:cNvSpPr>
          <p:nvPr>
            <p:ph type="title"/>
          </p:nvPr>
        </p:nvSpPr>
        <p:spPr>
          <a:xfrm>
            <a:off x="450003" y="135000"/>
            <a:ext cx="8154445" cy="367200"/>
          </a:xfrm>
        </p:spPr>
        <p:txBody>
          <a:bodyPr/>
          <a:lstStyle/>
          <a:p>
            <a:pPr fontAlgn="base"/>
            <a:r>
              <a:rPr lang="pt-PT" sz="2400"/>
              <a:t>1. </a:t>
            </a:r>
            <a:r>
              <a:rPr lang="pt-PT" sz="2400" i="1"/>
              <a:t>Design</a:t>
            </a:r>
            <a:r>
              <a:rPr lang="pt-PT" sz="2400"/>
              <a:t> e ergonomia do local de trabalho</a:t>
            </a:r>
          </a:p>
        </p:txBody>
      </p:sp>
      <p:sp>
        <p:nvSpPr>
          <p:cNvPr id="3" name="Content Placeholder 2"/>
          <p:cNvSpPr>
            <a:spLocks noGrp="1"/>
          </p:cNvSpPr>
          <p:nvPr>
            <p:ph sz="half" idx="1"/>
          </p:nvPr>
        </p:nvSpPr>
        <p:spPr>
          <a:xfrm>
            <a:off x="539750" y="915988"/>
            <a:ext cx="7632700" cy="3455987"/>
          </a:xfrm>
        </p:spPr>
        <p:txBody>
          <a:bodyPr anchor="t">
            <a:noAutofit/>
          </a:bodyPr>
          <a:lstStyle/>
          <a:p>
            <a:pPr fontAlgn="base"/>
            <a:r>
              <a:rPr lang="pt-PT" sz="2000"/>
              <a:t>Os teletrabalhadores nem sempre têm os mesmos recursos e possibilidades em casa que têm no escritório. </a:t>
            </a:r>
          </a:p>
          <a:p>
            <a:pPr fontAlgn="base"/>
            <a:r>
              <a:rPr lang="pt-PT" sz="2000"/>
              <a:t>Para tornar o escritório doméstico um local de trabalho confortável e saudável, aqui estão algumas sugestões relacionadas com:</a:t>
            </a:r>
          </a:p>
          <a:p>
            <a:pPr marL="0" indent="0" fontAlgn="base">
              <a:buNone/>
            </a:pPr>
            <a:r>
              <a:rPr lang="pt-PT" sz="2000"/>
              <a:t> </a:t>
            </a:r>
          </a:p>
          <a:p>
            <a:pPr lvl="1" fontAlgn="base"/>
            <a:r>
              <a:rPr lang="pt-PT" sz="2000"/>
              <a:t>Cadeira de escritório</a:t>
            </a:r>
          </a:p>
          <a:p>
            <a:pPr lvl="1" fontAlgn="base"/>
            <a:r>
              <a:rPr lang="pt-PT" sz="2000"/>
              <a:t>Secretária</a:t>
            </a:r>
          </a:p>
          <a:p>
            <a:pPr lvl="1" fontAlgn="base"/>
            <a:r>
              <a:rPr lang="pt-PT" sz="2000"/>
              <a:t>Monitor</a:t>
            </a:r>
          </a:p>
          <a:p>
            <a:pPr lvl="1" fontAlgn="base"/>
            <a:r>
              <a:rPr lang="pt-PT" sz="2000"/>
              <a:t>Rato e teclado</a:t>
            </a:r>
          </a:p>
          <a:p>
            <a:pPr lvl="1" fontAlgn="base"/>
            <a:r>
              <a:rPr lang="pt-PT" sz="2000"/>
              <a:t>Suporte para documentos</a:t>
            </a:r>
          </a:p>
          <a:p>
            <a:pPr fontAlgn="base"/>
            <a:endParaRPr lang="en-GB" sz="2000" dirty="0"/>
          </a:p>
        </p:txBody>
      </p:sp>
    </p:spTree>
    <p:extLst>
      <p:ext uri="{BB962C8B-B14F-4D97-AF65-F5344CB8AC3E}">
        <p14:creationId xmlns:p14="http://schemas.microsoft.com/office/powerpoint/2010/main" val="4009643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27" y="135000"/>
            <a:ext cx="8609469" cy="367200"/>
          </a:xfrm>
        </p:spPr>
        <p:txBody>
          <a:bodyPr>
            <a:normAutofit fontScale="90000"/>
          </a:bodyPr>
          <a:lstStyle/>
          <a:p>
            <a:pPr fontAlgn="base"/>
            <a:r>
              <a:rPr lang="pt-PT" sz="2400" dirty="0"/>
              <a:t>1. </a:t>
            </a:r>
            <a:r>
              <a:rPr lang="pt-PT" sz="2400" i="1" dirty="0"/>
              <a:t>Design</a:t>
            </a:r>
            <a:r>
              <a:rPr lang="pt-PT" sz="2400" dirty="0"/>
              <a:t> e ergonomia do local de trabalho - cadeira de escritório </a:t>
            </a:r>
          </a:p>
        </p:txBody>
      </p:sp>
      <p:sp>
        <p:nvSpPr>
          <p:cNvPr id="3" name="Content Placeholder 2"/>
          <p:cNvSpPr>
            <a:spLocks noGrp="1"/>
          </p:cNvSpPr>
          <p:nvPr>
            <p:ph sz="half" idx="1"/>
          </p:nvPr>
        </p:nvSpPr>
        <p:spPr>
          <a:xfrm>
            <a:off x="539750" y="915988"/>
            <a:ext cx="7776666" cy="3455987"/>
          </a:xfrm>
        </p:spPr>
        <p:txBody>
          <a:bodyPr anchor="t">
            <a:normAutofit fontScale="92500"/>
          </a:bodyPr>
          <a:lstStyle/>
          <a:p>
            <a:pPr fontAlgn="base"/>
            <a:r>
              <a:rPr lang="pt-PT" sz="1650" dirty="0"/>
              <a:t>A cadeira deve ser, de preferência, regulável em altura, encosto, profundidade do assento, descanso do braço e inclinação dinâmica (para criar movimento). </a:t>
            </a:r>
          </a:p>
          <a:p>
            <a:pPr fontAlgn="base"/>
            <a:r>
              <a:rPr lang="pt-PT" sz="1650" dirty="0"/>
              <a:t>Para uma postura neutra na posição sentada, certifique-se de que a cadeira está corretamente ajustada. </a:t>
            </a:r>
          </a:p>
          <a:p>
            <a:pPr fontAlgn="base"/>
            <a:r>
              <a:rPr lang="pt-PT" sz="1650" dirty="0"/>
              <a:t>Se a cadeira não for ajustável: </a:t>
            </a:r>
          </a:p>
          <a:p>
            <a:pPr lvl="1" fontAlgn="base"/>
            <a:r>
              <a:rPr lang="pt-PT" sz="1650" dirty="0"/>
              <a:t>adapte a altura do assento de modo a que as ancas estejam ligeiramente mais elevadas do que os joelhos e as coxas fiquem ligeiramente inclinadas para baixo. Se o assento estiver muito baixo, use uma almofada (ou duas). Isso ajuda a manter uma postura corporal confortável (com a coluna naturalmente alinhada). </a:t>
            </a:r>
          </a:p>
          <a:p>
            <a:pPr lvl="1" fontAlgn="base"/>
            <a:r>
              <a:rPr lang="pt-PT" sz="1650" dirty="0"/>
              <a:t>assegure-se de que os pés estão em contacto com o chão. Se não for o caso, pegue num objeto estável e coloque-o debaixo dos pés para melhorar o contacto com o chão.</a:t>
            </a:r>
          </a:p>
          <a:p>
            <a:pPr lvl="1" fontAlgn="base"/>
            <a:r>
              <a:rPr lang="pt-PT" sz="1650" dirty="0"/>
              <a:t>use um apoio adicional (por exemplo, uma almofada fina) na parte inferior das costas, sempre que esta não estiver bem apoiada.</a:t>
            </a:r>
          </a:p>
          <a:p>
            <a:pPr marL="0" indent="0" fontAlgn="base">
              <a:buNone/>
            </a:pPr>
            <a:endParaRPr lang="en-GB" sz="2000" dirty="0"/>
          </a:p>
        </p:txBody>
      </p:sp>
    </p:spTree>
    <p:extLst>
      <p:ext uri="{BB962C8B-B14F-4D97-AF65-F5344CB8AC3E}">
        <p14:creationId xmlns:p14="http://schemas.microsoft.com/office/powerpoint/2010/main" val="1206294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27" y="135000"/>
            <a:ext cx="8716973" cy="367200"/>
          </a:xfrm>
        </p:spPr>
        <p:txBody>
          <a:bodyPr/>
          <a:lstStyle/>
          <a:p>
            <a:pPr fontAlgn="base"/>
            <a:r>
              <a:rPr lang="pt-PT" sz="2400"/>
              <a:t>1. </a:t>
            </a:r>
            <a:r>
              <a:rPr lang="pt-PT" sz="2400" i="1"/>
              <a:t>Design</a:t>
            </a:r>
            <a:r>
              <a:rPr lang="pt-PT" sz="2400"/>
              <a:t> e ergonomia do local de trabalho - secretária </a:t>
            </a:r>
          </a:p>
        </p:txBody>
      </p:sp>
      <p:sp>
        <p:nvSpPr>
          <p:cNvPr id="3" name="Content Placeholder 2"/>
          <p:cNvSpPr>
            <a:spLocks noGrp="1"/>
          </p:cNvSpPr>
          <p:nvPr>
            <p:ph sz="half" idx="1"/>
          </p:nvPr>
        </p:nvSpPr>
        <p:spPr>
          <a:xfrm>
            <a:off x="539750" y="915988"/>
            <a:ext cx="7632700" cy="3816002"/>
          </a:xfrm>
        </p:spPr>
        <p:txBody>
          <a:bodyPr anchor="t">
            <a:normAutofit fontScale="92500" lnSpcReduction="10000"/>
          </a:bodyPr>
          <a:lstStyle/>
          <a:p>
            <a:pPr fontAlgn="base"/>
            <a:r>
              <a:rPr lang="pt-PT" sz="1700" dirty="0"/>
              <a:t>Certifique-se de que a mesa é suficientemente grande e que existe espaço suficiente para as pernas. Preferencialmente, deve ter pelo menos uma profundidade de 80 cm e uma espessura inferior a 5 cm. </a:t>
            </a:r>
          </a:p>
          <a:p>
            <a:pPr fontAlgn="base"/>
            <a:r>
              <a:rPr lang="pt-PT" sz="1700" dirty="0"/>
              <a:t>Se a altura da secretária for ajustável, adapte-a à altura do cotovelo (os ombros devem estar relaxados). Antes de o fazer, certifique-se de que a postura do corpo está correta enquanto estiver sentado (consulte o diapositivo relativo à cadeira de escritório).</a:t>
            </a:r>
          </a:p>
          <a:p>
            <a:pPr fontAlgn="base"/>
            <a:r>
              <a:rPr lang="pt-PT" sz="1700" dirty="0"/>
              <a:t>Se a altura da secretária não for ajustável:</a:t>
            </a:r>
          </a:p>
          <a:p>
            <a:pPr lvl="1" fontAlgn="base"/>
            <a:r>
              <a:rPr lang="pt-PT" sz="1700" dirty="0"/>
              <a:t>A secretária está muito alta: aumente a altura do assento da cadeira (por exemplo, utilizando almofadas, no caso de uma cadeira não ajustável) de modo a que os cotovelos estejam à mesma altura da secretária. </a:t>
            </a:r>
          </a:p>
          <a:p>
            <a:pPr lvl="1" fontAlgn="base"/>
            <a:r>
              <a:rPr lang="pt-PT" sz="1700" dirty="0"/>
              <a:t>A secretária está muito baixa: eleve a altura da secretária (por exemplo, utilizando blocos) de modo a que os cotovelos estejam à mesma altura da secretária. Mas mantenha-a estável e segura.  </a:t>
            </a:r>
          </a:p>
          <a:p>
            <a:pPr marL="0" indent="0" fontAlgn="base">
              <a:buNone/>
            </a:pPr>
            <a:r>
              <a:rPr lang="pt-PT" sz="1800" dirty="0"/>
              <a:t> </a:t>
            </a:r>
          </a:p>
          <a:p>
            <a:pPr marL="0" indent="0" fontAlgn="base">
              <a:buNone/>
            </a:pPr>
            <a:endParaRPr lang="en-GB" sz="2000" dirty="0"/>
          </a:p>
        </p:txBody>
      </p:sp>
    </p:spTree>
    <p:extLst>
      <p:ext uri="{BB962C8B-B14F-4D97-AF65-F5344CB8AC3E}">
        <p14:creationId xmlns:p14="http://schemas.microsoft.com/office/powerpoint/2010/main" val="1587576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586493" cy="367200"/>
          </a:xfrm>
        </p:spPr>
        <p:txBody>
          <a:bodyPr/>
          <a:lstStyle/>
          <a:p>
            <a:pPr fontAlgn="base"/>
            <a:r>
              <a:rPr lang="pt-PT" sz="2400"/>
              <a:t>1. </a:t>
            </a:r>
            <a:r>
              <a:rPr lang="pt-PT" sz="2400" i="1"/>
              <a:t>Design</a:t>
            </a:r>
            <a:r>
              <a:rPr lang="pt-PT" sz="2400"/>
              <a:t> e ergonomia do local de trabalho - monitor</a:t>
            </a:r>
          </a:p>
        </p:txBody>
      </p:sp>
      <p:sp>
        <p:nvSpPr>
          <p:cNvPr id="3" name="Content Placeholder 2"/>
          <p:cNvSpPr>
            <a:spLocks noGrp="1"/>
          </p:cNvSpPr>
          <p:nvPr>
            <p:ph sz="half" idx="1"/>
          </p:nvPr>
        </p:nvSpPr>
        <p:spPr>
          <a:xfrm>
            <a:off x="539750" y="915988"/>
            <a:ext cx="7920682" cy="3743994"/>
          </a:xfrm>
        </p:spPr>
        <p:txBody>
          <a:bodyPr anchor="t">
            <a:normAutofit fontScale="92500" lnSpcReduction="10000"/>
          </a:bodyPr>
          <a:lstStyle/>
          <a:p>
            <a:pPr fontAlgn="base"/>
            <a:r>
              <a:rPr lang="pt-PT" sz="1600" dirty="0"/>
              <a:t>Para evitar tensão muscular no pescoço e nos ombros, é importante posicionar o ecrã na altura correta (isto é, ao nível dos olhos ou logo abaixo). Portanto, utilize um suporte para computador portátil ou, caso não tenha um, uma caixa ou uma pilha de livros com a altura correta. </a:t>
            </a:r>
          </a:p>
          <a:p>
            <a:pPr fontAlgn="base"/>
            <a:r>
              <a:rPr lang="pt-PT" sz="1600" dirty="0"/>
              <a:t>De preferência, use um ecrã externo (suficientemente grande, pelo menos 19 polegadas). </a:t>
            </a:r>
          </a:p>
          <a:p>
            <a:pPr fontAlgn="base"/>
            <a:r>
              <a:rPr lang="pt-PT" sz="1600" dirty="0"/>
              <a:t>Se usar dois ecrãs, coloque-os em forma de V diretamente à sua frente (usando ambos os ecrãs de forma igual) ou o ecrã principal diretamente à sua frente e o secundário de um lado (usando mais um ecrã do que o outro).</a:t>
            </a:r>
          </a:p>
          <a:p>
            <a:pPr fontAlgn="base"/>
            <a:r>
              <a:rPr lang="pt-PT" sz="1600" dirty="0"/>
              <a:t>Coloque o(s) ecrã(s) à altura correta e a uma distância equivalente ao comprimento do braço a partir dos olhos.</a:t>
            </a:r>
          </a:p>
          <a:p>
            <a:r>
              <a:rPr lang="pt-PT" sz="1600" dirty="0"/>
              <a:t>Para evitar a fadiga ocular, utilize a regra 20-20-20 (isto é, a cada 20 minutos olhe durante pelo menos 20 segundos a uma distância de pelo menos 6 m). </a:t>
            </a:r>
          </a:p>
          <a:p>
            <a:r>
              <a:rPr lang="pt-PT" sz="1600" dirty="0"/>
              <a:t>Aumente a legibilidade usando a largura total do ecrã, sem cores (por exemplo, fonte escura sobre fundo claro) e um tamanho de letra e espaçamento entre linhas suficientemente grandes. </a:t>
            </a:r>
          </a:p>
        </p:txBody>
      </p:sp>
    </p:spTree>
    <p:extLst>
      <p:ext uri="{BB962C8B-B14F-4D97-AF65-F5344CB8AC3E}">
        <p14:creationId xmlns:p14="http://schemas.microsoft.com/office/powerpoint/2010/main" val="2811601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693997" cy="367200"/>
          </a:xfrm>
        </p:spPr>
        <p:txBody>
          <a:bodyPr/>
          <a:lstStyle/>
          <a:p>
            <a:pPr fontAlgn="base"/>
            <a:r>
              <a:rPr lang="pt-PT" sz="2200"/>
              <a:t>1. </a:t>
            </a:r>
            <a:r>
              <a:rPr lang="pt-PT" sz="2200" i="1"/>
              <a:t>Design</a:t>
            </a:r>
            <a:r>
              <a:rPr lang="pt-PT" sz="2200"/>
              <a:t> e ergonomia do local de trabalho - rato e teclado</a:t>
            </a:r>
          </a:p>
        </p:txBody>
      </p:sp>
      <p:sp>
        <p:nvSpPr>
          <p:cNvPr id="3" name="Content Placeholder 2"/>
          <p:cNvSpPr>
            <a:spLocks noGrp="1"/>
          </p:cNvSpPr>
          <p:nvPr>
            <p:ph sz="half" idx="1"/>
          </p:nvPr>
        </p:nvSpPr>
        <p:spPr>
          <a:xfrm>
            <a:off x="539750" y="915988"/>
            <a:ext cx="7632700" cy="3816002"/>
          </a:xfrm>
        </p:spPr>
        <p:txBody>
          <a:bodyPr anchor="t">
            <a:normAutofit lnSpcReduction="10000"/>
          </a:bodyPr>
          <a:lstStyle/>
          <a:p>
            <a:pPr fontAlgn="base"/>
            <a:r>
              <a:rPr lang="pt-PT" sz="1600" dirty="0"/>
              <a:t>Ao trabalhar no computador portátil, é recomendável usar um rato e um teclado separados. Isto permite adotar uma postura corporal mais confortável e previne a tensão muscular no pescoço e nos ombros. </a:t>
            </a:r>
          </a:p>
          <a:p>
            <a:pPr fontAlgn="base"/>
            <a:r>
              <a:rPr lang="pt-PT" sz="1600" dirty="0"/>
              <a:t>De preferência, use um teclado plano (ou dobre os pés do teclado). </a:t>
            </a:r>
          </a:p>
          <a:p>
            <a:pPr fontAlgn="base"/>
            <a:r>
              <a:rPr lang="pt-PT" sz="1600" dirty="0"/>
              <a:t>Posicione o teclado diretamente em frente do ecrã, a aproximadamente 5 a 10 cm da extremidade da secretária. </a:t>
            </a:r>
          </a:p>
          <a:p>
            <a:pPr fontAlgn="base"/>
            <a:r>
              <a:rPr lang="pt-PT" sz="1600" dirty="0"/>
              <a:t>Coloque o rato o mais perto possível do teclado. </a:t>
            </a:r>
          </a:p>
          <a:p>
            <a:pPr fontAlgn="base"/>
            <a:r>
              <a:rPr lang="pt-PT" sz="1600" dirty="0"/>
              <a:t>Use o rato corretamente. Certifique-se de que o braço está bem apoiado pela secretária (ou pelo apoio de braços) e que o lado da mão está apoiado sobre a secretária.</a:t>
            </a:r>
          </a:p>
          <a:p>
            <a:pPr fontAlgn="base"/>
            <a:r>
              <a:rPr lang="pt-PT" sz="1600" dirty="0"/>
              <a:t>Evite colocar a mão no rato enquanto não estiver a usá-lo. </a:t>
            </a:r>
          </a:p>
          <a:p>
            <a:pPr fontAlgn="base"/>
            <a:r>
              <a:rPr lang="pt-PT" sz="1600" dirty="0"/>
              <a:t>Reduza os cliques do rato usando atalhos do teclado, sempre que possível. </a:t>
            </a:r>
          </a:p>
          <a:p>
            <a:pPr fontAlgn="base"/>
            <a:r>
              <a:rPr lang="pt-PT" sz="1600" dirty="0"/>
              <a:t>Um rato vertical ou </a:t>
            </a:r>
            <a:r>
              <a:rPr lang="pt-PT" sz="1600" i="1" dirty="0" err="1"/>
              <a:t>roller</a:t>
            </a:r>
            <a:r>
              <a:rPr lang="pt-PT" sz="1600" dirty="0"/>
              <a:t> pode ser adequado para trabalhadores que já sofrem de LME</a:t>
            </a:r>
          </a:p>
        </p:txBody>
      </p:sp>
    </p:spTree>
    <p:extLst>
      <p:ext uri="{BB962C8B-B14F-4D97-AF65-F5344CB8AC3E}">
        <p14:creationId xmlns:p14="http://schemas.microsoft.com/office/powerpoint/2010/main" val="307839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1059582"/>
            <a:ext cx="5904656" cy="3455987"/>
          </a:xfrm>
        </p:spPr>
        <p:txBody>
          <a:bodyPr lIns="0" tIns="0" rIns="0" bIns="0">
            <a:normAutofit fontScale="92500"/>
          </a:bodyPr>
          <a:lstStyle/>
          <a:p>
            <a:pPr>
              <a:lnSpc>
                <a:spcPct val="150000"/>
              </a:lnSpc>
            </a:pPr>
            <a:r>
              <a:rPr lang="pt-PT" sz="2000" dirty="0">
                <a:solidFill>
                  <a:schemeClr val="accent1"/>
                </a:solidFill>
              </a:rPr>
              <a:t>Introdução: LME relacionadas com o teletrabalho</a:t>
            </a:r>
          </a:p>
          <a:p>
            <a:pPr>
              <a:lnSpc>
                <a:spcPct val="150000"/>
              </a:lnSpc>
            </a:pPr>
            <a:r>
              <a:rPr lang="pt-PT" sz="2000" dirty="0">
                <a:solidFill>
                  <a:schemeClr val="accent1"/>
                </a:solidFill>
              </a:rPr>
              <a:t>Avaliação de riscos</a:t>
            </a:r>
          </a:p>
          <a:p>
            <a:pPr>
              <a:lnSpc>
                <a:spcPct val="150000"/>
              </a:lnSpc>
            </a:pPr>
            <a:r>
              <a:rPr lang="pt-PT" sz="2000" dirty="0"/>
              <a:t>Principais fatores de risco de LME relacionados com o teletrabalho</a:t>
            </a:r>
          </a:p>
          <a:p>
            <a:pPr>
              <a:lnSpc>
                <a:spcPct val="150000"/>
              </a:lnSpc>
            </a:pPr>
            <a:r>
              <a:rPr lang="pt-PT" sz="2000" dirty="0"/>
              <a:t>Abordagens preventivas/protetoras para abordar os fatores de risco de LME relacionados com o teletrabalho </a:t>
            </a:r>
          </a:p>
          <a:p>
            <a:pPr marL="0" indent="0">
              <a:buNone/>
            </a:pPr>
            <a:endParaRPr lang="en-US" sz="1800" dirty="0"/>
          </a:p>
          <a:p>
            <a:pPr marL="0" indent="0">
              <a:buNone/>
            </a:pPr>
            <a:endParaRPr lang="en-US" sz="1800" dirty="0"/>
          </a:p>
          <a:p>
            <a:pPr marL="0" indent="0">
              <a:buNone/>
            </a:pPr>
            <a:endParaRPr lang="en-US" sz="1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16216" y="1059582"/>
            <a:ext cx="2308434" cy="2797082"/>
          </a:xfrm>
          <a:prstGeom prst="rect">
            <a:avLst/>
          </a:prstGeom>
        </p:spPr>
      </p:pic>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PT" sz="2400"/>
              <a:t>Visão geral</a:t>
            </a:r>
          </a:p>
        </p:txBody>
      </p:sp>
    </p:spTree>
    <p:extLst>
      <p:ext uri="{BB962C8B-B14F-4D97-AF65-F5344CB8AC3E}">
        <p14:creationId xmlns:p14="http://schemas.microsoft.com/office/powerpoint/2010/main" val="182541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7722447" cy="367200"/>
          </a:xfrm>
        </p:spPr>
        <p:txBody>
          <a:bodyPr>
            <a:normAutofit fontScale="90000"/>
          </a:bodyPr>
          <a:lstStyle/>
          <a:p>
            <a:pPr fontAlgn="base"/>
            <a:r>
              <a:rPr lang="pt-PT" sz="2200" dirty="0"/>
              <a:t>1. </a:t>
            </a:r>
            <a:r>
              <a:rPr lang="pt-PT" sz="2200" i="1" dirty="0"/>
              <a:t>Design</a:t>
            </a:r>
            <a:r>
              <a:rPr lang="pt-PT" sz="2200" dirty="0"/>
              <a:t> e ergonomia do local de trabalho - suporte para documentos</a:t>
            </a:r>
          </a:p>
        </p:txBody>
      </p:sp>
      <p:sp>
        <p:nvSpPr>
          <p:cNvPr id="3" name="Content Placeholder 2"/>
          <p:cNvSpPr>
            <a:spLocks noGrp="1"/>
          </p:cNvSpPr>
          <p:nvPr>
            <p:ph sz="half" idx="1"/>
          </p:nvPr>
        </p:nvSpPr>
        <p:spPr>
          <a:xfrm>
            <a:off x="539750" y="915988"/>
            <a:ext cx="7704658" cy="3455987"/>
          </a:xfrm>
        </p:spPr>
        <p:txBody>
          <a:bodyPr anchor="t">
            <a:normAutofit lnSpcReduction="10000"/>
          </a:bodyPr>
          <a:lstStyle/>
          <a:p>
            <a:r>
              <a:rPr lang="pt-PT" sz="1900" dirty="0"/>
              <a:t>Use um suporte para documentos ao digitar notas ou texto de documentos em papel. Isto ajuda a manter uma postura neutra no pescoço e nas costas. </a:t>
            </a:r>
          </a:p>
          <a:p>
            <a:r>
              <a:rPr lang="pt-PT" sz="1900" dirty="0"/>
              <a:t>Posicione o suporte para documentos atrás do teclado (externo) e abaixo do monitor, diretamente entre o monitor e o teclado.</a:t>
            </a:r>
          </a:p>
          <a:p>
            <a:r>
              <a:rPr lang="pt-PT" sz="1900" dirty="0"/>
              <a:t>Coloque-o num ângulo ligeiro (cerca de 45°) de modo a que os documentos sejam claramente legíveis. </a:t>
            </a:r>
          </a:p>
          <a:p>
            <a:r>
              <a:rPr lang="pt-PT" sz="1900" dirty="0"/>
              <a:t>Em caso de digitação por toque, coloque o suporte para documentos à mesma altura e distância do monitor (para que os olhos não tenham de se focar de cada vez e para que o pescoço permaneça numa posição confortável).</a:t>
            </a:r>
          </a:p>
          <a:p>
            <a:pPr fontAlgn="base"/>
            <a:endParaRPr lang="en-GB" sz="1600" dirty="0"/>
          </a:p>
        </p:txBody>
      </p:sp>
    </p:spTree>
    <p:extLst>
      <p:ext uri="{BB962C8B-B14F-4D97-AF65-F5344CB8AC3E}">
        <p14:creationId xmlns:p14="http://schemas.microsoft.com/office/powerpoint/2010/main" val="235621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pt-PT" sz="2400"/>
              <a:t>2. Ambiente de trabalho - iluminação </a:t>
            </a:r>
          </a:p>
        </p:txBody>
      </p:sp>
      <p:sp>
        <p:nvSpPr>
          <p:cNvPr id="3" name="Content Placeholder 2"/>
          <p:cNvSpPr>
            <a:spLocks noGrp="1"/>
          </p:cNvSpPr>
          <p:nvPr>
            <p:ph sz="half" idx="1"/>
          </p:nvPr>
        </p:nvSpPr>
        <p:spPr>
          <a:xfrm>
            <a:off x="539750" y="987574"/>
            <a:ext cx="4824338" cy="3455987"/>
          </a:xfrm>
        </p:spPr>
        <p:txBody>
          <a:bodyPr anchor="t">
            <a:normAutofit fontScale="92500" lnSpcReduction="10000"/>
          </a:bodyPr>
          <a:lstStyle/>
          <a:p>
            <a:r>
              <a:rPr lang="pt-PT" sz="1800" dirty="0"/>
              <a:t>Uma iluminação adequada (de preferência, no mínimo, 500 lux) também é importante no escritório doméstico. </a:t>
            </a:r>
          </a:p>
          <a:p>
            <a:r>
              <a:rPr lang="pt-PT" sz="1800" dirty="0"/>
              <a:t>Evite contrastes de luz extremos (por exemplo, trabalhar numa sala escura enquanto olha para o ecrã, ou um ecrã rodeado por paredes escuras) e evite o brilho da luz solar ou um ecrã com iluminação excessiva.</a:t>
            </a:r>
          </a:p>
          <a:p>
            <a:r>
              <a:rPr lang="pt-PT" sz="1800" dirty="0"/>
              <a:t>Para tal, sente-se numa posição transversal à janela (não se sente com o rosto ou as costas voltados para a janela) e use as persianas, se necessário.</a:t>
            </a:r>
          </a:p>
          <a:p>
            <a:pPr marL="0" indent="0" fontAlgn="base">
              <a:buNone/>
            </a:pPr>
            <a:endParaRPr lang="en-GB"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395763" y="1275606"/>
            <a:ext cx="2736354" cy="2780651"/>
          </a:xfrm>
          <a:prstGeom prst="rect">
            <a:avLst/>
          </a:prstGeom>
        </p:spPr>
      </p:pic>
    </p:spTree>
    <p:extLst>
      <p:ext uri="{BB962C8B-B14F-4D97-AF65-F5344CB8AC3E}">
        <p14:creationId xmlns:p14="http://schemas.microsoft.com/office/powerpoint/2010/main" val="320470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pt-PT" sz="2400"/>
              <a:t>2. Ambiente de trabalho - ar e temperatura </a:t>
            </a:r>
          </a:p>
        </p:txBody>
      </p:sp>
      <p:sp>
        <p:nvSpPr>
          <p:cNvPr id="3" name="Content Placeholder 2"/>
          <p:cNvSpPr>
            <a:spLocks noGrp="1"/>
          </p:cNvSpPr>
          <p:nvPr>
            <p:ph sz="half" idx="1"/>
          </p:nvPr>
        </p:nvSpPr>
        <p:spPr>
          <a:xfrm>
            <a:off x="539750" y="915988"/>
            <a:ext cx="4752330" cy="3455987"/>
          </a:xfrm>
        </p:spPr>
        <p:txBody>
          <a:bodyPr anchor="t">
            <a:normAutofit lnSpcReduction="10000"/>
          </a:bodyPr>
          <a:lstStyle/>
          <a:p>
            <a:pPr fontAlgn="base"/>
            <a:r>
              <a:rPr lang="pt-PT" sz="1800" dirty="0"/>
              <a:t>Abra regularmente as janelas e portas, por exemplo, antes de iniciar o dia de teletrabalho ou quando fizer uma pausa.</a:t>
            </a:r>
          </a:p>
          <a:p>
            <a:r>
              <a:rPr lang="pt-PT" sz="1800" dirty="0"/>
              <a:t>A temperatura ótima para trabalhar no computador situa-se entre 22 °C e 24,5 °C, dependendo da estação. </a:t>
            </a:r>
          </a:p>
          <a:p>
            <a:r>
              <a:rPr lang="pt-PT" sz="1800" dirty="0"/>
              <a:t>Ajuste a roupa à temperatura do local de trabalho. </a:t>
            </a:r>
          </a:p>
          <a:p>
            <a:r>
              <a:rPr lang="pt-PT" sz="1800" dirty="0"/>
              <a:t>Vista-se de forma a poder colocar ou retirar facilmente uma camada de roupa se estiver demasiado quente ou demasiado frio. Despir-se também lhe permite alongar os músculos.</a:t>
            </a:r>
          </a:p>
          <a:p>
            <a:pPr fontAlgn="base"/>
            <a:endParaRPr lang="en-GB" sz="1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081" y="1275606"/>
            <a:ext cx="5012728" cy="3682692"/>
          </a:xfrm>
          <a:prstGeom prst="rect">
            <a:avLst/>
          </a:prstGeom>
        </p:spPr>
      </p:pic>
    </p:spTree>
    <p:extLst>
      <p:ext uri="{BB962C8B-B14F-4D97-AF65-F5344CB8AC3E}">
        <p14:creationId xmlns:p14="http://schemas.microsoft.com/office/powerpoint/2010/main" val="849909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pt-PT" sz="2400"/>
              <a:t>2. Ambiente de trabalho - ruído de fundo</a:t>
            </a:r>
          </a:p>
        </p:txBody>
      </p:sp>
      <p:sp>
        <p:nvSpPr>
          <p:cNvPr id="3" name="Content Placeholder 2"/>
          <p:cNvSpPr>
            <a:spLocks noGrp="1"/>
          </p:cNvSpPr>
          <p:nvPr>
            <p:ph sz="half" idx="1"/>
          </p:nvPr>
        </p:nvSpPr>
        <p:spPr>
          <a:xfrm>
            <a:off x="539750" y="915987"/>
            <a:ext cx="4392290" cy="3455987"/>
          </a:xfrm>
        </p:spPr>
        <p:txBody>
          <a:bodyPr anchor="t">
            <a:normAutofit lnSpcReduction="10000"/>
          </a:bodyPr>
          <a:lstStyle/>
          <a:p>
            <a:pPr fontAlgn="base"/>
            <a:r>
              <a:rPr lang="pt-PT" sz="1750" dirty="0"/>
              <a:t>É conveniente trabalhar numa divisão separada para minimizar a interferência da música, da televisão, das pessoas que vivem consigo, etc. </a:t>
            </a:r>
          </a:p>
          <a:p>
            <a:pPr fontAlgn="base"/>
            <a:r>
              <a:rPr lang="pt-PT" sz="1750" dirty="0"/>
              <a:t>Avise antecipadamente essas pessoas sempre que tiver de realizar tarefas que exigem concentração. </a:t>
            </a:r>
          </a:p>
          <a:p>
            <a:pPr fontAlgn="base"/>
            <a:r>
              <a:rPr lang="pt-PT" sz="1750" dirty="0"/>
              <a:t>Além disso, os auscultadores com redução de ruído podem ser úteis para diminuir o incómodo causado pelo ruído de fundo. </a:t>
            </a:r>
          </a:p>
          <a:p>
            <a:pPr fontAlgn="base"/>
            <a:r>
              <a:rPr lang="pt-PT" sz="1750" dirty="0"/>
              <a:t>Coloque a impressora numa divisão diferente, de preferência.</a:t>
            </a:r>
          </a:p>
          <a:p>
            <a:pPr marL="0" indent="0" fontAlgn="base">
              <a:buNone/>
            </a:pPr>
            <a:endParaRPr lang="en-GB" sz="175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2283718"/>
            <a:ext cx="3312368" cy="1900271"/>
          </a:xfrm>
          <a:prstGeom prst="rect">
            <a:avLst/>
          </a:prstGeom>
        </p:spPr>
      </p:pic>
    </p:spTree>
    <p:extLst>
      <p:ext uri="{BB962C8B-B14F-4D97-AF65-F5344CB8AC3E}">
        <p14:creationId xmlns:p14="http://schemas.microsoft.com/office/powerpoint/2010/main" val="637714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pt-PT" sz="2400"/>
              <a:t>3. Comportamento sedentário</a:t>
            </a:r>
          </a:p>
        </p:txBody>
      </p:sp>
      <p:sp>
        <p:nvSpPr>
          <p:cNvPr id="3" name="Content Placeholder 2"/>
          <p:cNvSpPr>
            <a:spLocks noGrp="1"/>
          </p:cNvSpPr>
          <p:nvPr>
            <p:ph sz="half" idx="1"/>
          </p:nvPr>
        </p:nvSpPr>
        <p:spPr>
          <a:xfrm>
            <a:off x="539749" y="915988"/>
            <a:ext cx="7632701" cy="3455987"/>
          </a:xfrm>
        </p:spPr>
        <p:txBody>
          <a:bodyPr anchor="t">
            <a:noAutofit/>
          </a:bodyPr>
          <a:lstStyle/>
          <a:p>
            <a:pPr fontAlgn="base"/>
            <a:r>
              <a:rPr lang="pt-PT" sz="2000"/>
              <a:t> Para a saúde mental e física é necessária uma combinação de três elementos: </a:t>
            </a:r>
          </a:p>
          <a:p>
            <a:pPr marL="141750" lvl="1" indent="0" fontAlgn="base">
              <a:buNone/>
            </a:pPr>
            <a:r>
              <a:rPr lang="pt-PT" sz="2000"/>
              <a:t>1) sentar-se menos horas por dia, </a:t>
            </a:r>
          </a:p>
          <a:p>
            <a:pPr marL="141750" lvl="1" indent="0" fontAlgn="base">
              <a:buNone/>
            </a:pPr>
            <a:r>
              <a:rPr lang="pt-PT" sz="2000"/>
              <a:t>2) mudar de postura tanto quanto possível, </a:t>
            </a:r>
          </a:p>
          <a:p>
            <a:pPr marL="141750" lvl="1" indent="0" fontAlgn="base">
              <a:buNone/>
            </a:pPr>
            <a:r>
              <a:rPr lang="pt-PT" sz="2000"/>
              <a:t>3) adotar uma boa postura enquanto estiver sentado.</a:t>
            </a:r>
          </a:p>
          <a:p>
            <a:pPr fontAlgn="base"/>
            <a:endParaRPr lang="en-GB"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2482458"/>
            <a:ext cx="2170263" cy="18895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1550" y="2761221"/>
            <a:ext cx="2963990" cy="1610754"/>
          </a:xfrm>
          <a:prstGeom prst="rect">
            <a:avLst/>
          </a:prstGeom>
        </p:spPr>
      </p:pic>
    </p:spTree>
    <p:extLst>
      <p:ext uri="{BB962C8B-B14F-4D97-AF65-F5344CB8AC3E}">
        <p14:creationId xmlns:p14="http://schemas.microsoft.com/office/powerpoint/2010/main" val="804059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normAutofit fontScale="90000"/>
          </a:bodyPr>
          <a:lstStyle/>
          <a:p>
            <a:pPr fontAlgn="base"/>
            <a:r>
              <a:rPr lang="pt-PT" sz="2400" dirty="0"/>
              <a:t>3. Comportamento sedentário - dicas para se movimentar</a:t>
            </a:r>
          </a:p>
        </p:txBody>
      </p:sp>
      <p:sp>
        <p:nvSpPr>
          <p:cNvPr id="3" name="Content Placeholder 2"/>
          <p:cNvSpPr>
            <a:spLocks noGrp="1"/>
          </p:cNvSpPr>
          <p:nvPr>
            <p:ph sz="half" idx="1"/>
          </p:nvPr>
        </p:nvSpPr>
        <p:spPr>
          <a:xfrm>
            <a:off x="323528" y="915988"/>
            <a:ext cx="7848923" cy="3455987"/>
          </a:xfrm>
        </p:spPr>
        <p:txBody>
          <a:bodyPr anchor="t">
            <a:normAutofit fontScale="92500" lnSpcReduction="10000"/>
          </a:bodyPr>
          <a:lstStyle/>
          <a:p>
            <a:pPr lvl="2" fontAlgn="base">
              <a:buFont typeface="Wingdings" panose="05000000000000000000" pitchFamily="2" charset="2"/>
              <a:buChar char="§"/>
            </a:pPr>
            <a:r>
              <a:rPr lang="pt-PT" sz="1650" b="1" dirty="0">
                <a:solidFill>
                  <a:schemeClr val="tx2"/>
                </a:solidFill>
              </a:rPr>
              <a:t>Comece o dia com uma caminhada curta ou um treino rápido (por exemplo, alongamentos, exercícios de força, ...).</a:t>
            </a:r>
          </a:p>
          <a:p>
            <a:pPr lvl="2" fontAlgn="base">
              <a:buFont typeface="Wingdings" panose="05000000000000000000" pitchFamily="2" charset="2"/>
              <a:buChar char="§"/>
            </a:pPr>
            <a:r>
              <a:rPr lang="pt-PT" sz="1650" b="1" dirty="0">
                <a:solidFill>
                  <a:schemeClr val="tx2"/>
                </a:solidFill>
              </a:rPr>
              <a:t>Alterne entre tarefas e mude a postura pelo menos a cada hora, levantando-se, fazendo uma pausa (café), indo à casa de banho, etc.</a:t>
            </a:r>
          </a:p>
          <a:p>
            <a:pPr lvl="2" fontAlgn="base">
              <a:buFont typeface="Wingdings" panose="05000000000000000000" pitchFamily="2" charset="2"/>
              <a:buChar char="§"/>
            </a:pPr>
            <a:r>
              <a:rPr lang="pt-PT" sz="1650" b="1" dirty="0">
                <a:solidFill>
                  <a:schemeClr val="tx2"/>
                </a:solidFill>
              </a:rPr>
              <a:t>Levante-se regularmente durante reuniões </a:t>
            </a:r>
            <a:r>
              <a:rPr lang="pt-PT" sz="1650" b="1" i="1" dirty="0">
                <a:solidFill>
                  <a:schemeClr val="tx2"/>
                </a:solidFill>
              </a:rPr>
              <a:t>online</a:t>
            </a:r>
            <a:r>
              <a:rPr lang="pt-PT" sz="1650" b="1" dirty="0">
                <a:solidFill>
                  <a:schemeClr val="tx2"/>
                </a:solidFill>
              </a:rPr>
              <a:t> ou caminhe durante chamadas telefónicas.</a:t>
            </a:r>
          </a:p>
          <a:p>
            <a:pPr lvl="2" fontAlgn="base">
              <a:buFont typeface="Wingdings" panose="05000000000000000000" pitchFamily="2" charset="2"/>
              <a:buChar char="§"/>
            </a:pPr>
            <a:r>
              <a:rPr lang="pt-PT" sz="1650" b="1" dirty="0">
                <a:solidFill>
                  <a:schemeClr val="tx2"/>
                </a:solidFill>
              </a:rPr>
              <a:t>Alterne entre a posição sentada (no máximo uma hora) e de pé (no máximo 30 minutos) enquanto estiver a trabalhar. Idealmente, use uma secretária que permita trabalhar sentado e de pé. Caso não disponha de uma, posicione o computador portátil numa plataforma sobre a mesa ou um armário. </a:t>
            </a:r>
          </a:p>
          <a:p>
            <a:pPr lvl="2" fontAlgn="base">
              <a:buFont typeface="Wingdings" panose="05000000000000000000" pitchFamily="2" charset="2"/>
              <a:buChar char="§"/>
            </a:pPr>
            <a:r>
              <a:rPr lang="pt-PT" sz="1650" b="1" dirty="0">
                <a:solidFill>
                  <a:schemeClr val="tx2"/>
                </a:solidFill>
              </a:rPr>
              <a:t>Faça uma </a:t>
            </a:r>
            <a:r>
              <a:rPr lang="pt-PT" sz="1650" b="1" dirty="0" err="1">
                <a:solidFill>
                  <a:schemeClr val="tx2"/>
                </a:solidFill>
              </a:rPr>
              <a:t>micropausa</a:t>
            </a:r>
            <a:r>
              <a:rPr lang="pt-PT" sz="1650" b="1" dirty="0">
                <a:solidFill>
                  <a:schemeClr val="tx2"/>
                </a:solidFill>
              </a:rPr>
              <a:t> para ficar em pé durante 30 segundos e esticar o corpo a cada 20-30 minutos</a:t>
            </a:r>
          </a:p>
          <a:p>
            <a:pPr lvl="2" fontAlgn="base">
              <a:buFont typeface="Wingdings" panose="05000000000000000000" pitchFamily="2" charset="2"/>
              <a:buChar char="§"/>
            </a:pPr>
            <a:r>
              <a:rPr lang="pt-PT" sz="1650" b="1" dirty="0">
                <a:solidFill>
                  <a:schemeClr val="tx2"/>
                </a:solidFill>
              </a:rPr>
              <a:t>Mude de postura enquanto estiver sentado, por exemplo, deslocando o peso de um lado para o outro ou inclinando-se para trás (posição sentada dinâmica)</a:t>
            </a:r>
          </a:p>
          <a:p>
            <a:pPr lvl="2" fontAlgn="base">
              <a:buFont typeface="Wingdings" panose="05000000000000000000" pitchFamily="2" charset="2"/>
              <a:buChar char="§"/>
            </a:pPr>
            <a:r>
              <a:rPr lang="pt-PT" sz="1650" b="1" dirty="0">
                <a:solidFill>
                  <a:schemeClr val="tx2"/>
                </a:solidFill>
              </a:rPr>
              <a:t>O intervalo de almoço é o momento ideal para uma caminhada, 15 minutos de exercício, trabalho de jardinagem ou outras atividades ao ar livre.</a:t>
            </a:r>
          </a:p>
          <a:p>
            <a:pPr fontAlgn="base"/>
            <a:endParaRPr lang="en-GB" sz="1650" dirty="0"/>
          </a:p>
        </p:txBody>
      </p:sp>
    </p:spTree>
    <p:extLst>
      <p:ext uri="{BB962C8B-B14F-4D97-AF65-F5344CB8AC3E}">
        <p14:creationId xmlns:p14="http://schemas.microsoft.com/office/powerpoint/2010/main" val="1801815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normAutofit fontScale="90000"/>
          </a:bodyPr>
          <a:lstStyle/>
          <a:p>
            <a:pPr fontAlgn="base"/>
            <a:r>
              <a:rPr lang="pt-PT" sz="2400" dirty="0"/>
              <a:t>3. Comportamento sedentário – dicas para se movimentar 2</a:t>
            </a:r>
          </a:p>
        </p:txBody>
      </p:sp>
      <p:sp>
        <p:nvSpPr>
          <p:cNvPr id="3" name="Content Placeholder 2"/>
          <p:cNvSpPr>
            <a:spLocks noGrp="1"/>
          </p:cNvSpPr>
          <p:nvPr>
            <p:ph sz="half" idx="1"/>
          </p:nvPr>
        </p:nvSpPr>
        <p:spPr>
          <a:xfrm>
            <a:off x="323527" y="915988"/>
            <a:ext cx="7560841" cy="3383954"/>
          </a:xfrm>
        </p:spPr>
        <p:txBody>
          <a:bodyPr anchor="t">
            <a:normAutofit lnSpcReduction="10000"/>
          </a:bodyPr>
          <a:lstStyle/>
          <a:p>
            <a:pPr lvl="2" fontAlgn="base">
              <a:buFont typeface="Wingdings" panose="05000000000000000000" pitchFamily="2" charset="2"/>
              <a:buChar char="§"/>
            </a:pPr>
            <a:r>
              <a:rPr lang="pt-PT" sz="1800" dirty="0">
                <a:solidFill>
                  <a:schemeClr val="tx2"/>
                </a:solidFill>
              </a:rPr>
              <a:t> </a:t>
            </a:r>
            <a:r>
              <a:rPr lang="pt-PT" sz="1800" b="1" dirty="0">
                <a:solidFill>
                  <a:schemeClr val="tx2"/>
                </a:solidFill>
              </a:rPr>
              <a:t>Faça regularmente alguns exercícios rápidos para melhorar a circulação sanguínea e libertar tensão muscular: </a:t>
            </a:r>
          </a:p>
          <a:p>
            <a:pPr lvl="3"/>
            <a:r>
              <a:rPr lang="pt-PT" sz="1800" dirty="0"/>
              <a:t>Vire a cabeça para a esquerda e para a direita.</a:t>
            </a:r>
          </a:p>
          <a:p>
            <a:pPr lvl="3"/>
            <a:r>
              <a:rPr lang="pt-PT" sz="1800" dirty="0"/>
              <a:t>Incline a cabeça para a frente e agite suavemente a cabeça de um lado para o outro.</a:t>
            </a:r>
          </a:p>
          <a:p>
            <a:pPr lvl="3"/>
            <a:r>
              <a:rPr lang="pt-PT" sz="1800" dirty="0"/>
              <a:t>Deixe os braços e ombros pendurados.</a:t>
            </a:r>
          </a:p>
          <a:p>
            <a:pPr lvl="3"/>
            <a:r>
              <a:rPr lang="pt-PT" sz="1800" dirty="0"/>
              <a:t>Depois, incline os ombros em direção aos pés.</a:t>
            </a:r>
          </a:p>
          <a:p>
            <a:pPr lvl="3"/>
            <a:r>
              <a:rPr lang="pt-PT" sz="1800" dirty="0"/>
              <a:t>Rode os ombros para trás e depois para a frente.</a:t>
            </a:r>
          </a:p>
          <a:p>
            <a:pPr lvl="3"/>
            <a:r>
              <a:rPr lang="pt-PT" sz="1800" dirty="0"/>
              <a:t>Estenda os braços para a frente à altura dos ombros. Junte as mãos (com as palmas viradas para fora) e estique os braços.</a:t>
            </a:r>
          </a:p>
          <a:p>
            <a:pPr lvl="3"/>
            <a:r>
              <a:rPr lang="pt-PT" sz="1800" dirty="0"/>
              <a:t>Abra os braços para os lados e para trás.</a:t>
            </a:r>
          </a:p>
          <a:p>
            <a:pPr lvl="3"/>
            <a:r>
              <a:rPr lang="pt-PT" sz="1800" dirty="0"/>
              <a:t>Coloque os calcanhares no chão e levante os dedos dos pés.</a:t>
            </a:r>
          </a:p>
          <a:p>
            <a:pPr lvl="3"/>
            <a:r>
              <a:rPr lang="pt-PT" sz="1800" dirty="0"/>
              <a:t>Coloque os dedos dos pés no chão e levante os calcanhares.</a:t>
            </a:r>
          </a:p>
          <a:p>
            <a:pPr marL="0" indent="0" fontAlgn="base">
              <a:buNone/>
            </a:pPr>
            <a:endParaRPr lang="en-GB" sz="105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757" y="2499742"/>
            <a:ext cx="1417222" cy="1723330"/>
          </a:xfrm>
          <a:prstGeom prst="rect">
            <a:avLst/>
          </a:prstGeom>
        </p:spPr>
      </p:pic>
    </p:spTree>
    <p:extLst>
      <p:ext uri="{BB962C8B-B14F-4D97-AF65-F5344CB8AC3E}">
        <p14:creationId xmlns:p14="http://schemas.microsoft.com/office/powerpoint/2010/main" val="2731081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pt-PT" sz="2400"/>
              <a:t>4. Organização do trabalho</a:t>
            </a:r>
          </a:p>
        </p:txBody>
      </p:sp>
      <p:sp>
        <p:nvSpPr>
          <p:cNvPr id="3" name="Content Placeholder 2"/>
          <p:cNvSpPr>
            <a:spLocks noGrp="1"/>
          </p:cNvSpPr>
          <p:nvPr>
            <p:ph sz="half" idx="1"/>
          </p:nvPr>
        </p:nvSpPr>
        <p:spPr>
          <a:xfrm>
            <a:off x="539749" y="915988"/>
            <a:ext cx="7632701" cy="3455987"/>
          </a:xfrm>
        </p:spPr>
        <p:txBody>
          <a:bodyPr anchor="t">
            <a:normAutofit fontScale="92500"/>
          </a:bodyPr>
          <a:lstStyle/>
          <a:p>
            <a:pPr fontAlgn="base"/>
            <a:r>
              <a:rPr lang="pt-PT" sz="1800" dirty="0"/>
              <a:t> </a:t>
            </a:r>
            <a:r>
              <a:rPr lang="pt-PT" sz="1750" dirty="0"/>
              <a:t>Eis algumas sugestões práticas para melhorar o equilíbrio entre a vida profissional e pessoal, e a organização do trabalho quando estiver a trabalhar em casa:</a:t>
            </a:r>
          </a:p>
          <a:p>
            <a:pPr lvl="1" fontAlgn="base"/>
            <a:r>
              <a:rPr lang="pt-PT" sz="1750" dirty="0"/>
              <a:t>Crie um escritório doméstico numa divisão separada onde possa trabalhar sem ser perturbado. Isto ajuda a manter uma clara separação entre trabalho e casa. </a:t>
            </a:r>
          </a:p>
          <a:p>
            <a:pPr lvl="1" fontAlgn="base"/>
            <a:r>
              <a:rPr lang="pt-PT" sz="1750" dirty="0"/>
              <a:t>Programe o dia de trabalho (incluindo o almoço e pausas curtas). </a:t>
            </a:r>
          </a:p>
          <a:p>
            <a:pPr lvl="1" fontAlgn="base"/>
            <a:r>
              <a:rPr lang="pt-PT" sz="1750" dirty="0"/>
              <a:t>Respeite o horário de trabalho «normal» do escritório.</a:t>
            </a:r>
          </a:p>
          <a:p>
            <a:pPr lvl="1" fontAlgn="base"/>
            <a:r>
              <a:rPr lang="pt-PT" sz="1750" dirty="0"/>
              <a:t>Adote uma boa rotina de trabalho: levante-se e comece a trabalhar à mesma hora de um dia de trabalho «normal». </a:t>
            </a:r>
          </a:p>
          <a:p>
            <a:pPr lvl="1" fontAlgn="base"/>
            <a:r>
              <a:rPr lang="pt-PT" sz="1750" dirty="0"/>
              <a:t>Faça planos para depois do horário de trabalho. Se tiver de ir a algum lado no final do dia de trabalho, é mais provável que deixe de trabalhar a dado momento.</a:t>
            </a:r>
          </a:p>
          <a:p>
            <a:pPr lvl="1" fontAlgn="base"/>
            <a:r>
              <a:rPr lang="pt-PT" sz="1750" dirty="0"/>
              <a:t>Tente variar as tarefas de trabalho para evitar a monotonia.</a:t>
            </a:r>
          </a:p>
          <a:p>
            <a:pPr marL="0" indent="0" fontAlgn="base">
              <a:buNone/>
            </a:pPr>
            <a:endParaRPr lang="en-GB" sz="1750" dirty="0"/>
          </a:p>
        </p:txBody>
      </p:sp>
    </p:spTree>
    <p:extLst>
      <p:ext uri="{BB962C8B-B14F-4D97-AF65-F5344CB8AC3E}">
        <p14:creationId xmlns:p14="http://schemas.microsoft.com/office/powerpoint/2010/main" val="3771271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pt-PT" sz="2400"/>
              <a:t>5. Fatores psicossociais</a:t>
            </a:r>
          </a:p>
        </p:txBody>
      </p:sp>
      <p:sp>
        <p:nvSpPr>
          <p:cNvPr id="3" name="Content Placeholder 2"/>
          <p:cNvSpPr>
            <a:spLocks noGrp="1"/>
          </p:cNvSpPr>
          <p:nvPr>
            <p:ph sz="half" idx="1"/>
          </p:nvPr>
        </p:nvSpPr>
        <p:spPr>
          <a:xfrm>
            <a:off x="539750" y="1131987"/>
            <a:ext cx="7632700" cy="3455987"/>
          </a:xfrm>
        </p:spPr>
        <p:txBody>
          <a:bodyPr anchor="t">
            <a:normAutofit lnSpcReduction="10000"/>
          </a:bodyPr>
          <a:lstStyle/>
          <a:p>
            <a:pPr fontAlgn="base"/>
            <a:r>
              <a:rPr lang="pt-PT" sz="2000" dirty="0"/>
              <a:t>O apoio no trabalho (ou seja, apoio social, autonomia, tomada de decisões) é um elemento importante para a saúde psicossocial e física dos trabalhadores. </a:t>
            </a:r>
          </a:p>
          <a:p>
            <a:pPr fontAlgn="base"/>
            <a:r>
              <a:rPr lang="pt-PT" sz="2000" dirty="0"/>
              <a:t>A satisfação profissional aumenta quando os trabalhadores se sentem suficientemente orientados e apoiados durante o seu (tele)trabalho.</a:t>
            </a:r>
          </a:p>
          <a:p>
            <a:pPr fontAlgn="base"/>
            <a:r>
              <a:rPr lang="pt-PT" sz="2000" dirty="0"/>
              <a:t>Eis algumas sugestões práticas para reduzir os fatores de risco psicossociais relacionados com as LME do teletrabalho:</a:t>
            </a:r>
          </a:p>
          <a:p>
            <a:pPr lvl="1" fontAlgn="base"/>
            <a:r>
              <a:rPr lang="pt-PT" sz="2000" dirty="0"/>
              <a:t>Isolamento social/apoio social</a:t>
            </a:r>
          </a:p>
          <a:p>
            <a:pPr lvl="1" fontAlgn="base"/>
            <a:r>
              <a:rPr lang="pt-PT" sz="2000" dirty="0"/>
              <a:t>Carga de trabalho</a:t>
            </a:r>
          </a:p>
          <a:p>
            <a:pPr marL="0" indent="0" fontAlgn="base">
              <a:buNone/>
            </a:pPr>
            <a:endParaRPr lang="en-GB" sz="2000" dirty="0"/>
          </a:p>
        </p:txBody>
      </p:sp>
    </p:spTree>
    <p:extLst>
      <p:ext uri="{BB962C8B-B14F-4D97-AF65-F5344CB8AC3E}">
        <p14:creationId xmlns:p14="http://schemas.microsoft.com/office/powerpoint/2010/main" val="4275472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normAutofit fontScale="90000"/>
          </a:bodyPr>
          <a:lstStyle/>
          <a:p>
            <a:pPr fontAlgn="base"/>
            <a:r>
              <a:rPr lang="pt-PT" sz="2400" dirty="0"/>
              <a:t>5. Fatores psicossociais - isolamento social/apoio social</a:t>
            </a:r>
          </a:p>
        </p:txBody>
      </p:sp>
      <p:sp>
        <p:nvSpPr>
          <p:cNvPr id="3" name="Content Placeholder 2"/>
          <p:cNvSpPr>
            <a:spLocks noGrp="1"/>
          </p:cNvSpPr>
          <p:nvPr>
            <p:ph sz="half" idx="1"/>
          </p:nvPr>
        </p:nvSpPr>
        <p:spPr>
          <a:xfrm>
            <a:off x="539750" y="915988"/>
            <a:ext cx="7632700" cy="3599978"/>
          </a:xfrm>
        </p:spPr>
        <p:txBody>
          <a:bodyPr anchor="t">
            <a:normAutofit fontScale="92500"/>
          </a:bodyPr>
          <a:lstStyle/>
          <a:p>
            <a:pPr fontAlgn="base"/>
            <a:r>
              <a:rPr lang="pt-PT" sz="1900" dirty="0"/>
              <a:t>Mantenha-se em contacto com colegas e supervisores agendando chamadas telefónicas regulares ou reuniões virtuais. </a:t>
            </a:r>
          </a:p>
          <a:p>
            <a:pPr fontAlgn="base"/>
            <a:r>
              <a:rPr lang="pt-PT" sz="1900" dirty="0"/>
              <a:t>As reuniões de equipa devem ser alternadas com conversas individuais com colegas e supervisores. </a:t>
            </a:r>
          </a:p>
          <a:p>
            <a:pPr fontAlgn="base"/>
            <a:r>
              <a:rPr lang="pt-PT" sz="1900" dirty="0"/>
              <a:t>Tire algum tempo para conversas informais com os colegas. Reserve a primeira parte da reunião para pôr a conversa em dia, para falar sobre como estão todos e sobre questões não relacionadas com o trabalho. </a:t>
            </a:r>
          </a:p>
          <a:p>
            <a:pPr fontAlgn="base"/>
            <a:r>
              <a:rPr lang="pt-PT" sz="1900" dirty="0"/>
              <a:t>Faça pausas para café virtuais com os colegas.</a:t>
            </a:r>
          </a:p>
          <a:p>
            <a:pPr fontAlgn="base"/>
            <a:r>
              <a:rPr lang="pt-PT" sz="1900" dirty="0"/>
              <a:t>Fale com colegas que estejam também em teletrabalho para que as preocupações e dificuldades potenciais sejam expressas e detetadas mais rapidamente.</a:t>
            </a:r>
          </a:p>
        </p:txBody>
      </p:sp>
    </p:spTree>
    <p:extLst>
      <p:ext uri="{BB962C8B-B14F-4D97-AF65-F5344CB8AC3E}">
        <p14:creationId xmlns:p14="http://schemas.microsoft.com/office/powerpoint/2010/main" val="3309150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2400"/>
              <a:t>Introdução - Teletrabalho no domicílio </a:t>
            </a:r>
          </a:p>
        </p:txBody>
      </p:sp>
      <p:sp>
        <p:nvSpPr>
          <p:cNvPr id="3" name="Content Placeholder 2"/>
          <p:cNvSpPr>
            <a:spLocks noGrp="1"/>
          </p:cNvSpPr>
          <p:nvPr>
            <p:ph sz="half" idx="1"/>
          </p:nvPr>
        </p:nvSpPr>
        <p:spPr>
          <a:xfrm>
            <a:off x="539750" y="1203598"/>
            <a:ext cx="7920682" cy="3312368"/>
          </a:xfrm>
        </p:spPr>
        <p:txBody>
          <a:bodyPr anchor="t">
            <a:noAutofit/>
          </a:bodyPr>
          <a:lstStyle/>
          <a:p>
            <a:r>
              <a:rPr lang="pt-PT" sz="1900" dirty="0"/>
              <a:t>O teletrabalho define-se como a utilização de tecnologias da informação e da comunicação (como </a:t>
            </a:r>
            <a:r>
              <a:rPr lang="pt-PT" sz="1900" i="1" dirty="0"/>
              <a:t>smartphones</a:t>
            </a:r>
            <a:r>
              <a:rPr lang="pt-PT" sz="1900" dirty="0"/>
              <a:t>, </a:t>
            </a:r>
            <a:r>
              <a:rPr lang="pt-PT" sz="1900" i="1" dirty="0"/>
              <a:t>tablets</a:t>
            </a:r>
            <a:r>
              <a:rPr lang="pt-PT" sz="1900" dirty="0"/>
              <a:t>, computadores portáteis e computadores de secretária) para qualquer trabalho realizado fora das instalações do empregador</a:t>
            </a:r>
          </a:p>
          <a:p>
            <a:r>
              <a:rPr lang="pt-PT" sz="1900" dirty="0"/>
              <a:t>O presente PPT centra-se no trabalho a partir de casa (teletrabalho no domicílio) e destina-se aos teletrabalhadores</a:t>
            </a:r>
          </a:p>
          <a:p>
            <a:pPr lvl="1">
              <a:lnSpc>
                <a:spcPct val="160000"/>
              </a:lnSpc>
            </a:pPr>
            <a:r>
              <a:rPr lang="pt-PT" sz="1700" dirty="0"/>
              <a:t>As ligações aos recursos práticos estão incluídas na página «Notas»</a:t>
            </a:r>
          </a:p>
          <a:p>
            <a:pPr lvl="1">
              <a:lnSpc>
                <a:spcPct val="160000"/>
              </a:lnSpc>
            </a:pPr>
            <a:r>
              <a:rPr lang="pt-PT" sz="1700" dirty="0"/>
              <a:t>Também estão disponíveis </a:t>
            </a:r>
            <a:r>
              <a:rPr lang="pt-PT" sz="1700" dirty="0" err="1">
                <a:hlinkClick r:id="rId3"/>
              </a:rPr>
              <a:t>aqui</a:t>
            </a:r>
            <a:r>
              <a:rPr lang="pt-PT" sz="1700" dirty="0" err="1"/>
              <a:t>ferramentas</a:t>
            </a:r>
            <a:r>
              <a:rPr lang="pt-PT" sz="1700" dirty="0"/>
              <a:t> práticas e orientações relacionadas com o teletrabalho</a:t>
            </a:r>
          </a:p>
        </p:txBody>
      </p:sp>
    </p:spTree>
    <p:extLst>
      <p:ext uri="{BB962C8B-B14F-4D97-AF65-F5344CB8AC3E}">
        <p14:creationId xmlns:p14="http://schemas.microsoft.com/office/powerpoint/2010/main" val="644197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pt-PT" sz="2400"/>
              <a:t>5. Fatores psicossociais - carga de trabalho</a:t>
            </a:r>
          </a:p>
        </p:txBody>
      </p:sp>
      <p:sp>
        <p:nvSpPr>
          <p:cNvPr id="3" name="Content Placeholder 2"/>
          <p:cNvSpPr>
            <a:spLocks noGrp="1"/>
          </p:cNvSpPr>
          <p:nvPr>
            <p:ph sz="half" idx="1"/>
          </p:nvPr>
        </p:nvSpPr>
        <p:spPr>
          <a:xfrm>
            <a:off x="539552" y="771550"/>
            <a:ext cx="7632700" cy="3455987"/>
          </a:xfrm>
        </p:spPr>
        <p:txBody>
          <a:bodyPr anchor="t">
            <a:noAutofit/>
          </a:bodyPr>
          <a:lstStyle/>
          <a:p>
            <a:r>
              <a:rPr lang="pt-PT" sz="1800" dirty="0"/>
              <a:t>Não ignore um ritmo de trabalho elevado. Em caso de carga de trabalho elevada (persistente), marque uma reunião para falar com o seu supervisor.</a:t>
            </a:r>
          </a:p>
          <a:p>
            <a:r>
              <a:rPr lang="pt-PT" sz="1800" dirty="0"/>
              <a:t>Faça pausas suficientes durante o dia para interromper os períodos de trabalho intenso e não se esqueça de almoçar. </a:t>
            </a:r>
          </a:p>
          <a:p>
            <a:r>
              <a:rPr lang="pt-PT" sz="1800" dirty="0"/>
              <a:t>Desligue! </a:t>
            </a:r>
          </a:p>
          <a:p>
            <a:r>
              <a:rPr lang="pt-PT" sz="1800" dirty="0"/>
              <a:t>Às vezes esquece-se de fazer uma pausa? Considere a possibilidade de trabalhar em blocos de 25 minutos, com 5 minutos de intervalo entre os blocos.</a:t>
            </a:r>
          </a:p>
          <a:p>
            <a:r>
              <a:rPr lang="pt-PT" sz="1800" dirty="0"/>
              <a:t>Concentre-se numa tarefa de cada vez e, para evitar distrações, opte por trabalhar numa divisão tranquila, coloque os auscultadores e feche a caixa de correio eletrónico</a:t>
            </a:r>
            <a:r>
              <a:rPr lang="pt-PT" sz="1800" dirty="0" smtClean="0"/>
              <a:t>.</a:t>
            </a:r>
          </a:p>
          <a:p>
            <a:endParaRPr lang="pt-BR" sz="1200" dirty="0" smtClean="0"/>
          </a:p>
          <a:p>
            <a:r>
              <a:rPr lang="pt-BR" sz="1200" dirty="0" smtClean="0"/>
              <a:t>Tradução </a:t>
            </a:r>
            <a:r>
              <a:rPr lang="pt-BR" sz="1200" dirty="0"/>
              <a:t>efectuada pelo Centro de Tradução (CdT, Luxemburgo), com base num original inglês.</a:t>
            </a:r>
            <a:endParaRPr lang="pt-PT" sz="1200" dirty="0"/>
          </a:p>
        </p:txBody>
      </p:sp>
    </p:spTree>
    <p:extLst>
      <p:ext uri="{BB962C8B-B14F-4D97-AF65-F5344CB8AC3E}">
        <p14:creationId xmlns:p14="http://schemas.microsoft.com/office/powerpoint/2010/main" val="600117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7470124" cy="665308"/>
          </a:xfrm>
        </p:spPr>
        <p:txBody>
          <a:bodyPr lIns="0" tIns="0" rIns="0" bIns="0"/>
          <a:lstStyle/>
          <a:p>
            <a:r>
              <a:rPr lang="pt-PT" sz="2400">
                <a:solidFill>
                  <a:schemeClr val="accent1"/>
                </a:solidFill>
              </a:rPr>
              <a:t>Junte-se a nós e alivie a carga!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627534"/>
            <a:ext cx="7180579" cy="4039076"/>
          </a:xfrm>
          <a:prstGeom prst="rect">
            <a:avLst/>
          </a:prstGeom>
        </p:spPr>
      </p:pic>
      <p:sp>
        <p:nvSpPr>
          <p:cNvPr id="3" name="Content Placeholder 2"/>
          <p:cNvSpPr>
            <a:spLocks noGrp="1"/>
          </p:cNvSpPr>
          <p:nvPr>
            <p:ph sz="half" idx="1"/>
          </p:nvPr>
        </p:nvSpPr>
        <p:spPr>
          <a:xfrm>
            <a:off x="450001" y="843558"/>
            <a:ext cx="7560000" cy="3645000"/>
          </a:xfrm>
        </p:spPr>
        <p:txBody>
          <a:bodyPr>
            <a:normAutofit/>
          </a:bodyPr>
          <a:lstStyle/>
          <a:p>
            <a:pPr>
              <a:buSzPct val="120000"/>
              <a:buBlip>
                <a:blip r:embed="rId4"/>
              </a:buBlip>
            </a:pPr>
            <a:endParaRPr lang="en-US" sz="1600" dirty="0">
              <a:solidFill>
                <a:schemeClr val="accent1"/>
              </a:solidFill>
            </a:endParaRPr>
          </a:p>
          <a:p>
            <a:pPr>
              <a:buSzPct val="120000"/>
              <a:buBlip>
                <a:blip r:embed="rId4"/>
              </a:buBlip>
            </a:pPr>
            <a:endParaRPr lang="en-US" sz="500" dirty="0">
              <a:solidFill>
                <a:schemeClr val="accent1"/>
              </a:solidFill>
            </a:endParaRPr>
          </a:p>
          <a:p>
            <a:pPr>
              <a:buSzPct val="120000"/>
              <a:buBlip>
                <a:blip r:embed="rId4"/>
              </a:buBlip>
            </a:pPr>
            <a:r>
              <a:rPr lang="pt-PT" sz="1600" dirty="0">
                <a:solidFill>
                  <a:schemeClr val="accent1"/>
                </a:solidFill>
              </a:rPr>
              <a:t>Obtenha mais informações no sítio Web da campanha:</a:t>
            </a:r>
          </a:p>
          <a:p>
            <a:pPr marL="189000" lvl="1" indent="0">
              <a:buSzPct val="120000"/>
              <a:buNone/>
            </a:pPr>
            <a:r>
              <a:rPr lang="pt-PT" sz="1600" b="1" dirty="0">
                <a:solidFill>
                  <a:schemeClr val="accent1"/>
                </a:solidFill>
                <a:hlinkClick r:id="rId5"/>
              </a:rPr>
              <a:t>healthy-workplaces.eu</a:t>
            </a:r>
          </a:p>
          <a:p>
            <a:pPr lvl="1">
              <a:buSzPct val="120000"/>
              <a:buBlip>
                <a:blip r:embed="rId4"/>
              </a:buBlip>
            </a:pPr>
            <a:endParaRPr lang="en-US" sz="1600" dirty="0">
              <a:solidFill>
                <a:schemeClr val="accent1"/>
              </a:solidFill>
            </a:endParaRPr>
          </a:p>
          <a:p>
            <a:pPr>
              <a:buSzPct val="120000"/>
              <a:buBlip>
                <a:blip r:embed="rId4"/>
              </a:buBlip>
            </a:pPr>
            <a:r>
              <a:rPr lang="pt-PT" sz="1600" dirty="0">
                <a:solidFill>
                  <a:schemeClr val="accent1"/>
                </a:solidFill>
              </a:rPr>
              <a:t>Subscreva o boletim informativo da campanha:</a:t>
            </a:r>
          </a:p>
          <a:p>
            <a:pPr marL="189000" lvl="1" indent="0">
              <a:buSzPct val="120000"/>
              <a:buNone/>
            </a:pPr>
            <a:r>
              <a:rPr lang="pt-PT" sz="1600" b="1" u="sng" dirty="0">
                <a:solidFill>
                  <a:schemeClr val="accent1"/>
                </a:solidFill>
                <a:hlinkClick r:id="rId6">
                  <a:extLst>
                    <a:ext uri="{A12FA001-AC4F-418D-AE19-62706E023703}">
                      <ahyp:hlinkClr xmlns:ahyp="http://schemas.microsoft.com/office/drawing/2018/hyperlinkcolor" xmlns="" val="tx"/>
                    </a:ext>
                  </a:extLst>
                </a:hlinkClick>
              </a:rPr>
              <a:t>https://healthy-workplaces.eu/pt/healthy-workplaces-newsletter</a:t>
            </a:r>
          </a:p>
          <a:p>
            <a:pPr lvl="1">
              <a:buSzPct val="120000"/>
              <a:buBlip>
                <a:blip r:embed="rId4"/>
              </a:buBlip>
            </a:pPr>
            <a:endParaRPr lang="en-US" sz="1600" b="1" dirty="0">
              <a:solidFill>
                <a:schemeClr val="accent1"/>
              </a:solidFill>
            </a:endParaRPr>
          </a:p>
          <a:p>
            <a:pPr>
              <a:buSzPct val="120000"/>
              <a:buBlip>
                <a:blip r:embed="rId4"/>
              </a:buBlip>
            </a:pPr>
            <a:endParaRPr lang="en-US" sz="500" dirty="0">
              <a:solidFill>
                <a:schemeClr val="accent1"/>
              </a:solidFill>
            </a:endParaRPr>
          </a:p>
          <a:p>
            <a:pPr marL="0" indent="0">
              <a:buSzPct val="120000"/>
              <a:buNone/>
            </a:pPr>
            <a:endParaRPr lang="en-US" sz="800" dirty="0">
              <a:solidFill>
                <a:schemeClr val="accent1"/>
              </a:solidFill>
            </a:endParaRPr>
          </a:p>
          <a:p>
            <a:pPr marL="0" indent="0">
              <a:buSzPct val="120000"/>
              <a:buNone/>
            </a:pPr>
            <a:endParaRPr lang="en-US" sz="800" dirty="0">
              <a:solidFill>
                <a:schemeClr val="accent1"/>
              </a:solidFill>
            </a:endParaRPr>
          </a:p>
          <a:p>
            <a:pPr marL="185738" indent="-185738">
              <a:buSzPct val="120000"/>
              <a:buBlip>
                <a:blip r:embed="rId4"/>
              </a:buBlip>
            </a:pPr>
            <a:r>
              <a:rPr lang="pt-PT" sz="1600" dirty="0">
                <a:solidFill>
                  <a:schemeClr val="accent1"/>
                </a:solidFill>
              </a:rPr>
              <a:t>Mantenha-se a par das nossas atividades e eventos através das redes sociais:</a:t>
            </a:r>
          </a:p>
          <a:p>
            <a:pPr marL="0" indent="0">
              <a:buSzPct val="120000"/>
              <a:buNone/>
            </a:pPr>
            <a:endParaRPr lang="en-US" sz="1600" dirty="0">
              <a:solidFill>
                <a:schemeClr val="accent1"/>
              </a:solidFill>
            </a:endParaRPr>
          </a:p>
          <a:p>
            <a:pPr marL="0" indent="0">
              <a:buSzPct val="120000"/>
              <a:buNone/>
            </a:pPr>
            <a:endParaRPr lang="en-US" sz="1600" dirty="0">
              <a:solidFill>
                <a:schemeClr val="accent1"/>
              </a:solidFill>
            </a:endParaRPr>
          </a:p>
        </p:txBody>
      </p:sp>
      <p:pic>
        <p:nvPicPr>
          <p:cNvPr id="6" name="Picture 14" descr="https://g.twimg.com/Twitter_logo_blue.png">
            <a:hlinkClick r:id="rId7"/>
            <a:extLst>
              <a:ext uri="{FF2B5EF4-FFF2-40B4-BE49-F238E27FC236}">
                <a16:creationId xmlns:a16="http://schemas.microsoft.com/office/drawing/2014/main" id="{D3E089A8-B42F-BE4F-A861-7BCC1F2CB12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66464" y="2931790"/>
            <a:ext cx="354287" cy="2880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s://fbcdn-sphotos-b-a.akamaihd.net/hphotos-ak-xap1/t31.0-8/1271084_10152203108461729_809245696_o.png?dl=1">
            <a:hlinkClick r:id="rId9"/>
            <a:extLst>
              <a:ext uri="{FF2B5EF4-FFF2-40B4-BE49-F238E27FC236}">
                <a16:creationId xmlns:a16="http://schemas.microsoft.com/office/drawing/2014/main" id="{58B762EE-C070-0F4F-B862-66BE1D7E685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97895" y="293179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lh4.googleusercontent.com/9Difi9bypu9-FoUsfFWpX6odYLLjXQk_q0aPxZBSFynecMOSLoKRKWRWIfZdXRGOdXMZCahrLBG6vWrwIeT-A26iDjTucgFVCP0Fuzr79BHW5kLJ3sw">
            <a:hlinkClick r:id="rId11"/>
            <a:extLst>
              <a:ext uri="{FF2B5EF4-FFF2-40B4-BE49-F238E27FC236}">
                <a16:creationId xmlns:a16="http://schemas.microsoft.com/office/drawing/2014/main" id="{DE27942B-F58C-0648-B346-E78565C2BD2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863071" y="293179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cincoaescomunicacion.com/wp-content/uploads/2013/11/linkedin-3.jpg">
            <a:hlinkClick r:id="rId13"/>
            <a:extLst>
              <a:ext uri="{FF2B5EF4-FFF2-40B4-BE49-F238E27FC236}">
                <a16:creationId xmlns:a16="http://schemas.microsoft.com/office/drawing/2014/main" id="{C9029C70-40FF-9445-8577-70D817EA75C0}"/>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328247" y="2931790"/>
            <a:ext cx="288032" cy="2880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15816" y="2912045"/>
            <a:ext cx="2183611" cy="307777"/>
          </a:xfrm>
          <a:prstGeom prst="rect">
            <a:avLst/>
          </a:prstGeom>
        </p:spPr>
        <p:txBody>
          <a:bodyPr wrap="none">
            <a:spAutoFit/>
          </a:bodyPr>
          <a:lstStyle/>
          <a:p>
            <a:r>
              <a:rPr lang="pt-PT" sz="1400" b="1">
                <a:solidFill>
                  <a:srgbClr val="ACC700"/>
                </a:solidFill>
              </a:rPr>
              <a:t>#EUhealthyworkplaces </a:t>
            </a:r>
          </a:p>
        </p:txBody>
      </p:sp>
    </p:spTree>
    <p:extLst>
      <p:ext uri="{BB962C8B-B14F-4D97-AF65-F5344CB8AC3E}">
        <p14:creationId xmlns:p14="http://schemas.microsoft.com/office/powerpoint/2010/main" val="65020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2400"/>
              <a:t>Introdução - Teletrabalho no domicílio e LME </a:t>
            </a:r>
          </a:p>
        </p:txBody>
      </p:sp>
      <p:sp>
        <p:nvSpPr>
          <p:cNvPr id="3" name="Content Placeholder 2"/>
          <p:cNvSpPr>
            <a:spLocks noGrp="1"/>
          </p:cNvSpPr>
          <p:nvPr>
            <p:ph sz="half" idx="1"/>
          </p:nvPr>
        </p:nvSpPr>
        <p:spPr>
          <a:xfrm>
            <a:off x="539750" y="1348036"/>
            <a:ext cx="4680322" cy="3095922"/>
          </a:xfrm>
        </p:spPr>
        <p:txBody>
          <a:bodyPr anchor="t">
            <a:normAutofit/>
          </a:bodyPr>
          <a:lstStyle/>
          <a:p>
            <a:r>
              <a:rPr lang="pt-PT" sz="2000"/>
              <a:t>O teletrabalho tem vindo a ganhar importância nos últimos anos. </a:t>
            </a:r>
          </a:p>
          <a:p>
            <a:r>
              <a:rPr lang="pt-PT" sz="2000"/>
              <a:t>Embora o teletrabalho a partir de casa tenha vantagens potenciais, pode também ser prejudicial para a saúde dos teletrabalhadores e contribuir para o desenvolvimento ou a exacerbação de lesões musculosqueléticas (LME).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491630"/>
            <a:ext cx="2778023" cy="2349414"/>
          </a:xfrm>
          <a:prstGeom prst="rect">
            <a:avLst/>
          </a:prstGeom>
        </p:spPr>
      </p:pic>
    </p:spTree>
    <p:extLst>
      <p:ext uri="{BB962C8B-B14F-4D97-AF65-F5344CB8AC3E}">
        <p14:creationId xmlns:p14="http://schemas.microsoft.com/office/powerpoint/2010/main" val="1410836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2400"/>
              <a:t>Avaliação de riscos</a:t>
            </a:r>
          </a:p>
        </p:txBody>
      </p:sp>
      <p:sp>
        <p:nvSpPr>
          <p:cNvPr id="3" name="Content Placeholder 2"/>
          <p:cNvSpPr>
            <a:spLocks noGrp="1"/>
          </p:cNvSpPr>
          <p:nvPr>
            <p:ph sz="half" idx="1"/>
          </p:nvPr>
        </p:nvSpPr>
        <p:spPr>
          <a:xfrm>
            <a:off x="539750" y="915987"/>
            <a:ext cx="7848674" cy="3455987"/>
          </a:xfrm>
        </p:spPr>
        <p:txBody>
          <a:bodyPr anchor="t">
            <a:normAutofit fontScale="92500"/>
          </a:bodyPr>
          <a:lstStyle/>
          <a:p>
            <a:pPr>
              <a:buClr>
                <a:schemeClr val="accent1"/>
              </a:buClr>
            </a:pPr>
            <a:r>
              <a:rPr lang="pt-PT" sz="1800" dirty="0"/>
              <a:t>O teletrabalho deve ser incluído na avaliação de riscos (AR) obrigatória do empregador</a:t>
            </a:r>
          </a:p>
          <a:p>
            <a:pPr>
              <a:buClr>
                <a:schemeClr val="accent1"/>
              </a:buClr>
            </a:pPr>
            <a:r>
              <a:rPr lang="pt-PT" sz="1800" dirty="0"/>
              <a:t>A clarificar (com base em disposições jurídicas/na política empresarial):</a:t>
            </a:r>
          </a:p>
          <a:p>
            <a:pPr marL="914400" lvl="1" indent="-457200">
              <a:buClr>
                <a:schemeClr val="accent1"/>
              </a:buClr>
            </a:pPr>
            <a:r>
              <a:rPr lang="pt-PT" sz="1800" dirty="0"/>
              <a:t>Quem (quando/como) avalia os riscos;</a:t>
            </a:r>
          </a:p>
          <a:p>
            <a:pPr marL="914400" lvl="1" indent="-457200">
              <a:buClr>
                <a:schemeClr val="accent1"/>
              </a:buClr>
            </a:pPr>
            <a:r>
              <a:rPr lang="pt-PT" sz="1800" dirty="0"/>
              <a:t>Os riscos são avaliados pelo empregador com base em informações fornecidas pelo trabalhador; </a:t>
            </a:r>
          </a:p>
          <a:p>
            <a:pPr marL="914400" lvl="1" indent="-457200">
              <a:buClr>
                <a:schemeClr val="accent1"/>
              </a:buClr>
            </a:pPr>
            <a:r>
              <a:rPr lang="pt-PT" sz="1800" dirty="0"/>
              <a:t>AR individual para cada teletrabalhador (autoavaliação baseada na ferramenta/orientação/lista de verificação fornecida pelo empregador);</a:t>
            </a:r>
          </a:p>
          <a:p>
            <a:pPr marL="914400" lvl="1" indent="-457200">
              <a:buClr>
                <a:schemeClr val="accent1"/>
              </a:buClr>
            </a:pPr>
            <a:r>
              <a:rPr lang="pt-PT" sz="1800" dirty="0"/>
              <a:t>O empregador/especialista em prevenção pode visitar a casa do teletrabalhador mediante autorização deste. Se a autorização não for concedida, a AR deve ser efetuada com base nas informações recolhidas junto do teletrabalhador.</a:t>
            </a:r>
          </a:p>
        </p:txBody>
      </p:sp>
    </p:spTree>
    <p:extLst>
      <p:ext uri="{BB962C8B-B14F-4D97-AF65-F5344CB8AC3E}">
        <p14:creationId xmlns:p14="http://schemas.microsoft.com/office/powerpoint/2010/main" val="2851101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3478"/>
            <a:ext cx="8424936" cy="367200"/>
          </a:xfrm>
        </p:spPr>
        <p:txBody>
          <a:bodyPr>
            <a:normAutofit fontScale="90000"/>
          </a:bodyPr>
          <a:lstStyle/>
          <a:p>
            <a:r>
              <a:rPr lang="pt-PT" sz="2200" dirty="0"/>
              <a:t>Principais fatores de risco de LME relacionados com o teletrabalho</a:t>
            </a:r>
          </a:p>
        </p:txBody>
      </p:sp>
      <p:sp>
        <p:nvSpPr>
          <p:cNvPr id="3" name="Content Placeholder 2"/>
          <p:cNvSpPr>
            <a:spLocks noGrp="1"/>
          </p:cNvSpPr>
          <p:nvPr>
            <p:ph sz="half" idx="1"/>
          </p:nvPr>
        </p:nvSpPr>
        <p:spPr>
          <a:xfrm>
            <a:off x="575469" y="1419622"/>
            <a:ext cx="7632700" cy="2232247"/>
          </a:xfrm>
        </p:spPr>
        <p:txBody>
          <a:bodyPr>
            <a:normAutofit lnSpcReduction="10000"/>
          </a:bodyPr>
          <a:lstStyle/>
          <a:p>
            <a:pPr marL="342900" indent="-342900" fontAlgn="base">
              <a:buFont typeface="+mj-lt"/>
              <a:buAutoNum type="arabicPeriod"/>
            </a:pPr>
            <a:r>
              <a:rPr lang="pt-PT" sz="2000"/>
              <a:t>Ergonomia da estação de trabalho e posturas corporais relacionadas</a:t>
            </a:r>
          </a:p>
          <a:p>
            <a:pPr marL="342900" indent="-342900" fontAlgn="base">
              <a:buFont typeface="+mj-lt"/>
              <a:buAutoNum type="arabicPeriod"/>
            </a:pPr>
            <a:r>
              <a:rPr lang="pt-PT" sz="2000"/>
              <a:t>Fatores relacionados com o ambiente de trabalho</a:t>
            </a:r>
          </a:p>
          <a:p>
            <a:pPr marL="342900" indent="-342900" fontAlgn="base">
              <a:buFont typeface="+mj-lt"/>
              <a:buAutoNum type="arabicPeriod"/>
            </a:pPr>
            <a:r>
              <a:rPr lang="pt-PT" sz="2000"/>
              <a:t>Comportamento sedentário e (in)atividade física</a:t>
            </a:r>
          </a:p>
          <a:p>
            <a:pPr marL="342900" indent="-342900" fontAlgn="base">
              <a:buFont typeface="+mj-lt"/>
              <a:buAutoNum type="arabicPeriod"/>
            </a:pPr>
            <a:r>
              <a:rPr lang="pt-PT" sz="2000"/>
              <a:t>Fatores relacionados com a organização do trabalho</a:t>
            </a:r>
          </a:p>
          <a:p>
            <a:pPr marL="342900" indent="-342900" fontAlgn="base">
              <a:buFont typeface="+mj-lt"/>
              <a:buAutoNum type="arabicPeriod"/>
            </a:pPr>
            <a:r>
              <a:rPr lang="pt-PT" sz="2000"/>
              <a:t>Fatores de risco psicossociais</a:t>
            </a:r>
          </a:p>
          <a:p>
            <a:pPr marL="342900" indent="-342900" fontAlgn="base">
              <a:buFont typeface="+mj-lt"/>
              <a:buAutoNum type="arabicPeriod"/>
            </a:pPr>
            <a:r>
              <a:rPr lang="pt-PT" sz="2000"/>
              <a:t>Fatores individuais</a:t>
            </a:r>
          </a:p>
        </p:txBody>
      </p:sp>
    </p:spTree>
    <p:extLst>
      <p:ext uri="{BB962C8B-B14F-4D97-AF65-F5344CB8AC3E}">
        <p14:creationId xmlns:p14="http://schemas.microsoft.com/office/powerpoint/2010/main" val="127637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normAutofit fontScale="90000"/>
          </a:bodyPr>
          <a:lstStyle/>
          <a:p>
            <a:pPr fontAlgn="base"/>
            <a:r>
              <a:rPr lang="pt-PT" sz="2400" dirty="0"/>
              <a:t>1. Ergonomia da estação de trabalho e posturas corporais</a:t>
            </a:r>
          </a:p>
        </p:txBody>
      </p:sp>
      <p:sp>
        <p:nvSpPr>
          <p:cNvPr id="3" name="Content Placeholder 2"/>
          <p:cNvSpPr>
            <a:spLocks noGrp="1"/>
          </p:cNvSpPr>
          <p:nvPr>
            <p:ph sz="half" idx="1"/>
          </p:nvPr>
        </p:nvSpPr>
        <p:spPr>
          <a:xfrm>
            <a:off x="539750" y="915988"/>
            <a:ext cx="7632700" cy="3599978"/>
          </a:xfrm>
        </p:spPr>
        <p:txBody>
          <a:bodyPr anchor="t">
            <a:normAutofit fontScale="92500" lnSpcReduction="10000"/>
          </a:bodyPr>
          <a:lstStyle/>
          <a:p>
            <a:pPr fontAlgn="base"/>
            <a:r>
              <a:rPr lang="pt-PT" sz="2000" dirty="0"/>
              <a:t>O trabalho realizado com computador envolve movimentos repetitivos que são, na sua maioria, executados numa posição estática sustentada, principalmente sentada. </a:t>
            </a:r>
          </a:p>
          <a:p>
            <a:pPr fontAlgn="base"/>
            <a:r>
              <a:rPr lang="pt-PT" sz="2000" dirty="0"/>
              <a:t>Isso pode resultar em lesões musculosqueléticas, principalmente quando acompanhado por uma ergonomia deficiente e falta de pausas</a:t>
            </a:r>
          </a:p>
          <a:p>
            <a:pPr fontAlgn="base"/>
            <a:r>
              <a:rPr lang="pt-PT" sz="2000" dirty="0"/>
              <a:t>Muitos teletrabalhadores utilizam computadores portáteis e estações de trabalho domésticas improvisadas, o que resulta em posturas corporais não neutras e, consequentemente, em maiores queixas musculosqueléticas. </a:t>
            </a:r>
          </a:p>
          <a:p>
            <a:pPr fontAlgn="base"/>
            <a:r>
              <a:rPr lang="pt-PT" sz="2000" dirty="0"/>
              <a:t>A localização inadequada do ecrã, do teclado ou do rato, e a falta de suporte do antebraço levam ao desconforto e à sobrecarga muscular da extremidade superior e das costas.</a:t>
            </a:r>
          </a:p>
          <a:p>
            <a:endParaRPr lang="en-GB" sz="2000" dirty="0"/>
          </a:p>
        </p:txBody>
      </p:sp>
    </p:spTree>
    <p:extLst>
      <p:ext uri="{BB962C8B-B14F-4D97-AF65-F5344CB8AC3E}">
        <p14:creationId xmlns:p14="http://schemas.microsoft.com/office/powerpoint/2010/main" val="392975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pt-PT" sz="2400"/>
              <a:t>2. Ambiente de trabalho </a:t>
            </a:r>
          </a:p>
        </p:txBody>
      </p:sp>
      <p:sp>
        <p:nvSpPr>
          <p:cNvPr id="3" name="Content Placeholder 2"/>
          <p:cNvSpPr>
            <a:spLocks noGrp="1"/>
          </p:cNvSpPr>
          <p:nvPr>
            <p:ph sz="half" idx="1"/>
          </p:nvPr>
        </p:nvSpPr>
        <p:spPr>
          <a:xfrm>
            <a:off x="539750" y="915988"/>
            <a:ext cx="7848674" cy="3527970"/>
          </a:xfrm>
        </p:spPr>
        <p:txBody>
          <a:bodyPr anchor="t">
            <a:noAutofit/>
          </a:bodyPr>
          <a:lstStyle/>
          <a:p>
            <a:pPr fontAlgn="base"/>
            <a:r>
              <a:rPr lang="pt-PT" sz="1700" dirty="0"/>
              <a:t>Existem provas de que os fatores relacionados com o ambiente de trabalho, como o facto de ser perturbado pelo brilho ou por reflexos, por correntes de ar, pelo ruído e pela má qualidade do ar, estão relacionados com LME no pescoço e nos ombros. </a:t>
            </a:r>
          </a:p>
          <a:p>
            <a:pPr fontAlgn="base"/>
            <a:r>
              <a:rPr lang="pt-PT" sz="1700" dirty="0"/>
              <a:t>Embora os fatores ambientais sejam tidos em devida conta na conceção de um escritório, é provável que sejam ignorados no teletrabalho no domicílio.</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1061" y="2678255"/>
            <a:ext cx="2952328" cy="1693720"/>
          </a:xfrm>
          <a:prstGeom prst="rect">
            <a:avLst/>
          </a:prstGeom>
        </p:spPr>
      </p:pic>
    </p:spTree>
    <p:extLst>
      <p:ext uri="{BB962C8B-B14F-4D97-AF65-F5344CB8AC3E}">
        <p14:creationId xmlns:p14="http://schemas.microsoft.com/office/powerpoint/2010/main" val="105807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69393" y="1563638"/>
            <a:ext cx="4174607" cy="3888432"/>
          </a:xfrm>
          <a:prstGeom prst="rect">
            <a:avLst/>
          </a:prstGeom>
          <a:blipFill dpi="0" rotWithShape="1">
            <a:blip r:embed="rId3">
              <a:alphaModFix amt="2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0003" y="135000"/>
            <a:ext cx="8154445" cy="367200"/>
          </a:xfrm>
        </p:spPr>
        <p:txBody>
          <a:bodyPr/>
          <a:lstStyle/>
          <a:p>
            <a:pPr fontAlgn="base"/>
            <a:r>
              <a:rPr lang="pt-PT" sz="2400"/>
              <a:t>3. Comportamento sedentário e atividade física</a:t>
            </a:r>
          </a:p>
        </p:txBody>
      </p:sp>
      <p:sp>
        <p:nvSpPr>
          <p:cNvPr id="3" name="Content Placeholder 2"/>
          <p:cNvSpPr>
            <a:spLocks noGrp="1"/>
          </p:cNvSpPr>
          <p:nvPr>
            <p:ph sz="half" idx="1"/>
          </p:nvPr>
        </p:nvSpPr>
        <p:spPr>
          <a:xfrm>
            <a:off x="539552" y="1131590"/>
            <a:ext cx="7632700" cy="3454471"/>
          </a:xfrm>
        </p:spPr>
        <p:txBody>
          <a:bodyPr anchor="t">
            <a:normAutofit fontScale="92500" lnSpcReduction="10000"/>
          </a:bodyPr>
          <a:lstStyle/>
          <a:p>
            <a:pPr fontAlgn="base"/>
            <a:r>
              <a:rPr lang="pt-PT" sz="2000" dirty="0"/>
              <a:t>O teletrabalho no domicílio envolve períodos mais longos de permanência na posição sentada, com menos interrupções de trabalho do que no escritório. </a:t>
            </a:r>
          </a:p>
          <a:p>
            <a:pPr fontAlgn="base"/>
            <a:r>
              <a:rPr lang="pt-PT" sz="2000" dirty="0"/>
              <a:t>Esta situação, em combinação com estações de trabalho ergonómicas deficientes, pode levar a um aumento das LME.</a:t>
            </a:r>
          </a:p>
          <a:p>
            <a:pPr fontAlgn="base"/>
            <a:r>
              <a:rPr lang="pt-PT" sz="2000" dirty="0"/>
              <a:t>A falta de movimento durante o período em que se está sentado leva a uma carga mais elevada nos discos vertebrais, além de reduzir a circulação do sangue e o fornecimento de oxigénio aos músculos. </a:t>
            </a:r>
          </a:p>
          <a:p>
            <a:pPr fontAlgn="base"/>
            <a:r>
              <a:rPr lang="pt-PT" sz="2000" dirty="0"/>
              <a:t>Os riscos para a saúde associados ao comportamento sedentário não podem ser totalmente compensados pelo exercício físico durante o tempo de lazer.</a:t>
            </a:r>
          </a:p>
          <a:p>
            <a:pPr fontAlgn="base"/>
            <a:endParaRPr lang="en-GB" sz="2000" dirty="0"/>
          </a:p>
        </p:txBody>
      </p:sp>
    </p:spTree>
    <p:extLst>
      <p:ext uri="{BB962C8B-B14F-4D97-AF65-F5344CB8AC3E}">
        <p14:creationId xmlns:p14="http://schemas.microsoft.com/office/powerpoint/2010/main" val="2105702916"/>
      </p:ext>
    </p:extLst>
  </p:cSld>
  <p:clrMapOvr>
    <a:masterClrMapping/>
  </p:clrMapOvr>
</p:sld>
</file>

<file path=ppt/theme/theme1.xml><?xml version="1.0" encoding="utf-8"?>
<a:theme xmlns:a="http://schemas.openxmlformats.org/drawingml/2006/main" name="1_HWC2018-19_Template_16-9">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16-16-9.potx" id="{F7474474-7AE0-46FF-A261-8B9A1ECF96C7}" vid="{E01BF529-0D02-40D8-AC94-E48790817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HWC2018-19_Template_16-9.potx</Template>
  <TotalTime>6762</TotalTime>
  <Words>4012</Words>
  <Application>Microsoft Office PowerPoint</Application>
  <PresentationFormat>On-screen Show (16:9)</PresentationFormat>
  <Paragraphs>257</Paragraphs>
  <Slides>31</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ＭＳ Ｐゴシック</vt:lpstr>
      <vt:lpstr>Arial</vt:lpstr>
      <vt:lpstr>Calibri</vt:lpstr>
      <vt:lpstr>Courier New</vt:lpstr>
      <vt:lpstr>Trebuchet MS</vt:lpstr>
      <vt:lpstr>Wingdings</vt:lpstr>
      <vt:lpstr>1_HWC2018-19_Template_16-9</vt:lpstr>
      <vt:lpstr>PowerPoint Presentation</vt:lpstr>
      <vt:lpstr>PowerPoint Presentation</vt:lpstr>
      <vt:lpstr>Introdução - Teletrabalho no domicílio </vt:lpstr>
      <vt:lpstr>Introdução - Teletrabalho no domicílio e LME </vt:lpstr>
      <vt:lpstr>Avaliação de riscos</vt:lpstr>
      <vt:lpstr>Principais fatores de risco de LME relacionados com o teletrabalho</vt:lpstr>
      <vt:lpstr>1. Ergonomia da estação de trabalho e posturas corporais</vt:lpstr>
      <vt:lpstr>2. Ambiente de trabalho </vt:lpstr>
      <vt:lpstr>3. Comportamento sedentário e atividade física</vt:lpstr>
      <vt:lpstr>4. Organização do trabalho</vt:lpstr>
      <vt:lpstr>5. Fatores psicossociais 1 - fatores negativos</vt:lpstr>
      <vt:lpstr>5. Fatores psicossociais 2 - fatores positivos</vt:lpstr>
      <vt:lpstr>6. Fatores individuais </vt:lpstr>
      <vt:lpstr>Abordagens preventivas/protetoras para abordar os fatores de risco de LMD relacionados com o teletrabalho no domicílio</vt:lpstr>
      <vt:lpstr>1. Design e ergonomia do local de trabalho</vt:lpstr>
      <vt:lpstr>1. Design e ergonomia do local de trabalho - cadeira de escritório </vt:lpstr>
      <vt:lpstr>1. Design e ergonomia do local de trabalho - secretária </vt:lpstr>
      <vt:lpstr>1. Design e ergonomia do local de trabalho - monitor</vt:lpstr>
      <vt:lpstr>1. Design e ergonomia do local de trabalho - rato e teclado</vt:lpstr>
      <vt:lpstr>1. Design e ergonomia do local de trabalho - suporte para documentos</vt:lpstr>
      <vt:lpstr>2. Ambiente de trabalho - iluminação </vt:lpstr>
      <vt:lpstr>2. Ambiente de trabalho - ar e temperatura </vt:lpstr>
      <vt:lpstr>2. Ambiente de trabalho - ruído de fundo</vt:lpstr>
      <vt:lpstr>3. Comportamento sedentário</vt:lpstr>
      <vt:lpstr>3. Comportamento sedentário - dicas para se movimentar</vt:lpstr>
      <vt:lpstr>3. Comportamento sedentário – dicas para se movimentar 2</vt:lpstr>
      <vt:lpstr>4. Organização do trabalho</vt:lpstr>
      <vt:lpstr>5. Fatores psicossociais</vt:lpstr>
      <vt:lpstr>5. Fatores psicossociais - isolamento social/apoio social</vt:lpstr>
      <vt:lpstr>5. Fatores psicossociais - carga de trabalho</vt:lpstr>
      <vt:lpstr>Junte-se a nós e alivie a carga!</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Teresa CARDÁS</cp:lastModifiedBy>
  <cp:revision>726</cp:revision>
  <cp:lastPrinted>2019-10-04T15:07:06Z</cp:lastPrinted>
  <dcterms:created xsi:type="dcterms:W3CDTF">2015-10-14T15:05:30Z</dcterms:created>
  <dcterms:modified xsi:type="dcterms:W3CDTF">2021-11-08T14:53:34Z</dcterms:modified>
  <cp:category/>
</cp:coreProperties>
</file>