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6.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7.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3.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16.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17.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notesSlides/notesSlide18.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notesSlides/notesSlide19.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notesSlides/notesSlide20.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notesSlides/notesSlide21.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notesSlides/notesSlide22.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notesSlides/notesSlide23.xml" ContentType="application/vnd.openxmlformats-officedocument.presentationml.notesSlide+xml"/>
  <Override PartName="/ppt/charts/chart27.xml" ContentType="application/vnd.openxmlformats-officedocument.drawingml.chart+xml"/>
  <Override PartName="/ppt/charts/chart28.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9.xml" ContentType="application/vnd.openxmlformats-officedocument.drawingml.chart+xml"/>
  <Override PartName="/ppt/charts/chart30.xml" ContentType="application/vnd.openxmlformats-officedocument.drawingml.chart+xml"/>
  <Override PartName="/ppt/notesSlides/notesSlide26.xml" ContentType="application/vnd.openxmlformats-officedocument.presentationml.notesSlide+xml"/>
  <Override PartName="/ppt/charts/chart31.xml" ContentType="application/vnd.openxmlformats-officedocument.drawingml.chart+xml"/>
  <Override PartName="/ppt/charts/chart32.xml" ContentType="application/vnd.openxmlformats-officedocument.drawingml.chart+xml"/>
  <Override PartName="/ppt/notesSlides/notesSlide27.xml" ContentType="application/vnd.openxmlformats-officedocument.presentationml.notesSlide+xml"/>
  <Override PartName="/ppt/charts/chart33.xml" ContentType="application/vnd.openxmlformats-officedocument.drawingml.chart+xml"/>
  <Override PartName="/ppt/charts/chart34.xml" ContentType="application/vnd.openxmlformats-officedocument.drawingml.chart+xml"/>
  <Override PartName="/ppt/notesSlides/notesSlide28.xml" ContentType="application/vnd.openxmlformats-officedocument.presentationml.notesSlide+xml"/>
  <Override PartName="/ppt/charts/chart35.xml" ContentType="application/vnd.openxmlformats-officedocument.drawingml.chart+xml"/>
  <Override PartName="/ppt/charts/chart36.xml" ContentType="application/vnd.openxmlformats-officedocument.drawingml.chart+xml"/>
  <Override PartName="/ppt/notesSlides/notesSlide29.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notesSlides/notesSlide30.xml" ContentType="application/vnd.openxmlformats-officedocument.presentationml.notesSlide+xml"/>
  <Override PartName="/ppt/charts/chart39.xml" ContentType="application/vnd.openxmlformats-officedocument.drawingml.chart+xml"/>
  <Override PartName="/ppt/charts/chart40.xml" ContentType="application/vnd.openxmlformats-officedocument.drawingml.chart+xml"/>
  <Override PartName="/ppt/notesSlides/notesSlide31.xml" ContentType="application/vnd.openxmlformats-officedocument.presentationml.notesSlide+xml"/>
  <Override PartName="/ppt/charts/chart41.xml" ContentType="application/vnd.openxmlformats-officedocument.drawingml.chart+xml"/>
  <Override PartName="/ppt/charts/chart42.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43.xml" ContentType="application/vnd.openxmlformats-officedocument.drawingml.chart+xml"/>
  <Override PartName="/ppt/charts/chart44.xml" ContentType="application/vnd.openxmlformats-officedocument.drawingml.chart+xml"/>
  <Override PartName="/ppt/notesSlides/notesSlide34.xml" ContentType="application/vnd.openxmlformats-officedocument.presentationml.notesSlide+xml"/>
  <Override PartName="/ppt/charts/chart45.xml" ContentType="application/vnd.openxmlformats-officedocument.drawingml.chart+xml"/>
  <Override PartName="/ppt/charts/chart46.xml" ContentType="application/vnd.openxmlformats-officedocument.drawingml.chart+xml"/>
  <Override PartName="/ppt/notesSlides/notesSlide35.xml" ContentType="application/vnd.openxmlformats-officedocument.presentationml.notesSlide+xml"/>
  <Override PartName="/ppt/charts/chart47.xml" ContentType="application/vnd.openxmlformats-officedocument.drawingml.chart+xml"/>
  <Override PartName="/ppt/charts/chart48.xml" ContentType="application/vnd.openxmlformats-officedocument.drawingml.chart+xml"/>
  <Override PartName="/ppt/notesSlides/notesSlide36.xml" ContentType="application/vnd.openxmlformats-officedocument.presentationml.notesSlide+xml"/>
  <Override PartName="/ppt/charts/chart49.xml" ContentType="application/vnd.openxmlformats-officedocument.drawingml.chart+xml"/>
  <Override PartName="/ppt/charts/chart50.xml" ContentType="application/vnd.openxmlformats-officedocument.drawingml.chart+xml"/>
  <Override PartName="/ppt/notesSlides/notesSlide37.xml" ContentType="application/vnd.openxmlformats-officedocument.presentationml.notesSlide+xml"/>
  <Override PartName="/ppt/charts/chart51.xml" ContentType="application/vnd.openxmlformats-officedocument.drawingml.chart+xml"/>
  <Override PartName="/ppt/charts/chart52.xml" ContentType="application/vnd.openxmlformats-officedocument.drawingml.chart+xml"/>
  <Override PartName="/ppt/notesSlides/notesSlide38.xml" ContentType="application/vnd.openxmlformats-officedocument.presentationml.notesSlide+xml"/>
  <Override PartName="/ppt/charts/chart53.xml" ContentType="application/vnd.openxmlformats-officedocument.drawingml.chart+xml"/>
  <Override PartName="/ppt/charts/chart54.xml" ContentType="application/vnd.openxmlformats-officedocument.drawingml.chart+xml"/>
  <Override PartName="/ppt/notesSlides/notesSlide39.xml" ContentType="application/vnd.openxmlformats-officedocument.presentationml.notesSlide+xml"/>
  <Override PartName="/ppt/charts/chart55.xml" ContentType="application/vnd.openxmlformats-officedocument.drawingml.chart+xml"/>
  <Override PartName="/ppt/charts/chart56.xml" ContentType="application/vnd.openxmlformats-officedocument.drawingml.chart+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57.xml" ContentType="application/vnd.openxmlformats-officedocument.drawingml.chart+xml"/>
  <Override PartName="/ppt/charts/chart58.xml" ContentType="application/vnd.openxmlformats-officedocument.drawingml.chart+xml"/>
  <Override PartName="/ppt/notesSlides/notesSlide42.xml" ContentType="application/vnd.openxmlformats-officedocument.presentationml.notesSlide+xml"/>
  <Override PartName="/ppt/charts/chart59.xml" ContentType="application/vnd.openxmlformats-officedocument.drawingml.chart+xml"/>
  <Override PartName="/ppt/charts/chart60.xml" ContentType="application/vnd.openxmlformats-officedocument.drawingml.chart+xml"/>
  <Override PartName="/ppt/notesSlides/notesSlide43.xml" ContentType="application/vnd.openxmlformats-officedocument.presentationml.notesSlide+xml"/>
  <Override PartName="/ppt/charts/chart61.xml" ContentType="application/vnd.openxmlformats-officedocument.drawingml.chart+xml"/>
  <Override PartName="/ppt/charts/chart62.xml" ContentType="application/vnd.openxmlformats-officedocument.drawingml.chart+xml"/>
  <Override PartName="/ppt/notesSlides/notesSlide44.xml" ContentType="application/vnd.openxmlformats-officedocument.presentationml.notesSlide+xml"/>
  <Override PartName="/ppt/charts/chart63.xml" ContentType="application/vnd.openxmlformats-officedocument.drawingml.chart+xml"/>
  <Override PartName="/ppt/charts/chart64.xml" ContentType="application/vnd.openxmlformats-officedocument.drawingml.chart+xml"/>
  <Override PartName="/ppt/notesSlides/notesSlide45.xml" ContentType="application/vnd.openxmlformats-officedocument.presentationml.notesSlide+xml"/>
  <Override PartName="/ppt/charts/chart65.xml" ContentType="application/vnd.openxmlformats-officedocument.drawingml.chart+xml"/>
  <Override PartName="/ppt/charts/chart66.xml" ContentType="application/vnd.openxmlformats-officedocument.drawingml.chart+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67.xml" ContentType="application/vnd.openxmlformats-officedocument.drawingml.chart+xml"/>
  <Override PartName="/ppt/charts/chart68.xml" ContentType="application/vnd.openxmlformats-officedocument.drawingml.chart+xml"/>
  <Override PartName="/ppt/notesSlides/notesSlide48.xml" ContentType="application/vnd.openxmlformats-officedocument.presentationml.notesSlide+xml"/>
  <Override PartName="/ppt/charts/chart69.xml" ContentType="application/vnd.openxmlformats-officedocument.drawingml.chart+xml"/>
  <Override PartName="/ppt/charts/chart70.xml" ContentType="application/vnd.openxmlformats-officedocument.drawingml.chart+xml"/>
  <Override PartName="/ppt/notesSlides/notesSlide49.xml" ContentType="application/vnd.openxmlformats-officedocument.presentationml.notesSlide+xml"/>
  <Override PartName="/ppt/charts/chart71.xml" ContentType="application/vnd.openxmlformats-officedocument.drawingml.chart+xml"/>
  <Override PartName="/ppt/charts/chart72.xml" ContentType="application/vnd.openxmlformats-officedocument.drawingml.chart+xml"/>
  <Override PartName="/ppt/notesSlides/notesSlide50.xml" ContentType="application/vnd.openxmlformats-officedocument.presentationml.notesSlide+xml"/>
  <Override PartName="/ppt/charts/chart73.xml" ContentType="application/vnd.openxmlformats-officedocument.drawingml.chart+xml"/>
  <Override PartName="/ppt/charts/chart74.xml" ContentType="application/vnd.openxmlformats-officedocument.drawingml.chart+xml"/>
  <Override PartName="/ppt/notesSlides/notesSlide51.xml" ContentType="application/vnd.openxmlformats-officedocument.presentationml.notesSlide+xml"/>
  <Override PartName="/ppt/charts/chart75.xml" ContentType="application/vnd.openxmlformats-officedocument.drawingml.chart+xml"/>
  <Override PartName="/ppt/charts/chart76.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64" r:id="rId5"/>
    <p:sldMasterId id="2147483688" r:id="rId6"/>
    <p:sldMasterId id="2147483692" r:id="rId7"/>
    <p:sldMasterId id="2147483697" r:id="rId8"/>
    <p:sldMasterId id="2147483703" r:id="rId9"/>
    <p:sldMasterId id="2147483706" r:id="rId10"/>
    <p:sldMasterId id="2147483709" r:id="rId11"/>
  </p:sldMasterIdLst>
  <p:notesMasterIdLst>
    <p:notesMasterId r:id="rId65"/>
  </p:notesMasterIdLst>
  <p:handoutMasterIdLst>
    <p:handoutMasterId r:id="rId66"/>
  </p:handoutMasterIdLst>
  <p:sldIdLst>
    <p:sldId id="412" r:id="rId12"/>
    <p:sldId id="443" r:id="rId13"/>
    <p:sldId id="441" r:id="rId14"/>
    <p:sldId id="444" r:id="rId15"/>
    <p:sldId id="445" r:id="rId16"/>
    <p:sldId id="442" r:id="rId17"/>
    <p:sldId id="398" r:id="rId18"/>
    <p:sldId id="493" r:id="rId19"/>
    <p:sldId id="501" r:id="rId20"/>
    <p:sldId id="510" r:id="rId21"/>
    <p:sldId id="511" r:id="rId22"/>
    <p:sldId id="402" r:id="rId23"/>
    <p:sldId id="407" r:id="rId24"/>
    <p:sldId id="494" r:id="rId25"/>
    <p:sldId id="368" r:id="rId26"/>
    <p:sldId id="450" r:id="rId27"/>
    <p:sldId id="451" r:id="rId28"/>
    <p:sldId id="401" r:id="rId29"/>
    <p:sldId id="500" r:id="rId30"/>
    <p:sldId id="453" r:id="rId31"/>
    <p:sldId id="454" r:id="rId32"/>
    <p:sldId id="455" r:id="rId33"/>
    <p:sldId id="425" r:id="rId34"/>
    <p:sldId id="495" r:id="rId35"/>
    <p:sldId id="457" r:id="rId36"/>
    <p:sldId id="458" r:id="rId37"/>
    <p:sldId id="382" r:id="rId38"/>
    <p:sldId id="459" r:id="rId39"/>
    <p:sldId id="460" r:id="rId40"/>
    <p:sldId id="403" r:id="rId41"/>
    <p:sldId id="409" r:id="rId42"/>
    <p:sldId id="496" r:id="rId43"/>
    <p:sldId id="376" r:id="rId44"/>
    <p:sldId id="428" r:id="rId45"/>
    <p:sldId id="429" r:id="rId46"/>
    <p:sldId id="470" r:id="rId47"/>
    <p:sldId id="471" r:id="rId48"/>
    <p:sldId id="506" r:id="rId49"/>
    <p:sldId id="507" r:id="rId50"/>
    <p:sldId id="498" r:id="rId51"/>
    <p:sldId id="387" r:id="rId52"/>
    <p:sldId id="465" r:id="rId53"/>
    <p:sldId id="466" r:id="rId54"/>
    <p:sldId id="467" r:id="rId55"/>
    <p:sldId id="411" r:id="rId56"/>
    <p:sldId id="497" r:id="rId57"/>
    <p:sldId id="478" r:id="rId58"/>
    <p:sldId id="468" r:id="rId59"/>
    <p:sldId id="469" r:id="rId60"/>
    <p:sldId id="418" r:id="rId61"/>
    <p:sldId id="419" r:id="rId62"/>
    <p:sldId id="406" r:id="rId63"/>
    <p:sldId id="479" r:id="rId64"/>
  </p:sldIdLst>
  <p:sldSz cx="9144000" cy="6858000" type="screen4x3"/>
  <p:notesSz cx="6662738" cy="9926638"/>
  <p:defaultTextStyle>
    <a:defPPr>
      <a:defRPr lang="en-US"/>
    </a:defPPr>
    <a:lvl1pPr algn="ctr" rtl="0" eaLnBrk="0" fontAlgn="base" hangingPunct="0">
      <a:spcBef>
        <a:spcPct val="0"/>
      </a:spcBef>
      <a:spcAft>
        <a:spcPct val="0"/>
      </a:spcAft>
      <a:defRPr sz="2400" kern="1200">
        <a:solidFill>
          <a:schemeClr val="bg1"/>
        </a:solidFill>
        <a:latin typeface="Arial" charset="0"/>
        <a:ea typeface="+mn-ea"/>
        <a:cs typeface="+mn-cs"/>
      </a:defRPr>
    </a:lvl1pPr>
    <a:lvl2pPr marL="457200" algn="ctr" rtl="0" eaLnBrk="0" fontAlgn="base" hangingPunct="0">
      <a:spcBef>
        <a:spcPct val="0"/>
      </a:spcBef>
      <a:spcAft>
        <a:spcPct val="0"/>
      </a:spcAft>
      <a:defRPr sz="2400" kern="1200">
        <a:solidFill>
          <a:schemeClr val="bg1"/>
        </a:solidFill>
        <a:latin typeface="Arial" charset="0"/>
        <a:ea typeface="+mn-ea"/>
        <a:cs typeface="+mn-cs"/>
      </a:defRPr>
    </a:lvl2pPr>
    <a:lvl3pPr marL="914400" algn="ctr" rtl="0" eaLnBrk="0" fontAlgn="base" hangingPunct="0">
      <a:spcBef>
        <a:spcPct val="0"/>
      </a:spcBef>
      <a:spcAft>
        <a:spcPct val="0"/>
      </a:spcAft>
      <a:defRPr sz="2400" kern="1200">
        <a:solidFill>
          <a:schemeClr val="bg1"/>
        </a:solidFill>
        <a:latin typeface="Arial" charset="0"/>
        <a:ea typeface="+mn-ea"/>
        <a:cs typeface="+mn-cs"/>
      </a:defRPr>
    </a:lvl3pPr>
    <a:lvl4pPr marL="1371600" algn="ctr" rtl="0" eaLnBrk="0" fontAlgn="base" hangingPunct="0">
      <a:spcBef>
        <a:spcPct val="0"/>
      </a:spcBef>
      <a:spcAft>
        <a:spcPct val="0"/>
      </a:spcAft>
      <a:defRPr sz="2400" kern="1200">
        <a:solidFill>
          <a:schemeClr val="bg1"/>
        </a:solidFill>
        <a:latin typeface="Arial" charset="0"/>
        <a:ea typeface="+mn-ea"/>
        <a:cs typeface="+mn-cs"/>
      </a:defRPr>
    </a:lvl4pPr>
    <a:lvl5pPr marL="1828800" algn="ctr" rtl="0" eaLnBrk="0" fontAlgn="base" hangingPunct="0">
      <a:spcBef>
        <a:spcPct val="0"/>
      </a:spcBef>
      <a:spcAft>
        <a:spcPct val="0"/>
      </a:spcAft>
      <a:defRPr sz="2400" kern="1200">
        <a:solidFill>
          <a:schemeClr val="bg1"/>
        </a:solidFill>
        <a:latin typeface="Arial" charset="0"/>
        <a:ea typeface="+mn-ea"/>
        <a:cs typeface="+mn-cs"/>
      </a:defRPr>
    </a:lvl5pPr>
    <a:lvl6pPr marL="2286000" algn="l" defTabSz="914400" rtl="0" eaLnBrk="1" latinLnBrk="0" hangingPunct="1">
      <a:defRPr sz="2400" kern="1200">
        <a:solidFill>
          <a:schemeClr val="bg1"/>
        </a:solidFill>
        <a:latin typeface="Arial" charset="0"/>
        <a:ea typeface="+mn-ea"/>
        <a:cs typeface="+mn-cs"/>
      </a:defRPr>
    </a:lvl6pPr>
    <a:lvl7pPr marL="2743200" algn="l" defTabSz="914400" rtl="0" eaLnBrk="1" latinLnBrk="0" hangingPunct="1">
      <a:defRPr sz="2400" kern="1200">
        <a:solidFill>
          <a:schemeClr val="bg1"/>
        </a:solidFill>
        <a:latin typeface="Arial" charset="0"/>
        <a:ea typeface="+mn-ea"/>
        <a:cs typeface="+mn-cs"/>
      </a:defRPr>
    </a:lvl7pPr>
    <a:lvl8pPr marL="3200400" algn="l" defTabSz="914400" rtl="0" eaLnBrk="1" latinLnBrk="0" hangingPunct="1">
      <a:defRPr sz="2400" kern="1200">
        <a:solidFill>
          <a:schemeClr val="bg1"/>
        </a:solidFill>
        <a:latin typeface="Arial" charset="0"/>
        <a:ea typeface="+mn-ea"/>
        <a:cs typeface="+mn-cs"/>
      </a:defRPr>
    </a:lvl8pPr>
    <a:lvl9pPr marL="3657600" algn="l" defTabSz="914400" rtl="0" eaLnBrk="1" latinLnBrk="0" hangingPunct="1">
      <a:defRPr sz="2400" kern="1200">
        <a:solidFill>
          <a:schemeClr val="bg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psos-NA" initials="" lastIdx="12" clrIdx="0"/>
  <p:cmAuthor id="1" name="Rebecca Klahr" initials="rak" lastIdx="17" clrIdx="1"/>
  <p:cmAuthor id="2" name="john.higton" initials="jh"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2673"/>
    <a:srgbClr val="DC2F78"/>
    <a:srgbClr val="AB1D61"/>
    <a:srgbClr val="BFBFBF"/>
    <a:srgbClr val="70A0FF"/>
    <a:srgbClr val="721341"/>
    <a:srgbClr val="2970FF"/>
    <a:srgbClr val="EA82B4"/>
    <a:srgbClr val="F1AC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9123" autoAdjust="0"/>
  </p:normalViewPr>
  <p:slideViewPr>
    <p:cSldViewPr snapToGrid="0">
      <p:cViewPr>
        <p:scale>
          <a:sx n="90" d="100"/>
          <a:sy n="90" d="100"/>
        </p:scale>
        <p:origin x="-2442" y="-672"/>
      </p:cViewPr>
      <p:guideLst>
        <p:guide orient="horz" pos="582"/>
        <p:guide orient="horz" pos="1376"/>
        <p:guide orient="horz" pos="4031"/>
        <p:guide orient="horz" pos="3016"/>
        <p:guide orient="horz" pos="309"/>
        <p:guide orient="horz" pos="4208"/>
        <p:guide pos="2864"/>
        <p:guide pos="288"/>
        <p:guide pos="307"/>
        <p:guide pos="51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268" y="-126"/>
      </p:cViewPr>
      <p:guideLst>
        <p:guide orient="horz" pos="3127"/>
        <p:guide pos="209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commentAuthors" Target="commentAuthor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1"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1"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1"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1"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1"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Excel_Worksheet7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2832512226521557"/>
          <c:y val="0.203125"/>
          <c:w val="0.54949058090711655"/>
          <c:h val="0.73697916666666663"/>
        </c:manualLayout>
      </c:layout>
      <c:barChart>
        <c:barDir val="bar"/>
        <c:grouping val="clustered"/>
        <c:varyColors val="0"/>
        <c:ser>
          <c:idx val="0"/>
          <c:order val="0"/>
          <c:tx>
            <c:strRef>
              <c:f>Sheet1!$B$1</c:f>
              <c:strCache>
                <c:ptCount val="1"/>
                <c:pt idx="0">
                  <c:v>Percent</c:v>
                </c:pt>
              </c:strCache>
            </c:strRef>
          </c:tx>
          <c:spPr>
            <a:solidFill>
              <a:schemeClr val="accent1"/>
            </a:solidFill>
          </c:spPr>
          <c:invertIfNegative val="0"/>
          <c:dPt>
            <c:idx val="0"/>
            <c:invertIfNegative val="0"/>
            <c:bubble3D val="0"/>
            <c:spPr>
              <a:solidFill>
                <a:schemeClr val="bg1">
                  <a:lumMod val="65000"/>
                </a:schemeClr>
              </a:solidFill>
            </c:spPr>
          </c:dPt>
          <c:dPt>
            <c:idx val="1"/>
            <c:invertIfNegative val="0"/>
            <c:bubble3D val="0"/>
            <c:spPr>
              <a:solidFill>
                <a:schemeClr val="bg1">
                  <a:lumMod val="65000"/>
                </a:schemeClr>
              </a:solidFill>
            </c:spPr>
          </c:dPt>
          <c:dLbls>
            <c:spPr>
              <a:noFill/>
            </c:spPr>
            <c:txPr>
              <a:bodyPr/>
              <a:lstStyle/>
              <a:p>
                <a:pPr>
                  <a:defRPr sz="2000" b="1">
                    <a:solidFill>
                      <a:schemeClr val="accent1"/>
                    </a:solidFill>
                  </a:defRPr>
                </a:pPr>
                <a:endParaRPr lang="en-US"/>
              </a:p>
            </c:txPr>
            <c:showLegendKey val="0"/>
            <c:showVal val="1"/>
            <c:showCatName val="0"/>
            <c:showSerName val="0"/>
            <c:showPercent val="0"/>
            <c:showBubbleSize val="0"/>
            <c:showLeaderLines val="0"/>
          </c:dLbls>
          <c:cat>
            <c:strRef>
              <c:f>Sheet1!$A$2:$A$7</c:f>
              <c:strCache>
                <c:ptCount val="6"/>
                <c:pt idx="0">
                  <c:v>Não existem actualmente nem estão previstos trabalhadores com idade superior a 60 anos</c:v>
                </c:pt>
                <c:pt idx="1">
                  <c:v>Não sabe</c:v>
                </c:pt>
                <c:pt idx="2">
                  <c:v>Nada provável</c:v>
                </c:pt>
                <c:pt idx="3">
                  <c:v>Pouco provável</c:v>
                </c:pt>
                <c:pt idx="4">
                  <c:v>Provável</c:v>
                </c:pt>
                <c:pt idx="5">
                  <c:v>Muito provável</c:v>
                </c:pt>
              </c:strCache>
            </c:strRef>
          </c:cat>
          <c:val>
            <c:numRef>
              <c:f>Sheet1!$B$2:$B$7</c:f>
              <c:numCache>
                <c:formatCode>_-* #,##0_-;\-* #,##0_-;_-* "-"??_-;_-@_-</c:formatCode>
                <c:ptCount val="6"/>
                <c:pt idx="0">
                  <c:v>2</c:v>
                </c:pt>
                <c:pt idx="1">
                  <c:v>2</c:v>
                </c:pt>
                <c:pt idx="2">
                  <c:v>20</c:v>
                </c:pt>
                <c:pt idx="3">
                  <c:v>34</c:v>
                </c:pt>
                <c:pt idx="4">
                  <c:v>20</c:v>
                </c:pt>
                <c:pt idx="5">
                  <c:v>23</c:v>
                </c:pt>
              </c:numCache>
            </c:numRef>
          </c:val>
        </c:ser>
        <c:dLbls>
          <c:showLegendKey val="0"/>
          <c:showVal val="0"/>
          <c:showCatName val="0"/>
          <c:showSerName val="0"/>
          <c:showPercent val="0"/>
          <c:showBubbleSize val="0"/>
        </c:dLbls>
        <c:gapWidth val="13"/>
        <c:axId val="144835328"/>
        <c:axId val="144836864"/>
      </c:barChart>
      <c:catAx>
        <c:axId val="144835328"/>
        <c:scaling>
          <c:orientation val="minMax"/>
        </c:scaling>
        <c:delete val="1"/>
        <c:axPos val="l"/>
        <c:majorTickMark val="out"/>
        <c:minorTickMark val="none"/>
        <c:tickLblPos val="none"/>
        <c:crossAx val="144836864"/>
        <c:crosses val="autoZero"/>
        <c:auto val="0"/>
        <c:lblAlgn val="ctr"/>
        <c:lblOffset val="100"/>
        <c:noMultiLvlLbl val="0"/>
      </c:catAx>
      <c:valAx>
        <c:axId val="144836864"/>
        <c:scaling>
          <c:orientation val="minMax"/>
        </c:scaling>
        <c:delete val="1"/>
        <c:axPos val="b"/>
        <c:numFmt formatCode="_-* #,##0_-;\-* #,##0_-;_-* &quot;-&quot;??_-;_-@_-" sourceLinked="1"/>
        <c:majorTickMark val="out"/>
        <c:minorTickMark val="none"/>
        <c:tickLblPos val="none"/>
        <c:crossAx val="144835328"/>
        <c:crosses val="autoZero"/>
        <c:crossBetween val="between"/>
        <c:majorUnit val="0.2"/>
      </c:valAx>
    </c:plotArea>
    <c:plotVisOnly val="1"/>
    <c:dispBlanksAs val="gap"/>
    <c:showDLblsOverMax val="0"/>
  </c:chart>
  <c:spPr>
    <a:ln>
      <a:noFill/>
    </a:ln>
  </c:spPr>
  <c:txPr>
    <a:bodyPr/>
    <a:lstStyle/>
    <a:p>
      <a:pPr>
        <a:defRPr sz="1800">
          <a:latin typeface="Arial" pitchFamily="34" charset="0"/>
          <a:cs typeface="Arial" pitchFamily="34" charset="0"/>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71032069267204"/>
          <c:y val="0.20351425860638891"/>
          <c:w val="0.85821688237246208"/>
          <c:h val="0.76784003652849608"/>
        </c:manualLayout>
      </c:layout>
      <c:barChart>
        <c:barDir val="bar"/>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Sheet1!$A$2:$A$6</c:f>
              <c:strCache>
                <c:ptCount val="5"/>
                <c:pt idx="0">
                  <c:v>Take more time off work due to illness</c:v>
                </c:pt>
                <c:pt idx="1">
                  <c:v>Have more accidents at work</c:v>
                </c:pt>
                <c:pt idx="2">
                  <c:v>Be less productive at work</c:v>
                </c:pt>
                <c:pt idx="3">
                  <c:v>Be less able to adapt to changes at work</c:v>
                </c:pt>
                <c:pt idx="4">
                  <c:v>Suffer more from work-related stress</c:v>
                </c:pt>
              </c:strCache>
            </c:strRef>
          </c:cat>
          <c:val>
            <c:numRef>
              <c:f>Sheet1!$B$2:$B$6</c:f>
              <c:numCache>
                <c:formatCode>_-* #,##0_-;\-* #,##0_-;_-* "-"??_-;_-@_-</c:formatCode>
                <c:ptCount val="5"/>
                <c:pt idx="0">
                  <c:v>49</c:v>
                </c:pt>
                <c:pt idx="1">
                  <c:v>36</c:v>
                </c:pt>
                <c:pt idx="2">
                  <c:v>36</c:v>
                </c:pt>
                <c:pt idx="3">
                  <c:v>63</c:v>
                </c:pt>
                <c:pt idx="4">
                  <c:v>50</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Sheet1!$A$2:$A$6</c:f>
              <c:strCache>
                <c:ptCount val="5"/>
                <c:pt idx="0">
                  <c:v>Take more time off work due to illness</c:v>
                </c:pt>
                <c:pt idx="1">
                  <c:v>Have more accidents at work</c:v>
                </c:pt>
                <c:pt idx="2">
                  <c:v>Be less productive at work</c:v>
                </c:pt>
                <c:pt idx="3">
                  <c:v>Be less able to adapt to changes at work</c:v>
                </c:pt>
                <c:pt idx="4">
                  <c:v>Suffer more from work-related stress</c:v>
                </c:pt>
              </c:strCache>
            </c:strRef>
          </c:cat>
          <c:val>
            <c:numRef>
              <c:f>Sheet1!$C$2:$C$6</c:f>
              <c:numCache>
                <c:formatCode>_-* #,##0_-;\-* #,##0_-;_-* "-"??_-;_-@_-</c:formatCode>
                <c:ptCount val="5"/>
                <c:pt idx="0">
                  <c:v>43</c:v>
                </c:pt>
                <c:pt idx="1">
                  <c:v>55</c:v>
                </c:pt>
                <c:pt idx="2">
                  <c:v>55</c:v>
                </c:pt>
                <c:pt idx="3">
                  <c:v>32</c:v>
                </c:pt>
                <c:pt idx="4">
                  <c:v>47</c:v>
                </c:pt>
              </c:numCache>
            </c:numRef>
          </c:val>
        </c:ser>
        <c:ser>
          <c:idx val="2"/>
          <c:order val="2"/>
          <c:tx>
            <c:strRef>
              <c:f>Sheet1!$D$1</c:f>
              <c:strCache>
                <c:ptCount val="1"/>
                <c:pt idx="0">
                  <c:v>Não há diferença</c:v>
                </c:pt>
              </c:strCache>
            </c:strRef>
          </c:tx>
          <c:spPr>
            <a:solidFill>
              <a:schemeClr val="accent3"/>
            </a:solidFill>
          </c:spPr>
          <c:invertIfNegative val="0"/>
          <c:dLbls>
            <c:txPr>
              <a:bodyPr/>
              <a:lstStyle/>
              <a:p>
                <a:pPr>
                  <a:defRPr sz="1200">
                    <a:ln>
                      <a:noFill/>
                    </a:ln>
                    <a:solidFill>
                      <a:schemeClr val="tx1"/>
                    </a:solidFill>
                  </a:defRPr>
                </a:pPr>
                <a:endParaRPr lang="en-US"/>
              </a:p>
            </c:txPr>
            <c:dLblPos val="ctr"/>
            <c:showLegendKey val="0"/>
            <c:showVal val="1"/>
            <c:showCatName val="0"/>
            <c:showSerName val="0"/>
            <c:showPercent val="0"/>
            <c:showBubbleSize val="0"/>
            <c:showLeaderLines val="0"/>
          </c:dLbls>
          <c:cat>
            <c:strRef>
              <c:f>Sheet1!$A$2:$A$6</c:f>
              <c:strCache>
                <c:ptCount val="5"/>
                <c:pt idx="0">
                  <c:v>Take more time off work due to illness</c:v>
                </c:pt>
                <c:pt idx="1">
                  <c:v>Have more accidents at work</c:v>
                </c:pt>
                <c:pt idx="2">
                  <c:v>Be less productive at work</c:v>
                </c:pt>
                <c:pt idx="3">
                  <c:v>Be less able to adapt to changes at work</c:v>
                </c:pt>
                <c:pt idx="4">
                  <c:v>Suffer more from work-related stress</c:v>
                </c:pt>
              </c:strCache>
            </c:strRef>
          </c:cat>
          <c:val>
            <c:numRef>
              <c:f>Sheet1!$D$2:$D$6</c:f>
              <c:numCache>
                <c:formatCode>_-* #,##0_-;\-* #,##0_-;_-* "-"??_-;_-@_-</c:formatCode>
                <c:ptCount val="5"/>
                <c:pt idx="0">
                  <c:v>5</c:v>
                </c:pt>
                <c:pt idx="1">
                  <c:v>6</c:v>
                </c:pt>
                <c:pt idx="2">
                  <c:v>7</c:v>
                </c:pt>
                <c:pt idx="3">
                  <c:v>3</c:v>
                </c:pt>
                <c:pt idx="4">
                  <c:v>3</c:v>
                </c:pt>
              </c:numCache>
            </c:numRef>
          </c:val>
        </c:ser>
        <c:ser>
          <c:idx val="3"/>
          <c:order val="3"/>
          <c:tx>
            <c:strRef>
              <c:f>Sheet1!$E$1</c:f>
              <c:strCache>
                <c:ptCount val="1"/>
                <c:pt idx="0">
                  <c:v>Não sabe</c:v>
                </c:pt>
              </c:strCache>
            </c:strRef>
          </c:tx>
          <c:spPr>
            <a:solidFill>
              <a:schemeClr val="accent2"/>
            </a:solidFill>
          </c:spPr>
          <c:invertIfNegative val="0"/>
          <c:dLbls>
            <c:dLbl>
              <c:idx val="4"/>
              <c:layout>
                <c:manualLayout>
                  <c:x val="9.5785440613026917E-3"/>
                  <c:y val="0"/>
                </c:manualLayout>
              </c:layout>
              <c:tx>
                <c:rich>
                  <a:bodyPr/>
                  <a:lstStyle/>
                  <a:p>
                    <a:r>
                      <a:rPr lang="en-US" dirty="0"/>
                      <a:t> </a:t>
                    </a:r>
                    <a:r>
                      <a:rPr lang="en-US" baseline="0" dirty="0">
                        <a:solidFill>
                          <a:schemeClr val="bg1">
                            <a:lumMod val="50000"/>
                          </a:schemeClr>
                        </a:solidFill>
                      </a:rPr>
                      <a:t>1</a:t>
                    </a:r>
                    <a:r>
                      <a:rPr lang="en-US" dirty="0"/>
                      <a:t> </a:t>
                    </a:r>
                  </a:p>
                </c:rich>
              </c:tx>
              <c:showLegendKey val="0"/>
              <c:showVal val="1"/>
              <c:showCatName val="0"/>
              <c:showSerName val="0"/>
              <c:showPercent val="0"/>
              <c:showBubbleSize val="0"/>
            </c:dLbl>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Sheet1!$A$2:$A$6</c:f>
              <c:strCache>
                <c:ptCount val="5"/>
                <c:pt idx="0">
                  <c:v>Take more time off work due to illness</c:v>
                </c:pt>
                <c:pt idx="1">
                  <c:v>Have more accidents at work</c:v>
                </c:pt>
                <c:pt idx="2">
                  <c:v>Be less productive at work</c:v>
                </c:pt>
                <c:pt idx="3">
                  <c:v>Be less able to adapt to changes at work</c:v>
                </c:pt>
                <c:pt idx="4">
                  <c:v>Suffer more from work-related stress</c:v>
                </c:pt>
              </c:strCache>
            </c:strRef>
          </c:cat>
          <c:val>
            <c:numRef>
              <c:f>Sheet1!$E$2:$E$6</c:f>
              <c:numCache>
                <c:formatCode>_-* #,##0_-;\-* #,##0_-;_-* "-"??_-;_-@_-</c:formatCode>
                <c:ptCount val="5"/>
                <c:pt idx="0">
                  <c:v>3</c:v>
                </c:pt>
                <c:pt idx="1">
                  <c:v>3</c:v>
                </c:pt>
                <c:pt idx="2">
                  <c:v>3</c:v>
                </c:pt>
                <c:pt idx="3">
                  <c:v>2</c:v>
                </c:pt>
                <c:pt idx="4">
                  <c:v>1</c:v>
                </c:pt>
              </c:numCache>
            </c:numRef>
          </c:val>
        </c:ser>
        <c:dLbls>
          <c:showLegendKey val="0"/>
          <c:showVal val="0"/>
          <c:showCatName val="0"/>
          <c:showSerName val="0"/>
          <c:showPercent val="0"/>
          <c:showBubbleSize val="0"/>
        </c:dLbls>
        <c:gapWidth val="50"/>
        <c:overlap val="100"/>
        <c:axId val="154723456"/>
        <c:axId val="154724992"/>
      </c:barChart>
      <c:catAx>
        <c:axId val="154723456"/>
        <c:scaling>
          <c:orientation val="maxMin"/>
        </c:scaling>
        <c:delete val="1"/>
        <c:axPos val="l"/>
        <c:majorTickMark val="out"/>
        <c:minorTickMark val="none"/>
        <c:tickLblPos val="none"/>
        <c:crossAx val="154724992"/>
        <c:crosses val="autoZero"/>
        <c:auto val="1"/>
        <c:lblAlgn val="ctr"/>
        <c:lblOffset val="100"/>
        <c:noMultiLvlLbl val="0"/>
      </c:catAx>
      <c:valAx>
        <c:axId val="154724992"/>
        <c:scaling>
          <c:orientation val="minMax"/>
          <c:max val="105"/>
        </c:scaling>
        <c:delete val="1"/>
        <c:axPos val="t"/>
        <c:numFmt formatCode="_-* #,##0_-;\-* #,##0_-;_-* &quot;-&quot;??_-;_-@_-" sourceLinked="1"/>
        <c:majorTickMark val="out"/>
        <c:minorTickMark val="none"/>
        <c:tickLblPos val="none"/>
        <c:crossAx val="154723456"/>
        <c:crosses val="autoZero"/>
        <c:crossBetween val="between"/>
      </c:valAx>
    </c:plotArea>
    <c:legend>
      <c:legendPos val="t"/>
      <c:layout>
        <c:manualLayout>
          <c:xMode val="edge"/>
          <c:yMode val="edge"/>
          <c:x val="0.28180453736387118"/>
          <c:y val="4.4897659493672422E-2"/>
          <c:w val="0.71819546263614731"/>
          <c:h val="6.2603639767842334E-2"/>
        </c:manualLayout>
      </c:layout>
      <c:overlay val="0"/>
      <c:txPr>
        <a:bodyPr/>
        <a:lstStyle/>
        <a:p>
          <a:pPr>
            <a:defRPr sz="1400" b="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9923373057063"/>
          <c:y val="0.24139640748032207"/>
          <c:w val="0.87622798906800969"/>
          <c:h val="0.72995775918635153"/>
        </c:manualLayout>
      </c:layout>
      <c:barChart>
        <c:barDir val="bar"/>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Sheet1!$B$2:$B$9</c:f>
              <c:numCache>
                <c:formatCode>General</c:formatCode>
                <c:ptCount val="8"/>
                <c:pt idx="0" formatCode="_-* #,##0_-;\-* #,##0_-;_-* &quot;-&quot;??_-;_-@_-">
                  <c:v>63</c:v>
                </c:pt>
                <c:pt idx="2" formatCode="_-* #,##0_-;\-* #,##0_-;_-* &quot;-&quot;??_-;_-@_-">
                  <c:v>59</c:v>
                </c:pt>
                <c:pt idx="3" formatCode="_-* #,##0_-;\-* #,##0_-;_-* &quot;-&quot;??_-;_-@_-">
                  <c:v>69</c:v>
                </c:pt>
                <c:pt idx="5" formatCode="_-* #,##0_-;\-* #,##0_-;_-* &quot;-&quot;??_-;_-@_-">
                  <c:v>64</c:v>
                </c:pt>
                <c:pt idx="6" formatCode="_-* #,##0_-;\-* #,##0_-;_-* &quot;-&quot;??_-;_-@_-">
                  <c:v>64</c:v>
                </c:pt>
                <c:pt idx="7" formatCode="_-* #,##0_-;\-* #,##0_-;_-* &quot;-&quot;??_-;_-@_-">
                  <c:v>60</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Sheet1!$C$2:$C$9</c:f>
              <c:numCache>
                <c:formatCode>General</c:formatCode>
                <c:ptCount val="8"/>
                <c:pt idx="0" formatCode="_-* #,##0_-;\-* #,##0_-;_-* &quot;-&quot;??_-;_-@_-">
                  <c:v>32</c:v>
                </c:pt>
                <c:pt idx="2" formatCode="_-* #,##0_-;\-* #,##0_-;_-* &quot;-&quot;??_-;_-@_-">
                  <c:v>36</c:v>
                </c:pt>
                <c:pt idx="3" formatCode="_-* #,##0_-;\-* #,##0_-;_-* &quot;-&quot;??_-;_-@_-">
                  <c:v>26</c:v>
                </c:pt>
                <c:pt idx="5" formatCode="_-* #,##0_-;\-* #,##0_-;_-* &quot;-&quot;??_-;_-@_-">
                  <c:v>32</c:v>
                </c:pt>
                <c:pt idx="6" formatCode="_-* #,##0_-;\-* #,##0_-;_-* &quot;-&quot;??_-;_-@_-">
                  <c:v>30</c:v>
                </c:pt>
                <c:pt idx="7" formatCode="_-* #,##0_-;\-* #,##0_-;_-* &quot;-&quot;??_-;_-@_-">
                  <c:v>37</c:v>
                </c:pt>
              </c:numCache>
            </c:numRef>
          </c:val>
        </c:ser>
        <c:ser>
          <c:idx val="2"/>
          <c:order val="2"/>
          <c:tx>
            <c:strRef>
              <c:f>Sheet1!$D$1</c:f>
              <c:strCache>
                <c:ptCount val="1"/>
                <c:pt idx="0">
                  <c:v>Não há diferença</c:v>
                </c:pt>
              </c:strCache>
            </c:strRef>
          </c:tx>
          <c:spPr>
            <a:solidFill>
              <a:schemeClr val="accent3"/>
            </a:solidFill>
          </c:spPr>
          <c:invertIfNegative val="0"/>
          <c:dLbls>
            <c:spPr>
              <a:noFill/>
            </c:spPr>
            <c:txPr>
              <a:bodyPr/>
              <a:lstStyle/>
              <a:p>
                <a:pPr>
                  <a:defRPr sz="1200">
                    <a:solidFill>
                      <a:schemeClr val="tx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Sheet1!$D$2:$D$9</c:f>
              <c:numCache>
                <c:formatCode>General</c:formatCode>
                <c:ptCount val="8"/>
                <c:pt idx="0" formatCode="_-* #,##0_-;\-* #,##0_-;_-* &quot;-&quot;??_-;_-@_-">
                  <c:v>3</c:v>
                </c:pt>
                <c:pt idx="2" formatCode="_-* #,##0_-;\-* #,##0_-;_-* &quot;-&quot;??_-;_-@_-">
                  <c:v>4</c:v>
                </c:pt>
                <c:pt idx="3" formatCode="_-* #,##0_-;\-* #,##0_-;_-* &quot;-&quot;??_-;_-@_-">
                  <c:v>3</c:v>
                </c:pt>
                <c:pt idx="5" formatCode="_-* #,##0_-;\-* #,##0_-;_-* &quot;-&quot;??_-;_-@_-">
                  <c:v>3</c:v>
                </c:pt>
                <c:pt idx="6" formatCode="_-* #,##0_-;\-* #,##0_-;_-* &quot;-&quot;??_-;_-@_-">
                  <c:v>4</c:v>
                </c:pt>
                <c:pt idx="7" formatCode="_-* #,##0_-;\-* #,##0_-;_-* &quot;-&quot;??_-;_-@_-">
                  <c:v>3</c:v>
                </c:pt>
              </c:numCache>
            </c:numRef>
          </c:val>
        </c:ser>
        <c:ser>
          <c:idx val="3"/>
          <c:order val="3"/>
          <c:tx>
            <c:strRef>
              <c:f>Sheet1!$E$1</c:f>
              <c:strCache>
                <c:ptCount val="1"/>
                <c:pt idx="0">
                  <c:v>Não sabe</c:v>
                </c:pt>
              </c:strCache>
            </c:strRef>
          </c:tx>
          <c:spPr>
            <a:solidFill>
              <a:schemeClr val="accent2"/>
            </a:solidFill>
          </c:spPr>
          <c:invertIfNegative val="0"/>
          <c:dLbls>
            <c:dLbl>
              <c:idx val="2"/>
              <c:layout>
                <c:manualLayout>
                  <c:x val="1.4535656095206094E-2"/>
                  <c:y val="0"/>
                </c:manualLayout>
              </c:layout>
              <c:tx>
                <c:rich>
                  <a:bodyPr/>
                  <a:lstStyle/>
                  <a:p>
                    <a:r>
                      <a:rPr lang="en-US" baseline="0" dirty="0">
                        <a:solidFill>
                          <a:schemeClr val="bg1">
                            <a:lumMod val="50000"/>
                          </a:schemeClr>
                        </a:solidFill>
                      </a:rPr>
                      <a:t> 1</a:t>
                    </a:r>
                    <a:r>
                      <a:rPr lang="en-US" dirty="0"/>
                      <a:t> </a:t>
                    </a:r>
                  </a:p>
                </c:rich>
              </c:tx>
              <c:showLegendKey val="0"/>
              <c:showVal val="1"/>
              <c:showCatName val="0"/>
              <c:showSerName val="0"/>
              <c:showPercent val="0"/>
              <c:showBubbleSize val="0"/>
            </c:dLbl>
            <c:txPr>
              <a:bodyPr/>
              <a:lstStyle/>
              <a:p>
                <a:pPr>
                  <a:defRPr sz="1200">
                    <a:ln w="3175">
                      <a:noFill/>
                    </a:ln>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Sheet1!$E$2:$E$9</c:f>
              <c:numCache>
                <c:formatCode>General</c:formatCode>
                <c:ptCount val="8"/>
                <c:pt idx="0" formatCode="_-* #,##0_-;\-* #,##0_-;_-* &quot;-&quot;??_-;_-@_-">
                  <c:v>2</c:v>
                </c:pt>
                <c:pt idx="2" formatCode="_-* #,##0_-;\-* #,##0_-;_-* &quot;-&quot;??_-;_-@_-">
                  <c:v>1</c:v>
                </c:pt>
                <c:pt idx="3" formatCode="_-* #,##0_-;\-* #,##0_-;_-* &quot;-&quot;??_-;_-@_-">
                  <c:v>2</c:v>
                </c:pt>
                <c:pt idx="5" formatCode="_-* #,##0_-;\-* #,##0_-;_-* &quot;-&quot;??_-;_-@_-">
                  <c:v>2</c:v>
                </c:pt>
                <c:pt idx="6" formatCode="_-* #,##0_-;\-* #,##0_-;_-* &quot;-&quot;??_-;_-@_-">
                  <c:v>2</c:v>
                </c:pt>
                <c:pt idx="7" formatCode="_-* #,##0_-;\-* #,##0_-;_-* &quot;-&quot;??_-;_-@_-">
                  <c:v>0</c:v>
                </c:pt>
              </c:numCache>
            </c:numRef>
          </c:val>
        </c:ser>
        <c:dLbls>
          <c:showLegendKey val="0"/>
          <c:showVal val="0"/>
          <c:showCatName val="0"/>
          <c:showSerName val="0"/>
          <c:showPercent val="0"/>
          <c:showBubbleSize val="0"/>
        </c:dLbls>
        <c:gapWidth val="50"/>
        <c:overlap val="100"/>
        <c:axId val="159260672"/>
        <c:axId val="159262208"/>
      </c:barChart>
      <c:catAx>
        <c:axId val="159260672"/>
        <c:scaling>
          <c:orientation val="maxMin"/>
        </c:scaling>
        <c:delete val="0"/>
        <c:axPos val="l"/>
        <c:majorTickMark val="out"/>
        <c:minorTickMark val="none"/>
        <c:tickLblPos val="none"/>
        <c:spPr>
          <a:ln w="9525">
            <a:noFill/>
          </a:ln>
        </c:spPr>
        <c:txPr>
          <a:bodyPr/>
          <a:lstStyle/>
          <a:p>
            <a:pPr>
              <a:defRPr sz="1600"/>
            </a:pPr>
            <a:endParaRPr lang="en-US"/>
          </a:p>
        </c:txPr>
        <c:crossAx val="159262208"/>
        <c:crosses val="autoZero"/>
        <c:auto val="1"/>
        <c:lblAlgn val="ctr"/>
        <c:lblOffset val="100"/>
        <c:noMultiLvlLbl val="0"/>
      </c:catAx>
      <c:valAx>
        <c:axId val="159262208"/>
        <c:scaling>
          <c:orientation val="minMax"/>
          <c:max val="105"/>
        </c:scaling>
        <c:delete val="1"/>
        <c:axPos val="t"/>
        <c:numFmt formatCode="_-* #,##0_-;\-* #,##0_-;_-* &quot;-&quot;??_-;_-@_-" sourceLinked="1"/>
        <c:majorTickMark val="out"/>
        <c:minorTickMark val="none"/>
        <c:tickLblPos val="none"/>
        <c:crossAx val="159260672"/>
        <c:crosses val="autoZero"/>
        <c:crossBetween val="between"/>
      </c:valAx>
    </c:plotArea>
    <c:legend>
      <c:legendPos val="t"/>
      <c:layout>
        <c:manualLayout>
          <c:xMode val="edge"/>
          <c:yMode val="edge"/>
          <c:x val="0.27946262218984869"/>
          <c:y val="0.14397423733635917"/>
          <c:w val="0.68837564451901012"/>
          <c:h val="6.260363976784233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60304099918547"/>
          <c:y val="0.24139640748032223"/>
          <c:w val="0.81032416206594859"/>
          <c:h val="0.72995775918635153"/>
        </c:manualLayout>
      </c:layout>
      <c:barChart>
        <c:barDir val="bar"/>
        <c:grouping val="stacked"/>
        <c:varyColors val="0"/>
        <c:ser>
          <c:idx val="0"/>
          <c:order val="0"/>
          <c:tx>
            <c:strRef>
              <c:f>Sheet1!$B$1</c:f>
              <c:strCache>
                <c:ptCount val="1"/>
                <c:pt idx="0">
                  <c:v>Sim</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63</c:v>
                </c:pt>
                <c:pt idx="2" formatCode="_-* #,##0_-;\-* #,##0_-;_-* &quot;-&quot;??_-;_-@_-">
                  <c:v>63</c:v>
                </c:pt>
                <c:pt idx="3" formatCode="_-* #,##0_-;\-* #,##0_-;_-* &quot;-&quot;??_-;_-@_-">
                  <c:v>66</c:v>
                </c:pt>
                <c:pt idx="4" formatCode="_-* #,##0_-;\-* #,##0_-;_-* &quot;-&quot;??_-;_-@_-">
                  <c:v>55</c:v>
                </c:pt>
                <c:pt idx="5" formatCode="_-* #,##0_-;\-* #,##0_-;_-* &quot;-&quot;??_-;_-@_-">
                  <c:v>71</c:v>
                </c:pt>
                <c:pt idx="7" formatCode="_-* #,##0_-;\-* #,##0_-;_-* &quot;-&quot;??_-;_-@_-">
                  <c:v>62</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pt idx="0" formatCode="_-* #,##0_-;\-* #,##0_-;_-* &quot;-&quot;??_-;_-@_-">
                  <c:v>32</c:v>
                </c:pt>
                <c:pt idx="2" formatCode="_-* #,##0_-;\-* #,##0_-;_-* &quot;-&quot;??_-;_-@_-">
                  <c:v>31</c:v>
                </c:pt>
                <c:pt idx="3" formatCode="_-* #,##0_-;\-* #,##0_-;_-* &quot;-&quot;??_-;_-@_-">
                  <c:v>29</c:v>
                </c:pt>
                <c:pt idx="4" formatCode="_-* #,##0_-;\-* #,##0_-;_-* &quot;-&quot;??_-;_-@_-">
                  <c:v>39</c:v>
                </c:pt>
                <c:pt idx="5" formatCode="_-* #,##0_-;\-* #,##0_-;_-* &quot;-&quot;??_-;_-@_-">
                  <c:v>29</c:v>
                </c:pt>
                <c:pt idx="7" formatCode="_-* #,##0_-;\-* #,##0_-;_-* &quot;-&quot;??_-;_-@_-">
                  <c:v>33</c:v>
                </c:pt>
              </c:numCache>
            </c:numRef>
          </c:val>
        </c:ser>
        <c:ser>
          <c:idx val="2"/>
          <c:order val="2"/>
          <c:tx>
            <c:strRef>
              <c:f>Sheet1!$D$1</c:f>
              <c:strCache>
                <c:ptCount val="1"/>
                <c:pt idx="0">
                  <c:v>Não há diferença</c:v>
                </c:pt>
              </c:strCache>
            </c:strRef>
          </c:tx>
          <c:spPr>
            <a:solidFill>
              <a:schemeClr val="accent3"/>
            </a:solidFill>
          </c:spPr>
          <c:invertIfNegative val="0"/>
          <c:dLbls>
            <c:txPr>
              <a:bodyPr/>
              <a:lstStyle/>
              <a:p>
                <a:pPr>
                  <a:defRPr sz="1200">
                    <a:solidFill>
                      <a:schemeClr val="tx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Sheet1!$D$2:$D$9</c:f>
              <c:numCache>
                <c:formatCode>General</c:formatCode>
                <c:ptCount val="8"/>
                <c:pt idx="0" formatCode="_-* #,##0_-;\-* #,##0_-;_-* &quot;-&quot;??_-;_-@_-">
                  <c:v>3</c:v>
                </c:pt>
                <c:pt idx="2" formatCode="_-* #,##0_-;\-* #,##0_-;_-* &quot;-&quot;??_-;_-@_-">
                  <c:v>3</c:v>
                </c:pt>
                <c:pt idx="3" formatCode="_-* #,##0_-;\-* #,##0_-;_-* &quot;-&quot;??_-;_-@_-">
                  <c:v>5</c:v>
                </c:pt>
                <c:pt idx="4" formatCode="_-* #,##0_-;\-* #,##0_-;_-* &quot;-&quot;??_-;_-@_-">
                  <c:v>3</c:v>
                </c:pt>
                <c:pt idx="5" formatCode="_-* #,##0_-;\-* #,##0_-;_-* &quot;-&quot;??_-;_-@_-">
                  <c:v>0</c:v>
                </c:pt>
                <c:pt idx="7" formatCode="_-* #,##0_-;\-* #,##0_-;_-* &quot;-&quot;??_-;_-@_-">
                  <c:v>3</c:v>
                </c:pt>
              </c:numCache>
            </c:numRef>
          </c:val>
        </c:ser>
        <c:ser>
          <c:idx val="3"/>
          <c:order val="3"/>
          <c:tx>
            <c:strRef>
              <c:f>Sheet1!$E$1</c:f>
              <c:strCache>
                <c:ptCount val="1"/>
                <c:pt idx="0">
                  <c:v>Não sabe</c:v>
                </c:pt>
              </c:strCache>
            </c:strRef>
          </c:tx>
          <c:spPr>
            <a:solidFill>
              <a:schemeClr val="accent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Sheet1!$E$2:$E$9</c:f>
              <c:numCache>
                <c:formatCode>General</c:formatCode>
                <c:ptCount val="8"/>
                <c:pt idx="0" formatCode="_-* #,##0_-;\-* #,##0_-;_-* &quot;-&quot;??_-;_-@_-">
                  <c:v>2</c:v>
                </c:pt>
                <c:pt idx="2" formatCode="_-* #,##0_-;\-* #,##0_-;_-* &quot;-&quot;??_-;_-@_-">
                  <c:v>3</c:v>
                </c:pt>
                <c:pt idx="3" formatCode="_-* #,##0_-;\-* #,##0_-;_-* &quot;-&quot;??_-;_-@_-">
                  <c:v>0</c:v>
                </c:pt>
                <c:pt idx="4" formatCode="_-* #,##0_-;\-* #,##0_-;_-* &quot;-&quot;??_-;_-@_-">
                  <c:v>2</c:v>
                </c:pt>
                <c:pt idx="5" formatCode="_-* #,##0_-;\-* #,##0_-;_-* &quot;-&quot;??_-;_-@_-">
                  <c:v>0</c:v>
                </c:pt>
                <c:pt idx="7" formatCode="_-* #,##0_-;\-* #,##0_-;_-* &quot;-&quot;??_-;_-@_-">
                  <c:v>2</c:v>
                </c:pt>
              </c:numCache>
            </c:numRef>
          </c:val>
        </c:ser>
        <c:dLbls>
          <c:showLegendKey val="0"/>
          <c:showVal val="0"/>
          <c:showCatName val="0"/>
          <c:showSerName val="0"/>
          <c:showPercent val="0"/>
          <c:showBubbleSize val="0"/>
        </c:dLbls>
        <c:gapWidth val="50"/>
        <c:overlap val="100"/>
        <c:axId val="161731328"/>
        <c:axId val="161732864"/>
      </c:barChart>
      <c:catAx>
        <c:axId val="161731328"/>
        <c:scaling>
          <c:orientation val="maxMin"/>
        </c:scaling>
        <c:delete val="0"/>
        <c:axPos val="l"/>
        <c:majorTickMark val="out"/>
        <c:minorTickMark val="none"/>
        <c:tickLblPos val="none"/>
        <c:spPr>
          <a:ln w="9525">
            <a:noFill/>
          </a:ln>
        </c:spPr>
        <c:txPr>
          <a:bodyPr/>
          <a:lstStyle/>
          <a:p>
            <a:pPr>
              <a:defRPr sz="1600"/>
            </a:pPr>
            <a:endParaRPr lang="en-US"/>
          </a:p>
        </c:txPr>
        <c:crossAx val="161732864"/>
        <c:crosses val="autoZero"/>
        <c:auto val="1"/>
        <c:lblAlgn val="ctr"/>
        <c:lblOffset val="100"/>
        <c:noMultiLvlLbl val="0"/>
      </c:catAx>
      <c:valAx>
        <c:axId val="161732864"/>
        <c:scaling>
          <c:orientation val="minMax"/>
          <c:max val="105"/>
        </c:scaling>
        <c:delete val="1"/>
        <c:axPos val="t"/>
        <c:numFmt formatCode="_-* #,##0_-;\-* #,##0_-;_-* &quot;-&quot;??_-;_-@_-" sourceLinked="1"/>
        <c:majorTickMark val="out"/>
        <c:minorTickMark val="none"/>
        <c:tickLblPos val="none"/>
        <c:crossAx val="161731328"/>
        <c:crosses val="autoZero"/>
        <c:crossBetween val="between"/>
      </c:valAx>
    </c:plotArea>
    <c:legend>
      <c:legendPos val="t"/>
      <c:layout>
        <c:manualLayout>
          <c:xMode val="edge"/>
          <c:yMode val="edge"/>
          <c:x val="0.30862446073551197"/>
          <c:y val="0.15563030531785171"/>
          <c:w val="0.67362295230337754"/>
          <c:h val="6.260363976784233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47637795275599E-2"/>
          <c:y val="0.19418541541107986"/>
          <c:w val="0.96757458442693856"/>
          <c:h val="0.66030525454913891"/>
        </c:manualLayout>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SI</c:v>
                </c:pt>
                <c:pt idx="1">
                  <c:v>EL</c:v>
                </c:pt>
                <c:pt idx="2">
                  <c:v>LT</c:v>
                </c:pt>
                <c:pt idx="3">
                  <c:v>PL</c:v>
                </c:pt>
                <c:pt idx="4">
                  <c:v>NO</c:v>
                </c:pt>
                <c:pt idx="5">
                  <c:v>LV</c:v>
                </c:pt>
                <c:pt idx="6">
                  <c:v>IT</c:v>
                </c:pt>
                <c:pt idx="7">
                  <c:v>CH</c:v>
                </c:pt>
                <c:pt idx="8">
                  <c:v>MT</c:v>
                </c:pt>
                <c:pt idx="9">
                  <c:v>IS</c:v>
                </c:pt>
                <c:pt idx="10">
                  <c:v>EE</c:v>
                </c:pt>
                <c:pt idx="11">
                  <c:v>SE</c:v>
                </c:pt>
                <c:pt idx="12">
                  <c:v>IE</c:v>
                </c:pt>
                <c:pt idx="13">
                  <c:v>CZ</c:v>
                </c:pt>
                <c:pt idx="14">
                  <c:v>ES</c:v>
                </c:pt>
                <c:pt idx="15">
                  <c:v>LU</c:v>
                </c:pt>
                <c:pt idx="16">
                  <c:v>NL</c:v>
                </c:pt>
                <c:pt idx="17">
                  <c:v>HU</c:v>
                </c:pt>
                <c:pt idx="18">
                  <c:v>PT</c:v>
                </c:pt>
                <c:pt idx="19">
                  <c:v>EU27</c:v>
                </c:pt>
                <c:pt idx="20">
                  <c:v>ALL</c:v>
                </c:pt>
                <c:pt idx="21">
                  <c:v>DK</c:v>
                </c:pt>
                <c:pt idx="22">
                  <c:v>SK</c:v>
                </c:pt>
                <c:pt idx="23">
                  <c:v>BE</c:v>
                </c:pt>
                <c:pt idx="24">
                  <c:v>FI</c:v>
                </c:pt>
                <c:pt idx="25">
                  <c:v>BG</c:v>
                </c:pt>
                <c:pt idx="26">
                  <c:v>LI</c:v>
                </c:pt>
                <c:pt idx="27">
                  <c:v>FR</c:v>
                </c:pt>
                <c:pt idx="28">
                  <c:v>AT</c:v>
                </c:pt>
                <c:pt idx="29">
                  <c:v>DE</c:v>
                </c:pt>
                <c:pt idx="30">
                  <c:v>RO</c:v>
                </c:pt>
                <c:pt idx="31">
                  <c:v>UK</c:v>
                </c:pt>
                <c:pt idx="32">
                  <c:v>CY</c:v>
                </c:pt>
              </c:strCache>
            </c:strRef>
          </c:cat>
          <c:val>
            <c:numRef>
              <c:f>Sheet1!$B$2:$B$34</c:f>
              <c:numCache>
                <c:formatCode>_-* #,##0_-;\-* #,##0_-;_-* "-"??_-;_-@_-</c:formatCode>
                <c:ptCount val="33"/>
                <c:pt idx="0">
                  <c:v>83</c:v>
                </c:pt>
                <c:pt idx="1">
                  <c:v>81</c:v>
                </c:pt>
                <c:pt idx="2">
                  <c:v>78</c:v>
                </c:pt>
                <c:pt idx="3">
                  <c:v>75</c:v>
                </c:pt>
                <c:pt idx="4">
                  <c:v>71</c:v>
                </c:pt>
                <c:pt idx="5">
                  <c:v>70</c:v>
                </c:pt>
                <c:pt idx="6">
                  <c:v>69</c:v>
                </c:pt>
                <c:pt idx="7">
                  <c:v>69</c:v>
                </c:pt>
                <c:pt idx="8">
                  <c:v>68</c:v>
                </c:pt>
                <c:pt idx="9">
                  <c:v>67</c:v>
                </c:pt>
                <c:pt idx="10">
                  <c:v>66</c:v>
                </c:pt>
                <c:pt idx="11">
                  <c:v>66</c:v>
                </c:pt>
                <c:pt idx="12">
                  <c:v>66</c:v>
                </c:pt>
                <c:pt idx="13">
                  <c:v>66</c:v>
                </c:pt>
                <c:pt idx="14">
                  <c:v>66</c:v>
                </c:pt>
                <c:pt idx="15">
                  <c:v>65</c:v>
                </c:pt>
                <c:pt idx="16">
                  <c:v>64</c:v>
                </c:pt>
                <c:pt idx="17">
                  <c:v>63</c:v>
                </c:pt>
                <c:pt idx="18">
                  <c:v>63</c:v>
                </c:pt>
                <c:pt idx="19">
                  <c:v>60</c:v>
                </c:pt>
                <c:pt idx="20">
                  <c:v>60</c:v>
                </c:pt>
                <c:pt idx="21">
                  <c:v>60</c:v>
                </c:pt>
                <c:pt idx="22">
                  <c:v>60</c:v>
                </c:pt>
                <c:pt idx="23">
                  <c:v>59</c:v>
                </c:pt>
                <c:pt idx="24">
                  <c:v>56</c:v>
                </c:pt>
                <c:pt idx="25">
                  <c:v>56</c:v>
                </c:pt>
                <c:pt idx="26">
                  <c:v>55</c:v>
                </c:pt>
                <c:pt idx="27">
                  <c:v>54</c:v>
                </c:pt>
                <c:pt idx="28">
                  <c:v>54</c:v>
                </c:pt>
                <c:pt idx="29">
                  <c:v>52</c:v>
                </c:pt>
                <c:pt idx="30">
                  <c:v>51</c:v>
                </c:pt>
                <c:pt idx="31">
                  <c:v>50</c:v>
                </c:pt>
                <c:pt idx="32">
                  <c:v>43</c:v>
                </c:pt>
              </c:numCache>
            </c:numRef>
          </c:val>
        </c:ser>
        <c:dLbls>
          <c:showLegendKey val="0"/>
          <c:showVal val="0"/>
          <c:showCatName val="0"/>
          <c:showSerName val="0"/>
          <c:showPercent val="0"/>
          <c:showBubbleSize val="0"/>
        </c:dLbls>
        <c:gapWidth val="20"/>
        <c:overlap val="100"/>
        <c:axId val="164485376"/>
        <c:axId val="164487168"/>
      </c:barChart>
      <c:catAx>
        <c:axId val="164485376"/>
        <c:scaling>
          <c:orientation val="minMax"/>
        </c:scaling>
        <c:delete val="0"/>
        <c:axPos val="b"/>
        <c:majorTickMark val="out"/>
        <c:minorTickMark val="none"/>
        <c:tickLblPos val="nextTo"/>
        <c:txPr>
          <a:bodyPr rot="-5400000" vert="horz"/>
          <a:lstStyle/>
          <a:p>
            <a:pPr>
              <a:defRPr sz="1200"/>
            </a:pPr>
            <a:endParaRPr lang="en-US"/>
          </a:p>
        </c:txPr>
        <c:crossAx val="164487168"/>
        <c:crosses val="autoZero"/>
        <c:auto val="1"/>
        <c:lblAlgn val="ctr"/>
        <c:lblOffset val="100"/>
        <c:noMultiLvlLbl val="0"/>
      </c:catAx>
      <c:valAx>
        <c:axId val="164487168"/>
        <c:scaling>
          <c:orientation val="minMax"/>
          <c:max val="100"/>
          <c:min val="0"/>
        </c:scaling>
        <c:delete val="1"/>
        <c:axPos val="l"/>
        <c:numFmt formatCode="_-* #,##0_-;\-* #,##0_-;_-* &quot;-&quot;??_-;_-@_-" sourceLinked="1"/>
        <c:majorTickMark val="out"/>
        <c:minorTickMark val="none"/>
        <c:tickLblPos val="none"/>
        <c:crossAx val="164485376"/>
        <c:crosses val="autoZero"/>
        <c:crossBetween val="between"/>
      </c:valAx>
    </c:plotArea>
    <c:legend>
      <c:legendPos val="t"/>
      <c:layout>
        <c:manualLayout>
          <c:xMode val="edge"/>
          <c:yMode val="edge"/>
          <c:x val="0"/>
          <c:y val="9.4333895887447228E-2"/>
          <c:w val="8.7943733595800488E-2"/>
          <c:h val="0.12883966234458602"/>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7582838783034019"/>
          <c:w val="0.95938418635170608"/>
          <c:h val="0.48050228622475083"/>
        </c:manualLayout>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60</c:v>
                </c:pt>
                <c:pt idx="2" formatCode="_-* #,##0_-;\-* #,##0_-;_-* &quot;-&quot;??_-;_-@_-">
                  <c:v>60</c:v>
                </c:pt>
                <c:pt idx="4" formatCode="_-* #,##0_-;\-* #,##0_-;_-* &quot;-&quot;??_-;_-@_-">
                  <c:v>58</c:v>
                </c:pt>
                <c:pt idx="6" formatCode="_-* #,##0_-;\-* #,##0_-;_-* &quot;-&quot;??_-;_-@_-">
                  <c:v>66</c:v>
                </c:pt>
                <c:pt idx="8" formatCode="_-* #,##0_-;\-* #,##0_-;_-* &quot;-&quot;??_-;_-@_-">
                  <c:v>70</c:v>
                </c:pt>
              </c:numCache>
            </c:numRef>
          </c:val>
        </c:ser>
        <c:ser>
          <c:idx val="1"/>
          <c:order val="1"/>
          <c:tx>
            <c:strRef>
              <c:f>Sheet1!$C$1</c:f>
              <c:strCache>
                <c:ptCount val="1"/>
                <c:pt idx="0">
                  <c:v>Column1</c:v>
                </c:pt>
              </c:strCache>
            </c:strRef>
          </c:tx>
          <c:invertIfNegative val="0"/>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numCache>
            </c:numRef>
          </c:val>
        </c:ser>
        <c:dLbls>
          <c:showLegendKey val="0"/>
          <c:showVal val="0"/>
          <c:showCatName val="0"/>
          <c:showSerName val="0"/>
          <c:showPercent val="0"/>
          <c:showBubbleSize val="0"/>
        </c:dLbls>
        <c:gapWidth val="20"/>
        <c:overlap val="100"/>
        <c:axId val="164493952"/>
        <c:axId val="164659584"/>
      </c:barChart>
      <c:catAx>
        <c:axId val="164493952"/>
        <c:scaling>
          <c:orientation val="minMax"/>
        </c:scaling>
        <c:delete val="0"/>
        <c:axPos val="b"/>
        <c:majorTickMark val="out"/>
        <c:minorTickMark val="none"/>
        <c:tickLblPos val="nextTo"/>
        <c:spPr>
          <a:ln>
            <a:noFill/>
          </a:ln>
        </c:spPr>
        <c:txPr>
          <a:bodyPr rot="-5400000" vert="horz" anchor="ctr" anchorCtr="0"/>
          <a:lstStyle/>
          <a:p>
            <a:pPr>
              <a:defRPr sz="1200"/>
            </a:pPr>
            <a:endParaRPr lang="en-US"/>
          </a:p>
        </c:txPr>
        <c:crossAx val="164659584"/>
        <c:crosses val="autoZero"/>
        <c:auto val="0"/>
        <c:lblAlgn val="ctr"/>
        <c:lblOffset val="100"/>
        <c:noMultiLvlLbl val="0"/>
      </c:catAx>
      <c:valAx>
        <c:axId val="164659584"/>
        <c:scaling>
          <c:orientation val="minMax"/>
          <c:max val="101"/>
          <c:min val="0"/>
        </c:scaling>
        <c:delete val="1"/>
        <c:axPos val="l"/>
        <c:numFmt formatCode="_-* #,##0_-;\-* #,##0_-;_-* &quot;-&quot;??_-;_-@_-" sourceLinked="1"/>
        <c:majorTickMark val="out"/>
        <c:minorTickMark val="none"/>
        <c:tickLblPos val="none"/>
        <c:crossAx val="164493952"/>
        <c:crosses val="autoZero"/>
        <c:crossBetween val="between"/>
      </c:valAx>
    </c:plotArea>
    <c:legend>
      <c:legendPos val="t"/>
      <c:legendEntry>
        <c:idx val="0"/>
        <c:txPr>
          <a:bodyPr/>
          <a:lstStyle/>
          <a:p>
            <a:pPr>
              <a:defRPr sz="1200" baseline="0"/>
            </a:pPr>
            <a:endParaRPr lang="en-US"/>
          </a:p>
        </c:txPr>
      </c:legendEntry>
      <c:legendEntry>
        <c:idx val="1"/>
        <c:delete val="1"/>
      </c:legendEntry>
      <c:layout>
        <c:manualLayout>
          <c:xMode val="edge"/>
          <c:yMode val="edge"/>
          <c:x val="9.7168973790874602E-4"/>
          <c:y val="9.4243278673255229E-2"/>
          <c:w val="7.8870759376572896E-2"/>
          <c:h val="7.7007224465074089E-2"/>
        </c:manualLayout>
      </c:layout>
      <c:overlay val="0"/>
      <c:txPr>
        <a:bodyPr/>
        <a:lstStyle/>
        <a:p>
          <a:pPr>
            <a:defRPr sz="1600" baseline="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9923373057063"/>
          <c:y val="0.24139640748032223"/>
          <c:w val="0.87622798906800969"/>
          <c:h val="0.72995775918635153"/>
        </c:manualLayout>
      </c:layout>
      <c:barChart>
        <c:barDir val="bar"/>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Sheet1!$B$2:$B$9</c:f>
              <c:numCache>
                <c:formatCode>General</c:formatCode>
                <c:ptCount val="8"/>
                <c:pt idx="0" formatCode="_-* #,##0_-;\-* #,##0_-;_-* &quot;-&quot;??_-;_-@_-">
                  <c:v>50</c:v>
                </c:pt>
                <c:pt idx="2" formatCode="_-* #,##0_-;\-* #,##0_-;_-* &quot;-&quot;??_-;_-@_-">
                  <c:v>45</c:v>
                </c:pt>
                <c:pt idx="3" formatCode="_-* #,##0_-;\-* #,##0_-;_-* &quot;-&quot;??_-;_-@_-">
                  <c:v>54</c:v>
                </c:pt>
                <c:pt idx="5" formatCode="_-* #,##0_-;\-* #,##0_-;_-* &quot;-&quot;??_-;_-@_-">
                  <c:v>47</c:v>
                </c:pt>
                <c:pt idx="6" formatCode="_-* #,##0_-;\-* #,##0_-;_-* &quot;-&quot;??_-;_-@_-">
                  <c:v>51</c:v>
                </c:pt>
                <c:pt idx="7" formatCode="_-* #,##0_-;\-* #,##0_-;_-* &quot;-&quot;??_-;_-@_-">
                  <c:v>51</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Sheet1!$C$2:$C$9</c:f>
              <c:numCache>
                <c:formatCode>General</c:formatCode>
                <c:ptCount val="8"/>
                <c:pt idx="0" formatCode="_-* #,##0_-;\-* #,##0_-;_-* &quot;-&quot;??_-;_-@_-">
                  <c:v>47</c:v>
                </c:pt>
                <c:pt idx="2" formatCode="_-* #,##0_-;\-* #,##0_-;_-* &quot;-&quot;??_-;_-@_-">
                  <c:v>52</c:v>
                </c:pt>
                <c:pt idx="3" formatCode="_-* #,##0_-;\-* #,##0_-;_-* &quot;-&quot;??_-;_-@_-">
                  <c:v>41</c:v>
                </c:pt>
                <c:pt idx="5" formatCode="_-* #,##0_-;\-* #,##0_-;_-* &quot;-&quot;??_-;_-@_-">
                  <c:v>52</c:v>
                </c:pt>
                <c:pt idx="6" formatCode="_-* #,##0_-;\-* #,##0_-;_-* &quot;-&quot;??_-;_-@_-">
                  <c:v>44</c:v>
                </c:pt>
                <c:pt idx="7" formatCode="_-* #,##0_-;\-* #,##0_-;_-* &quot;-&quot;??_-;_-@_-">
                  <c:v>44</c:v>
                </c:pt>
              </c:numCache>
            </c:numRef>
          </c:val>
        </c:ser>
        <c:ser>
          <c:idx val="2"/>
          <c:order val="2"/>
          <c:tx>
            <c:strRef>
              <c:f>Sheet1!$D$1</c:f>
              <c:strCache>
                <c:ptCount val="1"/>
                <c:pt idx="0">
                  <c:v>Não há diferença</c:v>
                </c:pt>
              </c:strCache>
            </c:strRef>
          </c:tx>
          <c:spPr>
            <a:solidFill>
              <a:schemeClr val="accent3"/>
            </a:solidFill>
          </c:spPr>
          <c:invertIfNegative val="0"/>
          <c:dLbls>
            <c:spPr>
              <a:noFill/>
            </c:spPr>
            <c:txPr>
              <a:bodyPr/>
              <a:lstStyle/>
              <a:p>
                <a:pPr>
                  <a:defRPr sz="1200">
                    <a:solidFill>
                      <a:schemeClr val="tx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Sheet1!$D$2:$D$9</c:f>
              <c:numCache>
                <c:formatCode>General</c:formatCode>
                <c:ptCount val="8"/>
                <c:pt idx="0" formatCode="_-* #,##0_-;\-* #,##0_-;_-* &quot;-&quot;??_-;_-@_-">
                  <c:v>3</c:v>
                </c:pt>
                <c:pt idx="2" formatCode="_-* #,##0_-;\-* #,##0_-;_-* &quot;-&quot;??_-;_-@_-">
                  <c:v>3</c:v>
                </c:pt>
                <c:pt idx="3" formatCode="_-* #,##0_-;\-* #,##0_-;_-* &quot;-&quot;??_-;_-@_-">
                  <c:v>3</c:v>
                </c:pt>
                <c:pt idx="5" formatCode="_-* #,##0_-;\-* #,##0_-;_-* &quot;-&quot;??_-;_-@_-">
                  <c:v>2</c:v>
                </c:pt>
                <c:pt idx="6" formatCode="_-* #,##0_-;\-* #,##0_-;_-* &quot;-&quot;??_-;_-@_-">
                  <c:v>3</c:v>
                </c:pt>
                <c:pt idx="7" formatCode="_-* #,##0_-;\-* #,##0_-;_-* &quot;-&quot;??_-;_-@_-">
                  <c:v>4</c:v>
                </c:pt>
              </c:numCache>
            </c:numRef>
          </c:val>
        </c:ser>
        <c:ser>
          <c:idx val="3"/>
          <c:order val="3"/>
          <c:tx>
            <c:strRef>
              <c:f>Sheet1!$E$1</c:f>
              <c:strCache>
                <c:ptCount val="1"/>
                <c:pt idx="0">
                  <c:v>Não sabe</c:v>
                </c:pt>
              </c:strCache>
            </c:strRef>
          </c:tx>
          <c:spPr>
            <a:solidFill>
              <a:schemeClr val="accent2"/>
            </a:solidFill>
          </c:spPr>
          <c:invertIfNegative val="0"/>
          <c:dLbls>
            <c:dLbl>
              <c:idx val="0"/>
              <c:layout>
                <c:manualLayout>
                  <c:x val="1.0382611496575787E-2"/>
                  <c:y val="-2.9140169953731374E-3"/>
                </c:manualLayout>
              </c:layout>
              <c:tx>
                <c:rich>
                  <a:bodyPr/>
                  <a:lstStyle/>
                  <a:p>
                    <a:r>
                      <a:rPr lang="en-US" dirty="0"/>
                      <a:t> </a:t>
                    </a:r>
                    <a:r>
                      <a:rPr lang="en-US" baseline="0" dirty="0">
                        <a:solidFill>
                          <a:schemeClr val="bg1">
                            <a:lumMod val="50000"/>
                          </a:schemeClr>
                        </a:solidFill>
                      </a:rPr>
                      <a:t>1</a:t>
                    </a:r>
                    <a:r>
                      <a:rPr lang="en-US" dirty="0"/>
                      <a:t> </a:t>
                    </a:r>
                  </a:p>
                </c:rich>
              </c:tx>
              <c:showLegendKey val="0"/>
              <c:showVal val="1"/>
              <c:showCatName val="0"/>
              <c:showSerName val="0"/>
              <c:showPercent val="0"/>
              <c:showBubbleSize val="0"/>
            </c:dLbl>
            <c:dLbl>
              <c:idx val="6"/>
              <c:layout>
                <c:manualLayout>
                  <c:x val="1.0382611496575787E-2"/>
                  <c:y val="-1.0684605553559766E-16"/>
                </c:manualLayout>
              </c:layout>
              <c:tx>
                <c:rich>
                  <a:bodyPr/>
                  <a:lstStyle/>
                  <a:p>
                    <a:r>
                      <a:rPr lang="en-US" dirty="0"/>
                      <a:t> </a:t>
                    </a:r>
                    <a:r>
                      <a:rPr lang="en-US" baseline="0" dirty="0">
                        <a:solidFill>
                          <a:schemeClr val="bg1">
                            <a:lumMod val="50000"/>
                          </a:schemeClr>
                        </a:solidFill>
                      </a:rPr>
                      <a:t>1 </a:t>
                    </a:r>
                  </a:p>
                </c:rich>
              </c:tx>
              <c:showLegendKey val="0"/>
              <c:showVal val="1"/>
              <c:showCatName val="0"/>
              <c:showSerName val="0"/>
              <c:showPercent val="0"/>
              <c:showBubbleSize val="0"/>
            </c:dLbl>
            <c:txPr>
              <a:bodyPr/>
              <a:lstStyle/>
              <a:p>
                <a:pPr>
                  <a:defRPr sz="1200">
                    <a:ln w="3175">
                      <a:noFill/>
                    </a:ln>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Total</c:v>
                </c:pt>
                <c:pt idx="2">
                  <c:v>Male</c:v>
                </c:pt>
                <c:pt idx="3">
                  <c:v>Female</c:v>
                </c:pt>
                <c:pt idx="5">
                  <c:v>Aged 18-34</c:v>
                </c:pt>
                <c:pt idx="6">
                  <c:v>Aged 35-54</c:v>
                </c:pt>
                <c:pt idx="7">
                  <c:v>Aged 55+</c:v>
                </c:pt>
              </c:strCache>
            </c:strRef>
          </c:cat>
          <c:val>
            <c:numRef>
              <c:f>Sheet1!$E$2:$E$9</c:f>
              <c:numCache>
                <c:formatCode>General</c:formatCode>
                <c:ptCount val="8"/>
                <c:pt idx="0" formatCode="_-* #,##0_-;\-* #,##0_-;_-* &quot;-&quot;??_-;_-@_-">
                  <c:v>1</c:v>
                </c:pt>
                <c:pt idx="2" formatCode="_-* #,##0_-;\-* #,##0_-;_-* &quot;-&quot;??_-;_-@_-">
                  <c:v>0</c:v>
                </c:pt>
                <c:pt idx="3" formatCode="_-* #,##0_-;\-* #,##0_-;_-* &quot;-&quot;??_-;_-@_-">
                  <c:v>2</c:v>
                </c:pt>
                <c:pt idx="5" formatCode="_-* #,##0_-;\-* #,##0_-;_-* &quot;-&quot;??_-;_-@_-">
                  <c:v>0</c:v>
                </c:pt>
                <c:pt idx="6" formatCode="_-* #,##0_-;\-* #,##0_-;_-* &quot;-&quot;??_-;_-@_-">
                  <c:v>1</c:v>
                </c:pt>
                <c:pt idx="7" formatCode="_-* #,##0_-;\-* #,##0_-;_-* &quot;-&quot;??_-;_-@_-">
                  <c:v>0</c:v>
                </c:pt>
              </c:numCache>
            </c:numRef>
          </c:val>
        </c:ser>
        <c:dLbls>
          <c:showLegendKey val="0"/>
          <c:showVal val="0"/>
          <c:showCatName val="0"/>
          <c:showSerName val="0"/>
          <c:showPercent val="0"/>
          <c:showBubbleSize val="0"/>
        </c:dLbls>
        <c:gapWidth val="50"/>
        <c:overlap val="100"/>
        <c:axId val="164968704"/>
        <c:axId val="164990976"/>
      </c:barChart>
      <c:catAx>
        <c:axId val="164968704"/>
        <c:scaling>
          <c:orientation val="maxMin"/>
        </c:scaling>
        <c:delete val="0"/>
        <c:axPos val="l"/>
        <c:majorTickMark val="out"/>
        <c:minorTickMark val="none"/>
        <c:tickLblPos val="none"/>
        <c:spPr>
          <a:ln w="9525">
            <a:noFill/>
          </a:ln>
        </c:spPr>
        <c:txPr>
          <a:bodyPr/>
          <a:lstStyle/>
          <a:p>
            <a:pPr>
              <a:defRPr sz="1600"/>
            </a:pPr>
            <a:endParaRPr lang="en-US"/>
          </a:p>
        </c:txPr>
        <c:crossAx val="164990976"/>
        <c:crosses val="autoZero"/>
        <c:auto val="1"/>
        <c:lblAlgn val="ctr"/>
        <c:lblOffset val="100"/>
        <c:noMultiLvlLbl val="0"/>
      </c:catAx>
      <c:valAx>
        <c:axId val="164990976"/>
        <c:scaling>
          <c:orientation val="minMax"/>
          <c:max val="105"/>
        </c:scaling>
        <c:delete val="1"/>
        <c:axPos val="t"/>
        <c:numFmt formatCode="_-* #,##0_-;\-* #,##0_-;_-* &quot;-&quot;??_-;_-@_-" sourceLinked="1"/>
        <c:majorTickMark val="out"/>
        <c:minorTickMark val="none"/>
        <c:tickLblPos val="none"/>
        <c:crossAx val="164968704"/>
        <c:crosses val="autoZero"/>
        <c:crossBetween val="between"/>
      </c:valAx>
    </c:plotArea>
    <c:legend>
      <c:legendPos val="t"/>
      <c:layout>
        <c:manualLayout>
          <c:xMode val="edge"/>
          <c:yMode val="edge"/>
          <c:x val="0.3396817688699883"/>
          <c:y val="0.13231816935486646"/>
          <c:w val="0.62815649783886363"/>
          <c:h val="6.260363976784233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60304099918547"/>
          <c:y val="0.24139640748032234"/>
          <c:w val="0.81032416206594859"/>
          <c:h val="0.72995775918635153"/>
        </c:manualLayout>
      </c:layout>
      <c:barChart>
        <c:barDir val="bar"/>
        <c:grouping val="stacked"/>
        <c:varyColors val="0"/>
        <c:ser>
          <c:idx val="0"/>
          <c:order val="0"/>
          <c:tx>
            <c:strRef>
              <c:f>Sheet1!$B$1</c:f>
              <c:strCache>
                <c:ptCount val="1"/>
                <c:pt idx="0">
                  <c:v>Sim</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50</c:v>
                </c:pt>
                <c:pt idx="2" formatCode="_-* #,##0_-;\-* #,##0_-;_-* &quot;-&quot;??_-;_-@_-">
                  <c:v>48</c:v>
                </c:pt>
                <c:pt idx="3" formatCode="_-* #,##0_-;\-* #,##0_-;_-* &quot;-&quot;??_-;_-@_-">
                  <c:v>56</c:v>
                </c:pt>
                <c:pt idx="4" formatCode="_-* #,##0_-;\-* #,##0_-;_-* &quot;-&quot;??_-;_-@_-">
                  <c:v>44</c:v>
                </c:pt>
                <c:pt idx="5" formatCode="_-* #,##0_-;\-* #,##0_-;_-* &quot;-&quot;??_-;_-@_-">
                  <c:v>54</c:v>
                </c:pt>
                <c:pt idx="7" formatCode="_-* #,##0_-;\-* #,##0_-;_-* &quot;-&quot;??_-;_-@_-">
                  <c:v>48</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pt idx="0" formatCode="_-* #,##0_-;\-* #,##0_-;_-* &quot;-&quot;??_-;_-@_-">
                  <c:v>47</c:v>
                </c:pt>
                <c:pt idx="2" formatCode="_-* #,##0_-;\-* #,##0_-;_-* &quot;-&quot;??_-;_-@_-">
                  <c:v>48</c:v>
                </c:pt>
                <c:pt idx="3" formatCode="_-* #,##0_-;\-* #,##0_-;_-* &quot;-&quot;??_-;_-@_-">
                  <c:v>42</c:v>
                </c:pt>
                <c:pt idx="4" formatCode="_-* #,##0_-;\-* #,##0_-;_-* &quot;-&quot;??_-;_-@_-">
                  <c:v>55</c:v>
                </c:pt>
                <c:pt idx="5" formatCode="_-* #,##0_-;\-* #,##0_-;_-* &quot;-&quot;??_-;_-@_-">
                  <c:v>43</c:v>
                </c:pt>
                <c:pt idx="7" formatCode="_-* #,##0_-;\-* #,##0_-;_-* &quot;-&quot;??_-;_-@_-">
                  <c:v>48</c:v>
                </c:pt>
              </c:numCache>
            </c:numRef>
          </c:val>
        </c:ser>
        <c:ser>
          <c:idx val="2"/>
          <c:order val="2"/>
          <c:tx>
            <c:strRef>
              <c:f>Sheet1!$D$1</c:f>
              <c:strCache>
                <c:ptCount val="1"/>
                <c:pt idx="0">
                  <c:v>Não há diferença</c:v>
                </c:pt>
              </c:strCache>
            </c:strRef>
          </c:tx>
          <c:spPr>
            <a:solidFill>
              <a:schemeClr val="accent3"/>
            </a:solidFill>
          </c:spPr>
          <c:invertIfNegative val="0"/>
          <c:dLbls>
            <c:txPr>
              <a:bodyPr/>
              <a:lstStyle/>
              <a:p>
                <a:pPr>
                  <a:defRPr sz="1200">
                    <a:solidFill>
                      <a:schemeClr val="tx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Sheet1!$D$2:$D$9</c:f>
              <c:numCache>
                <c:formatCode>General</c:formatCode>
                <c:ptCount val="8"/>
                <c:pt idx="0" formatCode="_-* #,##0_-;\-* #,##0_-;_-* &quot;-&quot;??_-;_-@_-">
                  <c:v>3</c:v>
                </c:pt>
                <c:pt idx="2" formatCode="_-* #,##0_-;\-* #,##0_-;_-* &quot;-&quot;??_-;_-@_-">
                  <c:v>4</c:v>
                </c:pt>
                <c:pt idx="3" formatCode="_-* #,##0_-;\-* #,##0_-;_-* &quot;-&quot;??_-;_-@_-">
                  <c:v>1</c:v>
                </c:pt>
                <c:pt idx="4" formatCode="_-* #,##0_-;\-* #,##0_-;_-* &quot;-&quot;??_-;_-@_-">
                  <c:v>1</c:v>
                </c:pt>
                <c:pt idx="5" formatCode="_-* #,##0_-;\-* #,##0_-;_-* &quot;-&quot;??_-;_-@_-">
                  <c:v>3</c:v>
                </c:pt>
                <c:pt idx="7" formatCode="_-* #,##0_-;\-* #,##0_-;_-* &quot;-&quot;??_-;_-@_-">
                  <c:v>3</c:v>
                </c:pt>
              </c:numCache>
            </c:numRef>
          </c:val>
        </c:ser>
        <c:ser>
          <c:idx val="3"/>
          <c:order val="3"/>
          <c:tx>
            <c:strRef>
              <c:f>Sheet1!$E$1</c:f>
              <c:strCache>
                <c:ptCount val="1"/>
                <c:pt idx="0">
                  <c:v>Não sabe</c:v>
                </c:pt>
              </c:strCache>
            </c:strRef>
          </c:tx>
          <c:spPr>
            <a:solidFill>
              <a:schemeClr val="accent2"/>
            </a:solidFill>
          </c:spPr>
          <c:invertIfNegative val="0"/>
          <c:dLbls>
            <c:dLbl>
              <c:idx val="0"/>
              <c:layout>
                <c:manualLayout>
                  <c:x val="1.1494252873563218E-2"/>
                  <c:y val="0"/>
                </c:manualLayout>
              </c:layout>
              <c:tx>
                <c:rich>
                  <a:bodyPr/>
                  <a:lstStyle/>
                  <a:p>
                    <a:r>
                      <a:rPr lang="en-US" dirty="0"/>
                      <a:t> </a:t>
                    </a:r>
                    <a:r>
                      <a:rPr lang="en-US" baseline="0" dirty="0">
                        <a:solidFill>
                          <a:schemeClr val="bg1">
                            <a:lumMod val="50000"/>
                          </a:schemeClr>
                        </a:solidFill>
                      </a:rPr>
                      <a:t>1</a:t>
                    </a:r>
                    <a:r>
                      <a:rPr lang="en-US" dirty="0"/>
                      <a:t> </a:t>
                    </a:r>
                  </a:p>
                </c:rich>
              </c:tx>
              <c:showLegendKey val="0"/>
              <c:showVal val="1"/>
              <c:showCatName val="0"/>
              <c:showSerName val="0"/>
              <c:showPercent val="0"/>
              <c:showBubbleSize val="0"/>
            </c:dLbl>
            <c:dLbl>
              <c:idx val="3"/>
              <c:layout>
                <c:manualLayout>
                  <c:x val="9.5785440613026917E-3"/>
                  <c:y val="0"/>
                </c:manualLayout>
              </c:layout>
              <c:tx>
                <c:rich>
                  <a:bodyPr/>
                  <a:lstStyle/>
                  <a:p>
                    <a:r>
                      <a:rPr lang="en-US" dirty="0"/>
                      <a:t> </a:t>
                    </a:r>
                    <a:r>
                      <a:rPr lang="en-US" baseline="0" dirty="0">
                        <a:solidFill>
                          <a:schemeClr val="bg1">
                            <a:lumMod val="50000"/>
                          </a:schemeClr>
                        </a:solidFill>
                      </a:rPr>
                      <a:t>1</a:t>
                    </a:r>
                    <a:r>
                      <a:rPr lang="en-US" dirty="0"/>
                      <a:t> </a:t>
                    </a:r>
                  </a:p>
                </c:rich>
              </c:tx>
              <c:showLegendKey val="0"/>
              <c:showVal val="1"/>
              <c:showCatName val="0"/>
              <c:showSerName val="0"/>
              <c:showPercent val="0"/>
              <c:showBubbleSize val="0"/>
            </c:dLbl>
            <c:dLbl>
              <c:idx val="4"/>
              <c:layout>
                <c:manualLayout>
                  <c:x val="9.5785440613026917E-3"/>
                  <c:y val="0"/>
                </c:manualLayout>
              </c:layout>
              <c:tx>
                <c:rich>
                  <a:bodyPr/>
                  <a:lstStyle/>
                  <a:p>
                    <a:r>
                      <a:rPr lang="en-US" baseline="0" dirty="0">
                        <a:solidFill>
                          <a:schemeClr val="bg1">
                            <a:lumMod val="50000"/>
                          </a:schemeClr>
                        </a:solidFill>
                      </a:rPr>
                      <a:t> </a:t>
                    </a:r>
                    <a:r>
                      <a:rPr lang="en-US" dirty="0"/>
                      <a:t>-   </a:t>
                    </a:r>
                  </a:p>
                </c:rich>
              </c:tx>
              <c:showLegendKey val="0"/>
              <c:showVal val="1"/>
              <c:showCatName val="0"/>
              <c:showSerName val="0"/>
              <c:showPercent val="0"/>
              <c:showBubbleSize val="0"/>
            </c:dLbl>
            <c:dLbl>
              <c:idx val="7"/>
              <c:layout>
                <c:manualLayout>
                  <c:x val="1.1494252873563218E-2"/>
                  <c:y val="1.0684605553559766E-16"/>
                </c:manualLayout>
              </c:layout>
              <c:tx>
                <c:rich>
                  <a:bodyPr/>
                  <a:lstStyle/>
                  <a:p>
                    <a:r>
                      <a:rPr lang="en-US" baseline="0" dirty="0">
                        <a:solidFill>
                          <a:schemeClr val="bg1">
                            <a:lumMod val="50000"/>
                          </a:schemeClr>
                        </a:solidFill>
                      </a:rPr>
                      <a:t> 1 </a:t>
                    </a:r>
                  </a:p>
                </c:rich>
              </c:tx>
              <c:showLegendKey val="0"/>
              <c:showVal val="1"/>
              <c:showCatName val="0"/>
              <c:showSerName val="0"/>
              <c:showPercent val="0"/>
              <c:showBubbleSize val="0"/>
            </c:dLbl>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Sheet1!$E$2:$E$9</c:f>
              <c:numCache>
                <c:formatCode>General</c:formatCode>
                <c:ptCount val="8"/>
                <c:pt idx="0" formatCode="_-* #,##0_-;\-* #,##0_-;_-* &quot;-&quot;??_-;_-@_-">
                  <c:v>1</c:v>
                </c:pt>
                <c:pt idx="2" formatCode="_-* #,##0_-;\-* #,##0_-;_-* &quot;-&quot;??_-;_-@_-">
                  <c:v>0</c:v>
                </c:pt>
                <c:pt idx="3" formatCode="_-* #,##0_-;\-* #,##0_-;_-* &quot;-&quot;??_-;_-@_-">
                  <c:v>1</c:v>
                </c:pt>
                <c:pt idx="4" formatCode="_-* #,##0_-;\-* #,##0_-;_-* &quot;-&quot;??_-;_-@_-">
                  <c:v>0</c:v>
                </c:pt>
                <c:pt idx="5" formatCode="_-* #,##0_-;\-* #,##0_-;_-* &quot;-&quot;??_-;_-@_-">
                  <c:v>0</c:v>
                </c:pt>
                <c:pt idx="7" formatCode="_-* #,##0_-;\-* #,##0_-;_-* &quot;-&quot;??_-;_-@_-">
                  <c:v>1</c:v>
                </c:pt>
              </c:numCache>
            </c:numRef>
          </c:val>
        </c:ser>
        <c:dLbls>
          <c:showLegendKey val="0"/>
          <c:showVal val="0"/>
          <c:showCatName val="0"/>
          <c:showSerName val="0"/>
          <c:showPercent val="0"/>
          <c:showBubbleSize val="0"/>
        </c:dLbls>
        <c:gapWidth val="50"/>
        <c:overlap val="100"/>
        <c:axId val="170220160"/>
        <c:axId val="170230144"/>
      </c:barChart>
      <c:catAx>
        <c:axId val="170220160"/>
        <c:scaling>
          <c:orientation val="maxMin"/>
        </c:scaling>
        <c:delete val="0"/>
        <c:axPos val="l"/>
        <c:majorTickMark val="out"/>
        <c:minorTickMark val="none"/>
        <c:tickLblPos val="none"/>
        <c:spPr>
          <a:ln w="9525">
            <a:noFill/>
          </a:ln>
        </c:spPr>
        <c:txPr>
          <a:bodyPr/>
          <a:lstStyle/>
          <a:p>
            <a:pPr>
              <a:defRPr sz="1600"/>
            </a:pPr>
            <a:endParaRPr lang="en-US"/>
          </a:p>
        </c:txPr>
        <c:crossAx val="170230144"/>
        <c:crosses val="autoZero"/>
        <c:auto val="1"/>
        <c:lblAlgn val="ctr"/>
        <c:lblOffset val="100"/>
        <c:noMultiLvlLbl val="0"/>
      </c:catAx>
      <c:valAx>
        <c:axId val="170230144"/>
        <c:scaling>
          <c:orientation val="minMax"/>
          <c:max val="105"/>
        </c:scaling>
        <c:delete val="1"/>
        <c:axPos val="t"/>
        <c:numFmt formatCode="_-* #,##0_-;\-* #,##0_-;_-* &quot;-&quot;??_-;_-@_-" sourceLinked="1"/>
        <c:majorTickMark val="out"/>
        <c:minorTickMark val="none"/>
        <c:tickLblPos val="none"/>
        <c:crossAx val="170220160"/>
        <c:crosses val="autoZero"/>
        <c:crossBetween val="between"/>
      </c:valAx>
    </c:plotArea>
    <c:legend>
      <c:legendPos val="t"/>
      <c:layout>
        <c:manualLayout>
          <c:xMode val="edge"/>
          <c:yMode val="edge"/>
          <c:x val="0.37950568678915175"/>
          <c:y val="0.13814620334561273"/>
          <c:w val="0.61615168793555974"/>
          <c:h val="6.260363976784233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47637795275599E-2"/>
          <c:y val="0.19418541541107986"/>
          <c:w val="0.96757458442693856"/>
          <c:h val="0.66030525454913935"/>
        </c:manualLayout>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SI</c:v>
                </c:pt>
                <c:pt idx="1">
                  <c:v>EL</c:v>
                </c:pt>
                <c:pt idx="2">
                  <c:v>HU</c:v>
                </c:pt>
                <c:pt idx="3">
                  <c:v>LT</c:v>
                </c:pt>
                <c:pt idx="4">
                  <c:v>IT</c:v>
                </c:pt>
                <c:pt idx="5">
                  <c:v>CZ</c:v>
                </c:pt>
                <c:pt idx="6">
                  <c:v>PL</c:v>
                </c:pt>
                <c:pt idx="7">
                  <c:v>PT</c:v>
                </c:pt>
                <c:pt idx="8">
                  <c:v>RO</c:v>
                </c:pt>
                <c:pt idx="9">
                  <c:v>AT</c:v>
                </c:pt>
                <c:pt idx="10">
                  <c:v>MT</c:v>
                </c:pt>
                <c:pt idx="11">
                  <c:v>LV</c:v>
                </c:pt>
                <c:pt idx="12">
                  <c:v>BE</c:v>
                </c:pt>
                <c:pt idx="13">
                  <c:v>DE</c:v>
                </c:pt>
                <c:pt idx="14">
                  <c:v>SK</c:v>
                </c:pt>
                <c:pt idx="15">
                  <c:v>LU</c:v>
                </c:pt>
                <c:pt idx="16">
                  <c:v>FR</c:v>
                </c:pt>
                <c:pt idx="17">
                  <c:v>EU27</c:v>
                </c:pt>
                <c:pt idx="18">
                  <c:v>BG</c:v>
                </c:pt>
                <c:pt idx="19">
                  <c:v>ALL</c:v>
                </c:pt>
                <c:pt idx="20">
                  <c:v>LI</c:v>
                </c:pt>
                <c:pt idx="21">
                  <c:v>CH</c:v>
                </c:pt>
                <c:pt idx="22">
                  <c:v>NL</c:v>
                </c:pt>
                <c:pt idx="23">
                  <c:v>EE</c:v>
                </c:pt>
                <c:pt idx="24">
                  <c:v>IE</c:v>
                </c:pt>
                <c:pt idx="25">
                  <c:v>ES</c:v>
                </c:pt>
                <c:pt idx="26">
                  <c:v>IS</c:v>
                </c:pt>
                <c:pt idx="27">
                  <c:v>CY</c:v>
                </c:pt>
                <c:pt idx="28">
                  <c:v>SE</c:v>
                </c:pt>
                <c:pt idx="29">
                  <c:v>FI</c:v>
                </c:pt>
                <c:pt idx="30">
                  <c:v>UK</c:v>
                </c:pt>
                <c:pt idx="31">
                  <c:v>NO</c:v>
                </c:pt>
                <c:pt idx="32">
                  <c:v>DK</c:v>
                </c:pt>
              </c:strCache>
            </c:strRef>
          </c:cat>
          <c:val>
            <c:numRef>
              <c:f>Sheet1!$B$2:$B$34</c:f>
              <c:numCache>
                <c:formatCode>_-* #,##0_-;\-* #,##0_-;_-* "-"??_-;_-@_-</c:formatCode>
                <c:ptCount val="33"/>
                <c:pt idx="0">
                  <c:v>70</c:v>
                </c:pt>
                <c:pt idx="1">
                  <c:v>56</c:v>
                </c:pt>
                <c:pt idx="2">
                  <c:v>56</c:v>
                </c:pt>
                <c:pt idx="3">
                  <c:v>55</c:v>
                </c:pt>
                <c:pt idx="4">
                  <c:v>54</c:v>
                </c:pt>
                <c:pt idx="5">
                  <c:v>54</c:v>
                </c:pt>
                <c:pt idx="6">
                  <c:v>51</c:v>
                </c:pt>
                <c:pt idx="7">
                  <c:v>50</c:v>
                </c:pt>
                <c:pt idx="8">
                  <c:v>49</c:v>
                </c:pt>
                <c:pt idx="9">
                  <c:v>48</c:v>
                </c:pt>
                <c:pt idx="10">
                  <c:v>47</c:v>
                </c:pt>
                <c:pt idx="11">
                  <c:v>47</c:v>
                </c:pt>
                <c:pt idx="12">
                  <c:v>46</c:v>
                </c:pt>
                <c:pt idx="13">
                  <c:v>45</c:v>
                </c:pt>
                <c:pt idx="14">
                  <c:v>45</c:v>
                </c:pt>
                <c:pt idx="15">
                  <c:v>44</c:v>
                </c:pt>
                <c:pt idx="16">
                  <c:v>43</c:v>
                </c:pt>
                <c:pt idx="17">
                  <c:v>42</c:v>
                </c:pt>
                <c:pt idx="18">
                  <c:v>42</c:v>
                </c:pt>
                <c:pt idx="19">
                  <c:v>42</c:v>
                </c:pt>
                <c:pt idx="20">
                  <c:v>40</c:v>
                </c:pt>
                <c:pt idx="21">
                  <c:v>38</c:v>
                </c:pt>
                <c:pt idx="22">
                  <c:v>34</c:v>
                </c:pt>
                <c:pt idx="23">
                  <c:v>33</c:v>
                </c:pt>
                <c:pt idx="24">
                  <c:v>33</c:v>
                </c:pt>
                <c:pt idx="25">
                  <c:v>33</c:v>
                </c:pt>
                <c:pt idx="26">
                  <c:v>30</c:v>
                </c:pt>
                <c:pt idx="27">
                  <c:v>27</c:v>
                </c:pt>
                <c:pt idx="28">
                  <c:v>27</c:v>
                </c:pt>
                <c:pt idx="29">
                  <c:v>26</c:v>
                </c:pt>
                <c:pt idx="30">
                  <c:v>25</c:v>
                </c:pt>
                <c:pt idx="31">
                  <c:v>22</c:v>
                </c:pt>
                <c:pt idx="32">
                  <c:v>11</c:v>
                </c:pt>
              </c:numCache>
            </c:numRef>
          </c:val>
        </c:ser>
        <c:ser>
          <c:idx val="1"/>
          <c:order val="1"/>
          <c:tx>
            <c:strRef>
              <c:f>Sheet1!$C$1</c:f>
              <c:strCache>
                <c:ptCount val="1"/>
                <c:pt idx="0">
                  <c:v>Column1</c:v>
                </c:pt>
              </c:strCache>
            </c:strRef>
          </c:tx>
          <c:spPr>
            <a:solidFill>
              <a:srgbClr val="70A0FF"/>
            </a:solidFill>
          </c:spPr>
          <c:invertIfNegative val="0"/>
          <c:dPt>
            <c:idx val="15"/>
            <c:invertIfNegative val="0"/>
            <c:bubble3D val="0"/>
            <c:spPr>
              <a:solidFill>
                <a:srgbClr val="2970FF"/>
              </a:solidFill>
            </c:spPr>
          </c:dPt>
          <c:dPt>
            <c:idx val="18"/>
            <c:invertIfNegative val="0"/>
            <c:bubble3D val="0"/>
            <c:spPr>
              <a:solidFill>
                <a:srgbClr val="2970FF"/>
              </a:solidFill>
            </c:spPr>
          </c:dPt>
          <c:dLbls>
            <c:txPr>
              <a:bodyPr/>
              <a:lstStyle/>
              <a:p>
                <a:pPr>
                  <a:defRPr sz="1200"/>
                </a:pPr>
                <a:endParaRPr lang="en-US"/>
              </a:p>
            </c:txPr>
            <c:showLegendKey val="0"/>
            <c:showVal val="1"/>
            <c:showCatName val="0"/>
            <c:showSerName val="0"/>
            <c:showPercent val="0"/>
            <c:showBubbleSize val="0"/>
            <c:showLeaderLines val="0"/>
          </c:dLbls>
          <c:cat>
            <c:strRef>
              <c:f>Sheet1!$A$2:$A$34</c:f>
              <c:strCache>
                <c:ptCount val="33"/>
                <c:pt idx="0">
                  <c:v>SI</c:v>
                </c:pt>
                <c:pt idx="1">
                  <c:v>EL</c:v>
                </c:pt>
                <c:pt idx="2">
                  <c:v>HU</c:v>
                </c:pt>
                <c:pt idx="3">
                  <c:v>LT</c:v>
                </c:pt>
                <c:pt idx="4">
                  <c:v>IT</c:v>
                </c:pt>
                <c:pt idx="5">
                  <c:v>CZ</c:v>
                </c:pt>
                <c:pt idx="6">
                  <c:v>PL</c:v>
                </c:pt>
                <c:pt idx="7">
                  <c:v>PT</c:v>
                </c:pt>
                <c:pt idx="8">
                  <c:v>RO</c:v>
                </c:pt>
                <c:pt idx="9">
                  <c:v>AT</c:v>
                </c:pt>
                <c:pt idx="10">
                  <c:v>MT</c:v>
                </c:pt>
                <c:pt idx="11">
                  <c:v>LV</c:v>
                </c:pt>
                <c:pt idx="12">
                  <c:v>BE</c:v>
                </c:pt>
                <c:pt idx="13">
                  <c:v>DE</c:v>
                </c:pt>
                <c:pt idx="14">
                  <c:v>SK</c:v>
                </c:pt>
                <c:pt idx="15">
                  <c:v>LU</c:v>
                </c:pt>
                <c:pt idx="16">
                  <c:v>FR</c:v>
                </c:pt>
                <c:pt idx="17">
                  <c:v>EU27</c:v>
                </c:pt>
                <c:pt idx="18">
                  <c:v>BG</c:v>
                </c:pt>
                <c:pt idx="19">
                  <c:v>ALL</c:v>
                </c:pt>
                <c:pt idx="20">
                  <c:v>LI</c:v>
                </c:pt>
                <c:pt idx="21">
                  <c:v>CH</c:v>
                </c:pt>
                <c:pt idx="22">
                  <c:v>NL</c:v>
                </c:pt>
                <c:pt idx="23">
                  <c:v>EE</c:v>
                </c:pt>
                <c:pt idx="24">
                  <c:v>IE</c:v>
                </c:pt>
                <c:pt idx="25">
                  <c:v>ES</c:v>
                </c:pt>
                <c:pt idx="26">
                  <c:v>IS</c:v>
                </c:pt>
                <c:pt idx="27">
                  <c:v>CY</c:v>
                </c:pt>
                <c:pt idx="28">
                  <c:v>SE</c:v>
                </c:pt>
                <c:pt idx="29">
                  <c:v>FI</c:v>
                </c:pt>
                <c:pt idx="30">
                  <c:v>UK</c:v>
                </c:pt>
                <c:pt idx="31">
                  <c:v>NO</c:v>
                </c:pt>
                <c:pt idx="32">
                  <c:v>DK</c:v>
                </c:pt>
              </c:strCache>
            </c:strRef>
          </c:cat>
          <c:val>
            <c:numRef>
              <c:f>Sheet1!$C$2:$C$34</c:f>
              <c:numCache>
                <c:formatCode>General</c:formatCode>
                <c:ptCount val="33"/>
              </c:numCache>
            </c:numRef>
          </c:val>
        </c:ser>
        <c:dLbls>
          <c:showLegendKey val="0"/>
          <c:showVal val="0"/>
          <c:showCatName val="0"/>
          <c:showSerName val="0"/>
          <c:showPercent val="0"/>
          <c:showBubbleSize val="0"/>
        </c:dLbls>
        <c:gapWidth val="20"/>
        <c:overlap val="100"/>
        <c:axId val="170669568"/>
        <c:axId val="170671104"/>
      </c:barChart>
      <c:catAx>
        <c:axId val="170669568"/>
        <c:scaling>
          <c:orientation val="minMax"/>
        </c:scaling>
        <c:delete val="0"/>
        <c:axPos val="b"/>
        <c:majorTickMark val="out"/>
        <c:minorTickMark val="none"/>
        <c:tickLblPos val="nextTo"/>
        <c:txPr>
          <a:bodyPr rot="-5400000" vert="horz"/>
          <a:lstStyle/>
          <a:p>
            <a:pPr>
              <a:defRPr sz="1200"/>
            </a:pPr>
            <a:endParaRPr lang="en-US"/>
          </a:p>
        </c:txPr>
        <c:crossAx val="170671104"/>
        <c:crosses val="autoZero"/>
        <c:auto val="1"/>
        <c:lblAlgn val="ctr"/>
        <c:lblOffset val="100"/>
        <c:noMultiLvlLbl val="0"/>
      </c:catAx>
      <c:valAx>
        <c:axId val="170671104"/>
        <c:scaling>
          <c:orientation val="minMax"/>
          <c:max val="100"/>
          <c:min val="0"/>
        </c:scaling>
        <c:delete val="1"/>
        <c:axPos val="l"/>
        <c:numFmt formatCode="_-* #,##0_-;\-* #,##0_-;_-* &quot;-&quot;??_-;_-@_-" sourceLinked="1"/>
        <c:majorTickMark val="out"/>
        <c:minorTickMark val="none"/>
        <c:tickLblPos val="none"/>
        <c:crossAx val="170669568"/>
        <c:crosses val="autoZero"/>
        <c:crossBetween val="between"/>
      </c:valAx>
    </c:plotArea>
    <c:legend>
      <c:legendPos val="t"/>
      <c:legendEntry>
        <c:idx val="1"/>
        <c:delete val="1"/>
      </c:legendEntry>
      <c:layout>
        <c:manualLayout>
          <c:xMode val="edge"/>
          <c:yMode val="edge"/>
          <c:x val="0"/>
          <c:y val="9.4333895887447228E-2"/>
          <c:w val="8.7943733595800488E-2"/>
          <c:h val="0.12883966234458594"/>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7582838783034008"/>
          <c:w val="0.95938418635170608"/>
          <c:h val="0.48050228622475061"/>
        </c:manualLayout>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42</c:v>
                </c:pt>
                <c:pt idx="2" formatCode="_-* #,##0_-;\-* #,##0_-;_-* &quot;-&quot;??_-;_-@_-">
                  <c:v>42</c:v>
                </c:pt>
                <c:pt idx="4" formatCode="_-* #,##0_-;\-* #,##0_-;_-* &quot;-&quot;??_-;_-@_-">
                  <c:v>40</c:v>
                </c:pt>
                <c:pt idx="6" formatCode="_-* #,##0_-;\-* #,##0_-;_-* &quot;-&quot;??_-;_-@_-">
                  <c:v>50</c:v>
                </c:pt>
                <c:pt idx="8" formatCode="_-* #,##0_-;\-* #,##0_-;_-* &quot;-&quot;??_-;_-@_-">
                  <c:v>32</c:v>
                </c:pt>
              </c:numCache>
            </c:numRef>
          </c:val>
        </c:ser>
        <c:ser>
          <c:idx val="1"/>
          <c:order val="1"/>
          <c:tx>
            <c:strRef>
              <c:f>Sheet1!$C$1</c:f>
              <c:strCache>
                <c:ptCount val="1"/>
                <c:pt idx="0">
                  <c:v>Column1</c:v>
                </c:pt>
              </c:strCache>
            </c:strRef>
          </c:tx>
          <c:invertIfNegative val="0"/>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numCache>
            </c:numRef>
          </c:val>
        </c:ser>
        <c:dLbls>
          <c:showLegendKey val="0"/>
          <c:showVal val="0"/>
          <c:showCatName val="0"/>
          <c:showSerName val="0"/>
          <c:showPercent val="0"/>
          <c:showBubbleSize val="0"/>
        </c:dLbls>
        <c:gapWidth val="20"/>
        <c:overlap val="100"/>
        <c:axId val="170825984"/>
        <c:axId val="170840064"/>
      </c:barChart>
      <c:catAx>
        <c:axId val="170825984"/>
        <c:scaling>
          <c:orientation val="minMax"/>
        </c:scaling>
        <c:delete val="0"/>
        <c:axPos val="b"/>
        <c:majorTickMark val="out"/>
        <c:minorTickMark val="none"/>
        <c:tickLblPos val="nextTo"/>
        <c:spPr>
          <a:ln>
            <a:noFill/>
          </a:ln>
        </c:spPr>
        <c:txPr>
          <a:bodyPr rot="-5400000" vert="horz" anchor="ctr" anchorCtr="0"/>
          <a:lstStyle/>
          <a:p>
            <a:pPr>
              <a:defRPr sz="1200"/>
            </a:pPr>
            <a:endParaRPr lang="en-US"/>
          </a:p>
        </c:txPr>
        <c:crossAx val="170840064"/>
        <c:crosses val="autoZero"/>
        <c:auto val="0"/>
        <c:lblAlgn val="ctr"/>
        <c:lblOffset val="100"/>
        <c:noMultiLvlLbl val="0"/>
      </c:catAx>
      <c:valAx>
        <c:axId val="170840064"/>
        <c:scaling>
          <c:orientation val="minMax"/>
          <c:max val="101"/>
          <c:min val="0"/>
        </c:scaling>
        <c:delete val="1"/>
        <c:axPos val="l"/>
        <c:numFmt formatCode="_-* #,##0_-;\-* #,##0_-;_-* &quot;-&quot;??_-;_-@_-" sourceLinked="1"/>
        <c:majorTickMark val="out"/>
        <c:minorTickMark val="none"/>
        <c:tickLblPos val="none"/>
        <c:crossAx val="170825984"/>
        <c:crosses val="autoZero"/>
        <c:crossBetween val="between"/>
      </c:valAx>
    </c:plotArea>
    <c:legend>
      <c:legendPos val="t"/>
      <c:legendEntry>
        <c:idx val="0"/>
        <c:txPr>
          <a:bodyPr/>
          <a:lstStyle/>
          <a:p>
            <a:pPr>
              <a:defRPr sz="1200" baseline="0"/>
            </a:pPr>
            <a:endParaRPr lang="en-US"/>
          </a:p>
        </c:txPr>
      </c:legendEntry>
      <c:legendEntry>
        <c:idx val="1"/>
        <c:delete val="1"/>
      </c:legendEntry>
      <c:layout>
        <c:manualLayout>
          <c:xMode val="edge"/>
          <c:yMode val="edge"/>
          <c:x val="9.7168973790874602E-4"/>
          <c:y val="0.14298980212493925"/>
          <c:w val="7.8870759376572896E-2"/>
          <c:h val="7.7007224465074089E-2"/>
        </c:manualLayout>
      </c:layout>
      <c:overlay val="0"/>
      <c:txPr>
        <a:bodyPr/>
        <a:lstStyle/>
        <a:p>
          <a:pPr>
            <a:defRPr sz="1600" baseline="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47637795275599E-2"/>
          <c:y val="0.19418541541107986"/>
          <c:w val="0.96757458442693856"/>
          <c:h val="0.66030525454913991"/>
        </c:manualLayout>
      </c:layout>
      <c:barChart>
        <c:barDir val="col"/>
        <c:grouping val="stacked"/>
        <c:varyColors val="0"/>
        <c:ser>
          <c:idx val="0"/>
          <c:order val="0"/>
          <c:tx>
            <c:strRef>
              <c:f>Sheet1!$B$1</c:f>
              <c:strCache>
                <c:ptCount val="1"/>
                <c:pt idx="0">
                  <c:v> Já existem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CH</c:v>
                </c:pt>
                <c:pt idx="1">
                  <c:v>DK</c:v>
                </c:pt>
                <c:pt idx="2">
                  <c:v>UK</c:v>
                </c:pt>
                <c:pt idx="3">
                  <c:v>NL</c:v>
                </c:pt>
                <c:pt idx="4">
                  <c:v>SE</c:v>
                </c:pt>
                <c:pt idx="5">
                  <c:v>FI</c:v>
                </c:pt>
                <c:pt idx="6">
                  <c:v>FR</c:v>
                </c:pt>
                <c:pt idx="7">
                  <c:v>NO</c:v>
                </c:pt>
                <c:pt idx="8">
                  <c:v>ALL</c:v>
                </c:pt>
                <c:pt idx="9">
                  <c:v>EU27</c:v>
                </c:pt>
                <c:pt idx="10">
                  <c:v>ES</c:v>
                </c:pt>
                <c:pt idx="11">
                  <c:v>LU</c:v>
                </c:pt>
                <c:pt idx="12">
                  <c:v>PL</c:v>
                </c:pt>
                <c:pt idx="13">
                  <c:v>AT</c:v>
                </c:pt>
                <c:pt idx="14">
                  <c:v>BE</c:v>
                </c:pt>
                <c:pt idx="15">
                  <c:v>SK</c:v>
                </c:pt>
                <c:pt idx="16">
                  <c:v>EE</c:v>
                </c:pt>
                <c:pt idx="17">
                  <c:v>HU</c:v>
                </c:pt>
                <c:pt idx="18">
                  <c:v>IE</c:v>
                </c:pt>
                <c:pt idx="19">
                  <c:v>CZ</c:v>
                </c:pt>
                <c:pt idx="20">
                  <c:v>DE</c:v>
                </c:pt>
                <c:pt idx="21">
                  <c:v>IS</c:v>
                </c:pt>
                <c:pt idx="22">
                  <c:v>LI</c:v>
                </c:pt>
                <c:pt idx="23">
                  <c:v>MT</c:v>
                </c:pt>
                <c:pt idx="24">
                  <c:v>PT</c:v>
                </c:pt>
                <c:pt idx="25">
                  <c:v>RO</c:v>
                </c:pt>
                <c:pt idx="26">
                  <c:v>LV</c:v>
                </c:pt>
                <c:pt idx="27">
                  <c:v>LT</c:v>
                </c:pt>
                <c:pt idx="28">
                  <c:v>SI</c:v>
                </c:pt>
                <c:pt idx="29">
                  <c:v>BG</c:v>
                </c:pt>
                <c:pt idx="30">
                  <c:v>IT</c:v>
                </c:pt>
                <c:pt idx="31">
                  <c:v>CY</c:v>
                </c:pt>
                <c:pt idx="32">
                  <c:v>EL</c:v>
                </c:pt>
              </c:strCache>
            </c:strRef>
          </c:cat>
          <c:val>
            <c:numRef>
              <c:f>Sheet1!$B$2:$B$34</c:f>
              <c:numCache>
                <c:formatCode>_-* #,##0_-;\-* #,##0_-;_-* "-"??_-;_-@_-</c:formatCode>
                <c:ptCount val="33"/>
                <c:pt idx="0">
                  <c:v>24</c:v>
                </c:pt>
                <c:pt idx="1">
                  <c:v>23</c:v>
                </c:pt>
                <c:pt idx="2">
                  <c:v>23</c:v>
                </c:pt>
                <c:pt idx="3">
                  <c:v>16</c:v>
                </c:pt>
                <c:pt idx="4">
                  <c:v>15</c:v>
                </c:pt>
                <c:pt idx="5">
                  <c:v>14</c:v>
                </c:pt>
                <c:pt idx="6">
                  <c:v>14</c:v>
                </c:pt>
                <c:pt idx="7">
                  <c:v>14</c:v>
                </c:pt>
                <c:pt idx="8">
                  <c:v>12</c:v>
                </c:pt>
                <c:pt idx="9">
                  <c:v>12</c:v>
                </c:pt>
                <c:pt idx="10">
                  <c:v>12</c:v>
                </c:pt>
                <c:pt idx="11">
                  <c:v>12</c:v>
                </c:pt>
                <c:pt idx="12">
                  <c:v>12</c:v>
                </c:pt>
                <c:pt idx="13">
                  <c:v>11</c:v>
                </c:pt>
                <c:pt idx="14">
                  <c:v>11</c:v>
                </c:pt>
                <c:pt idx="15">
                  <c:v>11</c:v>
                </c:pt>
                <c:pt idx="16">
                  <c:v>9</c:v>
                </c:pt>
                <c:pt idx="17">
                  <c:v>9</c:v>
                </c:pt>
                <c:pt idx="18">
                  <c:v>9</c:v>
                </c:pt>
                <c:pt idx="19">
                  <c:v>8</c:v>
                </c:pt>
                <c:pt idx="20">
                  <c:v>8</c:v>
                </c:pt>
                <c:pt idx="21">
                  <c:v>8</c:v>
                </c:pt>
                <c:pt idx="22">
                  <c:v>8</c:v>
                </c:pt>
                <c:pt idx="23">
                  <c:v>8</c:v>
                </c:pt>
                <c:pt idx="24">
                  <c:v>8</c:v>
                </c:pt>
                <c:pt idx="25">
                  <c:v>7</c:v>
                </c:pt>
                <c:pt idx="26">
                  <c:v>6</c:v>
                </c:pt>
                <c:pt idx="27">
                  <c:v>5</c:v>
                </c:pt>
                <c:pt idx="28">
                  <c:v>5</c:v>
                </c:pt>
                <c:pt idx="29">
                  <c:v>4</c:v>
                </c:pt>
                <c:pt idx="30">
                  <c:v>4</c:v>
                </c:pt>
                <c:pt idx="31">
                  <c:v>3</c:v>
                </c:pt>
                <c:pt idx="32">
                  <c:v>1</c:v>
                </c:pt>
              </c:numCache>
            </c:numRef>
          </c:val>
        </c:ser>
        <c:dLbls>
          <c:showLegendKey val="0"/>
          <c:showVal val="0"/>
          <c:showCatName val="0"/>
          <c:showSerName val="0"/>
          <c:showPercent val="0"/>
          <c:showBubbleSize val="0"/>
        </c:dLbls>
        <c:gapWidth val="20"/>
        <c:overlap val="100"/>
        <c:axId val="173168128"/>
        <c:axId val="173169664"/>
      </c:barChart>
      <c:catAx>
        <c:axId val="173168128"/>
        <c:scaling>
          <c:orientation val="minMax"/>
        </c:scaling>
        <c:delete val="0"/>
        <c:axPos val="b"/>
        <c:majorTickMark val="out"/>
        <c:minorTickMark val="none"/>
        <c:tickLblPos val="nextTo"/>
        <c:txPr>
          <a:bodyPr rot="-5400000" vert="horz"/>
          <a:lstStyle/>
          <a:p>
            <a:pPr>
              <a:defRPr sz="1200"/>
            </a:pPr>
            <a:endParaRPr lang="en-US"/>
          </a:p>
        </c:txPr>
        <c:crossAx val="173169664"/>
        <c:crosses val="autoZero"/>
        <c:auto val="1"/>
        <c:lblAlgn val="ctr"/>
        <c:lblOffset val="100"/>
        <c:noMultiLvlLbl val="0"/>
      </c:catAx>
      <c:valAx>
        <c:axId val="173169664"/>
        <c:scaling>
          <c:orientation val="minMax"/>
          <c:max val="30"/>
          <c:min val="0"/>
        </c:scaling>
        <c:delete val="0"/>
        <c:axPos val="l"/>
        <c:numFmt formatCode="_-* #,##0_-;\-* #,##0_-;_-* &quot;-&quot;??_-;_-@_-" sourceLinked="1"/>
        <c:majorTickMark val="out"/>
        <c:minorTickMark val="none"/>
        <c:tickLblPos val="none"/>
        <c:spPr>
          <a:ln>
            <a:noFill/>
          </a:ln>
        </c:spPr>
        <c:crossAx val="173168128"/>
        <c:crosses val="autoZero"/>
        <c:crossBetween val="between"/>
      </c:valAx>
    </c:plotArea>
    <c:legend>
      <c:legendPos val="t"/>
      <c:layout>
        <c:manualLayout>
          <c:xMode val="edge"/>
          <c:yMode val="edge"/>
          <c:x val="0"/>
          <c:y val="9.4333895887447228E-2"/>
          <c:w val="0.22043869516310471"/>
          <c:h val="8.8725601061621515E-2"/>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20457356623541"/>
          <c:y val="0.32263656496064436"/>
          <c:w val="0.84672262949890054"/>
          <c:h val="0.64871760170603654"/>
        </c:manualLayout>
      </c:layout>
      <c:barChart>
        <c:barDir val="bar"/>
        <c:grouping val="stacked"/>
        <c:varyColors val="0"/>
        <c:ser>
          <c:idx val="0"/>
          <c:order val="0"/>
          <c:tx>
            <c:strRef>
              <c:f>Sheet1!$B$1</c:f>
              <c:strCache>
                <c:ptCount val="1"/>
                <c:pt idx="0">
                  <c:v>Provável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1">
                  <c:v> </c:v>
                </c:pt>
                <c:pt idx="2">
                  <c:v>Masculino</c:v>
                </c:pt>
                <c:pt idx="3">
                  <c:v>Feminino</c:v>
                </c:pt>
                <c:pt idx="4">
                  <c:v> </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43</c:v>
                </c:pt>
                <c:pt idx="2" formatCode="_-* #,##0_-;\-* #,##0_-;_-* &quot;-&quot;??_-;_-@_-">
                  <c:v>37</c:v>
                </c:pt>
                <c:pt idx="3" formatCode="_-* #,##0_-;\-* #,##0_-;_-* &quot;-&quot;??_-;_-@_-">
                  <c:v>48</c:v>
                </c:pt>
                <c:pt idx="5" formatCode="_-* #,##0_-;\-* #,##0_-;_-* &quot;-&quot;??_-;_-@_-">
                  <c:v>35</c:v>
                </c:pt>
                <c:pt idx="6" formatCode="_-* #,##0_-;\-* #,##0_-;_-* &quot;-&quot;??_-;_-@_-">
                  <c:v>44</c:v>
                </c:pt>
                <c:pt idx="7" formatCode="_-* #,##0_-;\-* #,##0_-;_-* &quot;-&quot;??_-;_-@_-">
                  <c:v>51</c:v>
                </c:pt>
              </c:numCache>
            </c:numRef>
          </c:val>
        </c:ser>
        <c:ser>
          <c:idx val="1"/>
          <c:order val="1"/>
          <c:tx>
            <c:strRef>
              <c:f>Sheet1!$C$1</c:f>
              <c:strCache>
                <c:ptCount val="1"/>
                <c:pt idx="0">
                  <c:v>Column1</c:v>
                </c:pt>
              </c:strCache>
            </c:strRef>
          </c:tx>
          <c:spPr>
            <a:solidFill>
              <a:schemeClr val="bg1">
                <a:lumMod val="75000"/>
              </a:schemeClr>
            </a:solidFill>
          </c:spPr>
          <c:invertIfNegative val="0"/>
          <c:dLbls>
            <c:dLbl>
              <c:idx val="3"/>
              <c:delete val="1"/>
            </c:dLbl>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1">
                  <c:v> </c:v>
                </c:pt>
                <c:pt idx="2">
                  <c:v>Masculino</c:v>
                </c:pt>
                <c:pt idx="3">
                  <c:v>Feminino</c:v>
                </c:pt>
                <c:pt idx="4">
                  <c:v> </c:v>
                </c:pt>
                <c:pt idx="5">
                  <c:v>Idade entre 18 e 34 anos</c:v>
                </c:pt>
                <c:pt idx="6">
                  <c:v>Idade entre 35 e 54 anos</c:v>
                </c:pt>
                <c:pt idx="7">
                  <c:v>Idade superior a 55 anos</c:v>
                </c:pt>
              </c:strCache>
            </c:strRef>
          </c:cat>
          <c:val>
            <c:numRef>
              <c:f>Sheet1!$C$2:$C$9</c:f>
              <c:numCache>
                <c:formatCode>General</c:formatCode>
                <c:ptCount val="8"/>
                <c:pt idx="3" formatCode="_-* #,##0_-;\-* #,##0_-;_-* &quot;-&quot;??_-;_-@_-">
                  <c:v>0</c:v>
                </c:pt>
              </c:numCache>
            </c:numRef>
          </c:val>
        </c:ser>
        <c:ser>
          <c:idx val="2"/>
          <c:order val="2"/>
          <c:tx>
            <c:strRef>
              <c:f>Sheet1!$D$1</c:f>
              <c:strCache>
                <c:ptCount val="1"/>
                <c:pt idx="0">
                  <c:v>Improvável (agregar)</c:v>
                </c:pt>
              </c:strCache>
            </c:strRef>
          </c:tx>
          <c:spPr>
            <a:solidFill>
              <a:schemeClr val="accent5"/>
            </a:solidFill>
          </c:spPr>
          <c:invertIfNegative val="0"/>
          <c:dLbls>
            <c:txPr>
              <a:bodyPr/>
              <a:lstStyle/>
              <a:p>
                <a:pPr algn="ctr">
                  <a:defRPr lang="en-GB" sz="1200" b="0" i="0" u="none" strike="noStrike" kern="1200" baseline="0">
                    <a:ln w="12700">
                      <a:noFill/>
                    </a:ln>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1">
                  <c:v> </c:v>
                </c:pt>
                <c:pt idx="2">
                  <c:v>Masculino</c:v>
                </c:pt>
                <c:pt idx="3">
                  <c:v>Feminino</c:v>
                </c:pt>
                <c:pt idx="4">
                  <c:v> </c:v>
                </c:pt>
                <c:pt idx="5">
                  <c:v>Idade entre 18 e 34 anos</c:v>
                </c:pt>
                <c:pt idx="6">
                  <c:v>Idade entre 35 e 54 anos</c:v>
                </c:pt>
                <c:pt idx="7">
                  <c:v>Idade superior a 55 anos</c:v>
                </c:pt>
              </c:strCache>
            </c:strRef>
          </c:cat>
          <c:val>
            <c:numRef>
              <c:f>Sheet1!$D$2:$D$9</c:f>
              <c:numCache>
                <c:formatCode>General</c:formatCode>
                <c:ptCount val="8"/>
                <c:pt idx="0" formatCode="_-* #,##0_-;\-* #,##0_-;_-* &quot;-&quot;??_-;_-@_-">
                  <c:v>54</c:v>
                </c:pt>
                <c:pt idx="2" formatCode="_-* #,##0_-;\-* #,##0_-;_-* &quot;-&quot;??_-;_-@_-">
                  <c:v>58</c:v>
                </c:pt>
                <c:pt idx="3" formatCode="_-* #,##0_-;\-* #,##0_-;_-* &quot;-&quot;??_-;_-@_-">
                  <c:v>48</c:v>
                </c:pt>
                <c:pt idx="5" formatCode="_-* #,##0_-;\-* #,##0_-;_-* &quot;-&quot;??_-;_-@_-">
                  <c:v>63</c:v>
                </c:pt>
                <c:pt idx="6" formatCode="_-* #,##0_-;\-* #,##0_-;_-* &quot;-&quot;??_-;_-@_-">
                  <c:v>52</c:v>
                </c:pt>
                <c:pt idx="7" formatCode="_-* #,##0_-;\-* #,##0_-;_-* &quot;-&quot;??_-;_-@_-">
                  <c:v>41</c:v>
                </c:pt>
              </c:numCache>
            </c:numRef>
          </c:val>
        </c:ser>
        <c:dLbls>
          <c:showLegendKey val="0"/>
          <c:showVal val="0"/>
          <c:showCatName val="0"/>
          <c:showSerName val="0"/>
          <c:showPercent val="0"/>
          <c:showBubbleSize val="0"/>
        </c:dLbls>
        <c:gapWidth val="50"/>
        <c:overlap val="100"/>
        <c:axId val="145421056"/>
        <c:axId val="145422592"/>
      </c:barChart>
      <c:catAx>
        <c:axId val="145421056"/>
        <c:scaling>
          <c:orientation val="maxMin"/>
        </c:scaling>
        <c:delete val="0"/>
        <c:axPos val="l"/>
        <c:majorTickMark val="out"/>
        <c:minorTickMark val="none"/>
        <c:tickLblPos val="none"/>
        <c:spPr>
          <a:ln w="9525">
            <a:noFill/>
          </a:ln>
        </c:spPr>
        <c:txPr>
          <a:bodyPr/>
          <a:lstStyle/>
          <a:p>
            <a:pPr>
              <a:defRPr sz="1600"/>
            </a:pPr>
            <a:endParaRPr lang="en-US"/>
          </a:p>
        </c:txPr>
        <c:crossAx val="145422592"/>
        <c:crosses val="autoZero"/>
        <c:auto val="1"/>
        <c:lblAlgn val="ctr"/>
        <c:lblOffset val="100"/>
        <c:noMultiLvlLbl val="0"/>
      </c:catAx>
      <c:valAx>
        <c:axId val="145422592"/>
        <c:scaling>
          <c:orientation val="minMax"/>
          <c:max val="105"/>
        </c:scaling>
        <c:delete val="1"/>
        <c:axPos val="t"/>
        <c:numFmt formatCode="_-* #,##0_-;\-* #,##0_-;_-* &quot;-&quot;??_-;_-@_-" sourceLinked="1"/>
        <c:majorTickMark val="out"/>
        <c:minorTickMark val="none"/>
        <c:tickLblPos val="none"/>
        <c:crossAx val="145421056"/>
        <c:crosses val="autoZero"/>
        <c:crossBetween val="between"/>
      </c:valAx>
    </c:plotArea>
    <c:legend>
      <c:legendPos val="t"/>
      <c:legendEntry>
        <c:idx val="1"/>
        <c:delete val="1"/>
      </c:legendEntry>
      <c:layout>
        <c:manualLayout>
          <c:xMode val="edge"/>
          <c:yMode val="edge"/>
          <c:x val="0.23754789272030918"/>
          <c:y val="0.18802083333333341"/>
          <c:w val="0.71800766283524908"/>
          <c:h val="5.5946932414698183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7582838783034019"/>
          <c:w val="0.95938418635170608"/>
          <c:h val="0.48050228622475083"/>
        </c:manualLayout>
      </c:layout>
      <c:barChart>
        <c:barDir val="col"/>
        <c:grouping val="stacked"/>
        <c:varyColors val="0"/>
        <c:ser>
          <c:idx val="0"/>
          <c:order val="0"/>
          <c:tx>
            <c:strRef>
              <c:f>Sheet1!$B$1</c:f>
              <c:strCache>
                <c:ptCount val="1"/>
                <c:pt idx="0">
                  <c:v>Já existem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12</c:v>
                </c:pt>
                <c:pt idx="2" formatCode="_-* #,##0_-;\-* #,##0_-;_-* &quot;-&quot;??_-;_-@_-">
                  <c:v>12</c:v>
                </c:pt>
                <c:pt idx="4" formatCode="_-* #,##0_-;\-* #,##0_-;_-* &quot;-&quot;??_-;_-@_-">
                  <c:v>12</c:v>
                </c:pt>
                <c:pt idx="6" formatCode="_-* #,##0_-;\-* #,##0_-;_-* &quot;-&quot;??_-;_-@_-">
                  <c:v>9</c:v>
                </c:pt>
                <c:pt idx="8" formatCode="_-* #,##0_-;\-* #,##0_-;_-* &quot;-&quot;??_-;_-@_-">
                  <c:v>20</c:v>
                </c:pt>
              </c:numCache>
            </c:numRef>
          </c:val>
        </c:ser>
        <c:ser>
          <c:idx val="1"/>
          <c:order val="1"/>
          <c:tx>
            <c:strRef>
              <c:f>Sheet1!$C$1</c:f>
              <c:strCache>
                <c:ptCount val="1"/>
                <c:pt idx="0">
                  <c:v>Column1</c:v>
                </c:pt>
              </c:strCache>
            </c:strRef>
          </c:tx>
          <c:invertIfNegative val="0"/>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numCache>
            </c:numRef>
          </c:val>
        </c:ser>
        <c:dLbls>
          <c:showLegendKey val="0"/>
          <c:showVal val="0"/>
          <c:showCatName val="0"/>
          <c:showSerName val="0"/>
          <c:showPercent val="0"/>
          <c:showBubbleSize val="0"/>
        </c:dLbls>
        <c:gapWidth val="20"/>
        <c:overlap val="100"/>
        <c:axId val="173807488"/>
        <c:axId val="173809024"/>
      </c:barChart>
      <c:catAx>
        <c:axId val="173807488"/>
        <c:scaling>
          <c:orientation val="minMax"/>
        </c:scaling>
        <c:delete val="0"/>
        <c:axPos val="b"/>
        <c:majorTickMark val="out"/>
        <c:minorTickMark val="none"/>
        <c:tickLblPos val="nextTo"/>
        <c:spPr>
          <a:ln>
            <a:noFill/>
          </a:ln>
        </c:spPr>
        <c:txPr>
          <a:bodyPr rot="-5400000" vert="horz" anchor="ctr" anchorCtr="0"/>
          <a:lstStyle/>
          <a:p>
            <a:pPr>
              <a:defRPr sz="1200"/>
            </a:pPr>
            <a:endParaRPr lang="en-US"/>
          </a:p>
        </c:txPr>
        <c:crossAx val="173809024"/>
        <c:crosses val="autoZero"/>
        <c:auto val="0"/>
        <c:lblAlgn val="ctr"/>
        <c:lblOffset val="100"/>
        <c:noMultiLvlLbl val="0"/>
      </c:catAx>
      <c:valAx>
        <c:axId val="173809024"/>
        <c:scaling>
          <c:orientation val="minMax"/>
          <c:max val="101"/>
          <c:min val="0"/>
        </c:scaling>
        <c:delete val="1"/>
        <c:axPos val="l"/>
        <c:numFmt formatCode="_-* #,##0_-;\-* #,##0_-;_-* &quot;-&quot;??_-;_-@_-" sourceLinked="1"/>
        <c:majorTickMark val="out"/>
        <c:minorTickMark val="none"/>
        <c:tickLblPos val="none"/>
        <c:crossAx val="173807488"/>
        <c:crosses val="autoZero"/>
        <c:crossBetween val="between"/>
      </c:valAx>
    </c:plotArea>
    <c:legend>
      <c:legendPos val="t"/>
      <c:legendEntry>
        <c:idx val="0"/>
        <c:txPr>
          <a:bodyPr/>
          <a:lstStyle/>
          <a:p>
            <a:pPr>
              <a:defRPr sz="1200" baseline="0"/>
            </a:pPr>
            <a:endParaRPr lang="en-US"/>
          </a:p>
        </c:txPr>
      </c:legendEntry>
      <c:legendEntry>
        <c:idx val="1"/>
        <c:delete val="1"/>
      </c:legendEntry>
      <c:layout>
        <c:manualLayout>
          <c:xMode val="edge"/>
          <c:yMode val="edge"/>
          <c:x val="0"/>
          <c:y val="0.21448470318740898"/>
          <c:w val="0.21441172534240724"/>
          <c:h val="9.3256065615635597E-2"/>
        </c:manualLayout>
      </c:layout>
      <c:overlay val="0"/>
      <c:txPr>
        <a:bodyPr/>
        <a:lstStyle/>
        <a:p>
          <a:pPr>
            <a:defRPr sz="1600" baseline="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37557442691677"/>
          <c:y val="0.37447916666667863"/>
          <c:w val="0.71747292467281176"/>
          <c:h val="0.59687500000000004"/>
        </c:manualLayout>
      </c:layout>
      <c:barChart>
        <c:barDir val="bar"/>
        <c:grouping val="clustered"/>
        <c:varyColors val="0"/>
        <c:ser>
          <c:idx val="0"/>
          <c:order val="0"/>
          <c:tx>
            <c:strRef>
              <c:f>Sheet1!$B$1</c:f>
              <c:strCache>
                <c:ptCount val="1"/>
                <c:pt idx="0">
                  <c:v>Percent</c:v>
                </c:pt>
              </c:strCache>
            </c:strRef>
          </c:tx>
          <c:spPr>
            <a:solidFill>
              <a:schemeClr val="tx2"/>
            </a:solidFill>
            <a:ln>
              <a:noFill/>
            </a:ln>
          </c:spPr>
          <c:invertIfNegative val="0"/>
          <c:dPt>
            <c:idx val="1"/>
            <c:invertIfNegative val="0"/>
            <c:bubble3D val="0"/>
            <c:spPr>
              <a:solidFill>
                <a:schemeClr val="accent5"/>
              </a:solidFill>
              <a:ln>
                <a:noFill/>
              </a:ln>
            </c:spPr>
          </c:dPt>
          <c:dLbls>
            <c:showLegendKey val="0"/>
            <c:showVal val="1"/>
            <c:showCatName val="0"/>
            <c:showSerName val="0"/>
            <c:showPercent val="0"/>
            <c:showBubbleSize val="0"/>
            <c:showLeaderLines val="0"/>
          </c:dLbls>
          <c:cat>
            <c:strRef>
              <c:f>Sheet1!$A$2:$A$3</c:f>
              <c:strCache>
                <c:ptCount val="2"/>
                <c:pt idx="0">
                  <c:v>Sim - devem ser introduzidos programas e políticas</c:v>
                </c:pt>
                <c:pt idx="1">
                  <c:v>Não - não devem ser introduzidos programas nem políticas</c:v>
                </c:pt>
              </c:strCache>
            </c:strRef>
          </c:cat>
          <c:val>
            <c:numRef>
              <c:f>Sheet1!$B$2:$B$3</c:f>
              <c:numCache>
                <c:formatCode>_-* #,##0_-;\-* #,##0_-;_-* "-"??_-;_-@_-</c:formatCode>
                <c:ptCount val="2"/>
                <c:pt idx="0">
                  <c:v>57</c:v>
                </c:pt>
                <c:pt idx="1">
                  <c:v>43</c:v>
                </c:pt>
              </c:numCache>
            </c:numRef>
          </c:val>
        </c:ser>
        <c:dLbls>
          <c:showLegendKey val="0"/>
          <c:showVal val="0"/>
          <c:showCatName val="0"/>
          <c:showSerName val="0"/>
          <c:showPercent val="0"/>
          <c:showBubbleSize val="0"/>
        </c:dLbls>
        <c:gapWidth val="150"/>
        <c:axId val="173902080"/>
        <c:axId val="173903872"/>
      </c:barChart>
      <c:catAx>
        <c:axId val="173902080"/>
        <c:scaling>
          <c:orientation val="maxMin"/>
        </c:scaling>
        <c:delete val="0"/>
        <c:axPos val="l"/>
        <c:majorTickMark val="out"/>
        <c:minorTickMark val="none"/>
        <c:tickLblPos val="nextTo"/>
        <c:spPr>
          <a:ln>
            <a:noFill/>
          </a:ln>
        </c:spPr>
        <c:txPr>
          <a:bodyPr/>
          <a:lstStyle/>
          <a:p>
            <a:pPr algn="r">
              <a:defRPr sz="1400" b="0"/>
            </a:pPr>
            <a:endParaRPr lang="en-US"/>
          </a:p>
        </c:txPr>
        <c:crossAx val="173903872"/>
        <c:crosses val="autoZero"/>
        <c:auto val="1"/>
        <c:lblAlgn val="ctr"/>
        <c:lblOffset val="100"/>
        <c:noMultiLvlLbl val="0"/>
      </c:catAx>
      <c:valAx>
        <c:axId val="173903872"/>
        <c:scaling>
          <c:orientation val="minMax"/>
        </c:scaling>
        <c:delete val="1"/>
        <c:axPos val="t"/>
        <c:numFmt formatCode="_-* #,##0_-;\-* #,##0_-;_-* &quot;-&quot;??_-;_-@_-" sourceLinked="1"/>
        <c:majorTickMark val="out"/>
        <c:minorTickMark val="none"/>
        <c:tickLblPos val="none"/>
        <c:crossAx val="173902080"/>
        <c:crosses val="autoZero"/>
        <c:crossBetween val="between"/>
        <c:majorUnit val="0.2"/>
      </c:valAx>
      <c:spPr>
        <a:ln>
          <a:noFill/>
        </a:ln>
      </c:spPr>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120840498386047"/>
          <c:y val="0.13007926690383387"/>
          <c:w val="0.65132033064832573"/>
          <c:h val="0.83476090942381465"/>
        </c:manualLayout>
      </c:layout>
      <c:barChart>
        <c:barDir val="bar"/>
        <c:grouping val="stacked"/>
        <c:varyColors val="0"/>
        <c:ser>
          <c:idx val="0"/>
          <c:order val="0"/>
          <c:tx>
            <c:strRef>
              <c:f>Sheet1!$B$1</c:f>
              <c:strCache>
                <c:ptCount val="1"/>
                <c:pt idx="0">
                  <c:v>Sim</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57</c:v>
                </c:pt>
                <c:pt idx="2" formatCode="_-* #,##0_-;\-* #,##0_-;_-* &quot;-&quot;??_-;_-@_-">
                  <c:v>53</c:v>
                </c:pt>
                <c:pt idx="3" formatCode="_-* #,##0_-;\-* #,##0_-;_-* &quot;-&quot;??_-;_-@_-">
                  <c:v>60</c:v>
                </c:pt>
                <c:pt idx="5" formatCode="_-* #,##0_-;\-* #,##0_-;_-* &quot;-&quot;??_-;_-@_-">
                  <c:v>56</c:v>
                </c:pt>
                <c:pt idx="6" formatCode="_-* #,##0_-;\-* #,##0_-;_-* &quot;-&quot;??_-;_-@_-">
                  <c:v>59</c:v>
                </c:pt>
                <c:pt idx="7" formatCode="_-* #,##0_-;\-* #,##0_-;_-* &quot;-&quot;??_-;_-@_-">
                  <c:v>52</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Sheet1!$C$2:$C$9</c:f>
              <c:numCache>
                <c:formatCode>General</c:formatCode>
                <c:ptCount val="8"/>
                <c:pt idx="0" formatCode="_-* #,##0_-;\-* #,##0_-;_-* &quot;-&quot;??_-;_-@_-">
                  <c:v>43</c:v>
                </c:pt>
                <c:pt idx="2" formatCode="_-* #,##0_-;\-* #,##0_-;_-* &quot;-&quot;??_-;_-@_-">
                  <c:v>47</c:v>
                </c:pt>
                <c:pt idx="3" formatCode="_-* #,##0_-;\-* #,##0_-;_-* &quot;-&quot;??_-;_-@_-">
                  <c:v>40</c:v>
                </c:pt>
                <c:pt idx="5" formatCode="_-* #,##0_-;\-* #,##0_-;_-* &quot;-&quot;??_-;_-@_-">
                  <c:v>44</c:v>
                </c:pt>
                <c:pt idx="6" formatCode="_-* #,##0_-;\-* #,##0_-;_-* &quot;-&quot;??_-;_-@_-">
                  <c:v>41</c:v>
                </c:pt>
                <c:pt idx="7" formatCode="_-* #,##0_-;\-* #,##0_-;_-* &quot;-&quot;??_-;_-@_-">
                  <c:v>48</c:v>
                </c:pt>
              </c:numCache>
            </c:numRef>
          </c:val>
        </c:ser>
        <c:dLbls>
          <c:showLegendKey val="0"/>
          <c:showVal val="0"/>
          <c:showCatName val="0"/>
          <c:showSerName val="0"/>
          <c:showPercent val="0"/>
          <c:showBubbleSize val="0"/>
        </c:dLbls>
        <c:gapWidth val="50"/>
        <c:overlap val="100"/>
        <c:axId val="174184320"/>
        <c:axId val="174185856"/>
      </c:barChart>
      <c:catAx>
        <c:axId val="174184320"/>
        <c:scaling>
          <c:orientation val="maxMin"/>
        </c:scaling>
        <c:delete val="1"/>
        <c:axPos val="l"/>
        <c:majorTickMark val="out"/>
        <c:minorTickMark val="none"/>
        <c:tickLblPos val="none"/>
        <c:crossAx val="174185856"/>
        <c:crosses val="autoZero"/>
        <c:auto val="1"/>
        <c:lblAlgn val="ctr"/>
        <c:lblOffset val="100"/>
        <c:noMultiLvlLbl val="0"/>
      </c:catAx>
      <c:valAx>
        <c:axId val="174185856"/>
        <c:scaling>
          <c:orientation val="minMax"/>
          <c:max val="100"/>
        </c:scaling>
        <c:delete val="1"/>
        <c:axPos val="t"/>
        <c:numFmt formatCode="_-* #,##0_-;\-* #,##0_-;_-* &quot;-&quot;??_-;_-@_-" sourceLinked="1"/>
        <c:majorTickMark val="out"/>
        <c:minorTickMark val="none"/>
        <c:tickLblPos val="none"/>
        <c:crossAx val="174184320"/>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1.5325670498084401E-2"/>
          <c:y val="0"/>
          <c:w val="0.90074229945394768"/>
          <c:h val="0.11416953908894703"/>
        </c:manualLayout>
      </c:layout>
      <c:overlay val="0"/>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79461188041177"/>
          <c:y val="0.32263656496064436"/>
          <c:w val="0.82373412375177268"/>
          <c:h val="0.61486343503938889"/>
        </c:manualLayout>
      </c:layout>
      <c:barChart>
        <c:barDir val="bar"/>
        <c:grouping val="stacked"/>
        <c:varyColors val="0"/>
        <c:ser>
          <c:idx val="0"/>
          <c:order val="0"/>
          <c:tx>
            <c:strRef>
              <c:f>Sheet1!$B$1</c:f>
              <c:strCache>
                <c:ptCount val="1"/>
                <c:pt idx="0">
                  <c:v>Sim</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57</c:v>
                </c:pt>
                <c:pt idx="2" formatCode="_-* #,##0_-;\-* #,##0_-;_-* &quot;-&quot;??_-;_-@_-">
                  <c:v>52</c:v>
                </c:pt>
                <c:pt idx="3" formatCode="_-* #,##0_-;\-* #,##0_-;_-* &quot;-&quot;??_-;_-@_-">
                  <c:v>57</c:v>
                </c:pt>
                <c:pt idx="4" formatCode="_-* #,##0_-;\-* #,##0_-;_-* &quot;-&quot;??_-;_-@_-">
                  <c:v>66</c:v>
                </c:pt>
                <c:pt idx="5" formatCode="_-* #,##0_-;\-* #,##0_-;_-* &quot;-&quot;??_-;_-@_-">
                  <c:v>65</c:v>
                </c:pt>
                <c:pt idx="7" formatCode="_-* #,##0_-;\-* #,##0_-;_-* &quot;-&quot;??_-;_-@_-">
                  <c:v>56</c:v>
                </c:pt>
              </c:numCache>
            </c:numRef>
          </c:val>
        </c:ser>
        <c:ser>
          <c:idx val="1"/>
          <c:order val="1"/>
          <c:tx>
            <c:strRef>
              <c:f>Sheet1!$C$1</c:f>
              <c:strCache>
                <c:ptCount val="1"/>
                <c:pt idx="0">
                  <c:v>Não</c:v>
                </c:pt>
              </c:strCache>
            </c:strRef>
          </c:tx>
          <c:spPr>
            <a:solidFill>
              <a:schemeClr val="accent5"/>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pt idx="0" formatCode="_-* #,##0_-;\-* #,##0_-;_-* &quot;-&quot;??_-;_-@_-">
                  <c:v>43</c:v>
                </c:pt>
                <c:pt idx="2" formatCode="_-* #,##0_-;\-* #,##0_-;_-* &quot;-&quot;??_-;_-@_-">
                  <c:v>48</c:v>
                </c:pt>
                <c:pt idx="3" formatCode="_-* #,##0_-;\-* #,##0_-;_-* &quot;-&quot;??_-;_-@_-">
                  <c:v>43</c:v>
                </c:pt>
                <c:pt idx="4" formatCode="_-* #,##0_-;\-* #,##0_-;_-* &quot;-&quot;??_-;_-@_-">
                  <c:v>34</c:v>
                </c:pt>
                <c:pt idx="5" formatCode="_-* #,##0_-;\-* #,##0_-;_-* &quot;-&quot;??_-;_-@_-">
                  <c:v>35</c:v>
                </c:pt>
                <c:pt idx="7" formatCode="_-* #,##0_-;\-* #,##0_-;_-* &quot;-&quot;??_-;_-@_-">
                  <c:v>44</c:v>
                </c:pt>
              </c:numCache>
            </c:numRef>
          </c:val>
        </c:ser>
        <c:dLbls>
          <c:showLegendKey val="0"/>
          <c:showVal val="0"/>
          <c:showCatName val="0"/>
          <c:showSerName val="0"/>
          <c:showPercent val="0"/>
          <c:showBubbleSize val="0"/>
        </c:dLbls>
        <c:gapWidth val="50"/>
        <c:overlap val="100"/>
        <c:axId val="174588672"/>
        <c:axId val="174590208"/>
      </c:barChart>
      <c:catAx>
        <c:axId val="174588672"/>
        <c:scaling>
          <c:orientation val="maxMin"/>
        </c:scaling>
        <c:delete val="1"/>
        <c:axPos val="l"/>
        <c:majorTickMark val="out"/>
        <c:minorTickMark val="none"/>
        <c:tickLblPos val="none"/>
        <c:crossAx val="174590208"/>
        <c:crosses val="autoZero"/>
        <c:auto val="1"/>
        <c:lblAlgn val="ctr"/>
        <c:lblOffset val="100"/>
        <c:noMultiLvlLbl val="0"/>
      </c:catAx>
      <c:valAx>
        <c:axId val="174590208"/>
        <c:scaling>
          <c:orientation val="minMax"/>
          <c:max val="105"/>
        </c:scaling>
        <c:delete val="1"/>
        <c:axPos val="t"/>
        <c:numFmt formatCode="_-* #,##0_-;\-* #,##0_-;_-* &quot;-&quot;??_-;_-@_-" sourceLinked="1"/>
        <c:majorTickMark val="out"/>
        <c:minorTickMark val="none"/>
        <c:tickLblPos val="none"/>
        <c:crossAx val="174588672"/>
        <c:crosses val="autoZero"/>
        <c:crossBetween val="between"/>
      </c:valAx>
    </c:plotArea>
    <c:legend>
      <c:legendPos val="t"/>
      <c:layout>
        <c:manualLayout>
          <c:xMode val="edge"/>
          <c:yMode val="edge"/>
          <c:x val="5.3364256192113914E-2"/>
          <c:y val="0.20572916666666671"/>
          <c:w val="0.83652215886807268"/>
          <c:h val="5.0197670603674527E-2"/>
        </c:manualLayout>
      </c:layout>
      <c:overlay val="0"/>
      <c:txPr>
        <a:bodyPr/>
        <a:lstStyle/>
        <a:p>
          <a:pPr>
            <a:defRPr sz="120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NO</c:v>
                </c:pt>
                <c:pt idx="1">
                  <c:v>IE</c:v>
                </c:pt>
                <c:pt idx="2">
                  <c:v>IS</c:v>
                </c:pt>
                <c:pt idx="3">
                  <c:v>MT</c:v>
                </c:pt>
                <c:pt idx="4">
                  <c:v>UK</c:v>
                </c:pt>
                <c:pt idx="5">
                  <c:v>SI</c:v>
                </c:pt>
                <c:pt idx="6">
                  <c:v>EL</c:v>
                </c:pt>
                <c:pt idx="7">
                  <c:v>DE</c:v>
                </c:pt>
                <c:pt idx="8">
                  <c:v>IT</c:v>
                </c:pt>
                <c:pt idx="9">
                  <c:v>BE</c:v>
                </c:pt>
                <c:pt idx="10">
                  <c:v>RO</c:v>
                </c:pt>
                <c:pt idx="11">
                  <c:v>FR</c:v>
                </c:pt>
                <c:pt idx="12">
                  <c:v>LT</c:v>
                </c:pt>
                <c:pt idx="13">
                  <c:v>LU</c:v>
                </c:pt>
                <c:pt idx="14">
                  <c:v>EU27</c:v>
                </c:pt>
                <c:pt idx="15">
                  <c:v>ALL</c:v>
                </c:pt>
                <c:pt idx="16">
                  <c:v>AT</c:v>
                </c:pt>
                <c:pt idx="17">
                  <c:v>FI</c:v>
                </c:pt>
                <c:pt idx="18">
                  <c:v>LV</c:v>
                </c:pt>
                <c:pt idx="19">
                  <c:v>BG</c:v>
                </c:pt>
                <c:pt idx="20">
                  <c:v>PT</c:v>
                </c:pt>
                <c:pt idx="21">
                  <c:v>CZ</c:v>
                </c:pt>
                <c:pt idx="22">
                  <c:v>ES</c:v>
                </c:pt>
                <c:pt idx="23">
                  <c:v>EE</c:v>
                </c:pt>
                <c:pt idx="24">
                  <c:v>DK</c:v>
                </c:pt>
                <c:pt idx="25">
                  <c:v>NL</c:v>
                </c:pt>
                <c:pt idx="26">
                  <c:v>PL</c:v>
                </c:pt>
                <c:pt idx="27">
                  <c:v>LI</c:v>
                </c:pt>
                <c:pt idx="28">
                  <c:v>HU</c:v>
                </c:pt>
                <c:pt idx="29">
                  <c:v>CH</c:v>
                </c:pt>
                <c:pt idx="30">
                  <c:v>CY</c:v>
                </c:pt>
                <c:pt idx="31">
                  <c:v>SE</c:v>
                </c:pt>
                <c:pt idx="32">
                  <c:v>SK</c:v>
                </c:pt>
              </c:strCache>
            </c:strRef>
          </c:cat>
          <c:val>
            <c:numRef>
              <c:f>Sheet1!$B$2:$B$34</c:f>
              <c:numCache>
                <c:formatCode>_-* #,##0_-;\-* #,##0_-;_-* "-"??_-;_-@_-</c:formatCode>
                <c:ptCount val="33"/>
                <c:pt idx="0">
                  <c:v>86</c:v>
                </c:pt>
                <c:pt idx="1">
                  <c:v>78</c:v>
                </c:pt>
                <c:pt idx="2">
                  <c:v>78</c:v>
                </c:pt>
                <c:pt idx="3">
                  <c:v>74</c:v>
                </c:pt>
                <c:pt idx="4">
                  <c:v>74</c:v>
                </c:pt>
                <c:pt idx="5">
                  <c:v>67</c:v>
                </c:pt>
                <c:pt idx="6">
                  <c:v>64</c:v>
                </c:pt>
                <c:pt idx="7">
                  <c:v>64</c:v>
                </c:pt>
                <c:pt idx="8">
                  <c:v>64</c:v>
                </c:pt>
                <c:pt idx="9">
                  <c:v>63</c:v>
                </c:pt>
                <c:pt idx="10">
                  <c:v>63</c:v>
                </c:pt>
                <c:pt idx="11">
                  <c:v>63</c:v>
                </c:pt>
                <c:pt idx="12">
                  <c:v>62</c:v>
                </c:pt>
                <c:pt idx="13">
                  <c:v>61</c:v>
                </c:pt>
                <c:pt idx="14">
                  <c:v>61</c:v>
                </c:pt>
                <c:pt idx="15">
                  <c:v>61</c:v>
                </c:pt>
                <c:pt idx="16">
                  <c:v>61</c:v>
                </c:pt>
                <c:pt idx="17">
                  <c:v>60</c:v>
                </c:pt>
                <c:pt idx="18">
                  <c:v>58</c:v>
                </c:pt>
                <c:pt idx="19">
                  <c:v>58</c:v>
                </c:pt>
                <c:pt idx="20">
                  <c:v>57</c:v>
                </c:pt>
                <c:pt idx="21">
                  <c:v>56</c:v>
                </c:pt>
                <c:pt idx="22">
                  <c:v>56</c:v>
                </c:pt>
                <c:pt idx="23">
                  <c:v>55</c:v>
                </c:pt>
                <c:pt idx="24">
                  <c:v>53</c:v>
                </c:pt>
                <c:pt idx="25">
                  <c:v>50</c:v>
                </c:pt>
                <c:pt idx="26">
                  <c:v>49</c:v>
                </c:pt>
                <c:pt idx="27">
                  <c:v>47</c:v>
                </c:pt>
                <c:pt idx="28">
                  <c:v>45</c:v>
                </c:pt>
                <c:pt idx="29">
                  <c:v>45</c:v>
                </c:pt>
                <c:pt idx="30">
                  <c:v>44</c:v>
                </c:pt>
                <c:pt idx="31">
                  <c:v>43</c:v>
                </c:pt>
                <c:pt idx="32">
                  <c:v>42</c:v>
                </c:pt>
              </c:numCache>
            </c:numRef>
          </c:val>
        </c:ser>
        <c:ser>
          <c:idx val="1"/>
          <c:order val="1"/>
          <c:tx>
            <c:strRef>
              <c:f>Sheet1!$C$1</c:f>
              <c:strCache>
                <c:ptCount val="1"/>
                <c:pt idx="0">
                  <c:v>Não</c:v>
                </c:pt>
              </c:strCache>
            </c:strRef>
          </c:tx>
          <c:spPr>
            <a:solidFill>
              <a:schemeClr val="accent5"/>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NO</c:v>
                </c:pt>
                <c:pt idx="1">
                  <c:v>IE</c:v>
                </c:pt>
                <c:pt idx="2">
                  <c:v>IS</c:v>
                </c:pt>
                <c:pt idx="3">
                  <c:v>MT</c:v>
                </c:pt>
                <c:pt idx="4">
                  <c:v>UK</c:v>
                </c:pt>
                <c:pt idx="5">
                  <c:v>SI</c:v>
                </c:pt>
                <c:pt idx="6">
                  <c:v>EL</c:v>
                </c:pt>
                <c:pt idx="7">
                  <c:v>DE</c:v>
                </c:pt>
                <c:pt idx="8">
                  <c:v>IT</c:v>
                </c:pt>
                <c:pt idx="9">
                  <c:v>BE</c:v>
                </c:pt>
                <c:pt idx="10">
                  <c:v>RO</c:v>
                </c:pt>
                <c:pt idx="11">
                  <c:v>FR</c:v>
                </c:pt>
                <c:pt idx="12">
                  <c:v>LT</c:v>
                </c:pt>
                <c:pt idx="13">
                  <c:v>LU</c:v>
                </c:pt>
                <c:pt idx="14">
                  <c:v>EU27</c:v>
                </c:pt>
                <c:pt idx="15">
                  <c:v>ALL</c:v>
                </c:pt>
                <c:pt idx="16">
                  <c:v>AT</c:v>
                </c:pt>
                <c:pt idx="17">
                  <c:v>FI</c:v>
                </c:pt>
                <c:pt idx="18">
                  <c:v>LV</c:v>
                </c:pt>
                <c:pt idx="19">
                  <c:v>BG</c:v>
                </c:pt>
                <c:pt idx="20">
                  <c:v>PT</c:v>
                </c:pt>
                <c:pt idx="21">
                  <c:v>CZ</c:v>
                </c:pt>
                <c:pt idx="22">
                  <c:v>ES</c:v>
                </c:pt>
                <c:pt idx="23">
                  <c:v>EE</c:v>
                </c:pt>
                <c:pt idx="24">
                  <c:v>DK</c:v>
                </c:pt>
                <c:pt idx="25">
                  <c:v>NL</c:v>
                </c:pt>
                <c:pt idx="26">
                  <c:v>PL</c:v>
                </c:pt>
                <c:pt idx="27">
                  <c:v>LI</c:v>
                </c:pt>
                <c:pt idx="28">
                  <c:v>HU</c:v>
                </c:pt>
                <c:pt idx="29">
                  <c:v>CH</c:v>
                </c:pt>
                <c:pt idx="30">
                  <c:v>CY</c:v>
                </c:pt>
                <c:pt idx="31">
                  <c:v>SE</c:v>
                </c:pt>
                <c:pt idx="32">
                  <c:v>SK</c:v>
                </c:pt>
              </c:strCache>
            </c:strRef>
          </c:cat>
          <c:val>
            <c:numRef>
              <c:f>Sheet1!$C$2:$C$34</c:f>
              <c:numCache>
                <c:formatCode>General</c:formatCode>
                <c:ptCount val="33"/>
                <c:pt idx="0">
                  <c:v>14</c:v>
                </c:pt>
                <c:pt idx="1">
                  <c:v>22</c:v>
                </c:pt>
                <c:pt idx="2">
                  <c:v>22</c:v>
                </c:pt>
                <c:pt idx="3">
                  <c:v>26</c:v>
                </c:pt>
                <c:pt idx="4">
                  <c:v>26</c:v>
                </c:pt>
                <c:pt idx="5">
                  <c:v>33</c:v>
                </c:pt>
                <c:pt idx="6">
                  <c:v>36</c:v>
                </c:pt>
                <c:pt idx="7">
                  <c:v>36</c:v>
                </c:pt>
                <c:pt idx="8">
                  <c:v>36</c:v>
                </c:pt>
                <c:pt idx="9">
                  <c:v>37</c:v>
                </c:pt>
                <c:pt idx="10">
                  <c:v>37</c:v>
                </c:pt>
                <c:pt idx="11">
                  <c:v>37</c:v>
                </c:pt>
                <c:pt idx="12">
                  <c:v>38</c:v>
                </c:pt>
                <c:pt idx="13">
                  <c:v>39</c:v>
                </c:pt>
                <c:pt idx="14">
                  <c:v>39</c:v>
                </c:pt>
                <c:pt idx="15">
                  <c:v>39</c:v>
                </c:pt>
                <c:pt idx="16">
                  <c:v>39</c:v>
                </c:pt>
                <c:pt idx="17">
                  <c:v>40</c:v>
                </c:pt>
                <c:pt idx="18">
                  <c:v>42</c:v>
                </c:pt>
                <c:pt idx="19">
                  <c:v>42</c:v>
                </c:pt>
                <c:pt idx="20">
                  <c:v>43</c:v>
                </c:pt>
                <c:pt idx="21">
                  <c:v>44</c:v>
                </c:pt>
                <c:pt idx="22">
                  <c:v>44</c:v>
                </c:pt>
                <c:pt idx="23">
                  <c:v>45</c:v>
                </c:pt>
                <c:pt idx="24">
                  <c:v>47</c:v>
                </c:pt>
                <c:pt idx="25">
                  <c:v>50</c:v>
                </c:pt>
                <c:pt idx="26">
                  <c:v>51</c:v>
                </c:pt>
                <c:pt idx="27">
                  <c:v>53</c:v>
                </c:pt>
                <c:pt idx="28">
                  <c:v>55</c:v>
                </c:pt>
                <c:pt idx="29">
                  <c:v>55</c:v>
                </c:pt>
                <c:pt idx="30">
                  <c:v>56</c:v>
                </c:pt>
                <c:pt idx="31">
                  <c:v>57</c:v>
                </c:pt>
                <c:pt idx="32">
                  <c:v>58</c:v>
                </c:pt>
              </c:numCache>
            </c:numRef>
          </c:val>
        </c:ser>
        <c:dLbls>
          <c:showLegendKey val="0"/>
          <c:showVal val="0"/>
          <c:showCatName val="0"/>
          <c:showSerName val="0"/>
          <c:showPercent val="0"/>
          <c:showBubbleSize val="0"/>
        </c:dLbls>
        <c:gapWidth val="20"/>
        <c:overlap val="100"/>
        <c:axId val="176335488"/>
        <c:axId val="176337280"/>
      </c:barChart>
      <c:catAx>
        <c:axId val="176335488"/>
        <c:scaling>
          <c:orientation val="minMax"/>
        </c:scaling>
        <c:delete val="0"/>
        <c:axPos val="b"/>
        <c:majorTickMark val="out"/>
        <c:minorTickMark val="none"/>
        <c:tickLblPos val="nextTo"/>
        <c:txPr>
          <a:bodyPr/>
          <a:lstStyle/>
          <a:p>
            <a:pPr>
              <a:defRPr sz="1200"/>
            </a:pPr>
            <a:endParaRPr lang="en-US"/>
          </a:p>
        </c:txPr>
        <c:crossAx val="176337280"/>
        <c:crosses val="autoZero"/>
        <c:auto val="1"/>
        <c:lblAlgn val="ctr"/>
        <c:lblOffset val="100"/>
        <c:noMultiLvlLbl val="0"/>
      </c:catAx>
      <c:valAx>
        <c:axId val="176337280"/>
        <c:scaling>
          <c:orientation val="minMax"/>
          <c:max val="100"/>
          <c:min val="0"/>
        </c:scaling>
        <c:delete val="1"/>
        <c:axPos val="l"/>
        <c:numFmt formatCode="_-* #,##0_-;\-* #,##0_-;_-* &quot;-&quot;??_-;_-@_-" sourceLinked="1"/>
        <c:majorTickMark val="out"/>
        <c:minorTickMark val="none"/>
        <c:tickLblPos val="none"/>
        <c:crossAx val="176335488"/>
        <c:crosses val="autoZero"/>
        <c:crossBetween val="between"/>
      </c:valAx>
    </c:plotArea>
    <c:legend>
      <c:legendPos val="t"/>
      <c:layout>
        <c:manualLayout>
          <c:xMode val="edge"/>
          <c:yMode val="edge"/>
          <c:x val="4.9505805017616084E-3"/>
          <c:y val="3.3776056765051625E-2"/>
          <c:w val="0.97334432858054964"/>
          <c:h val="6.8583698193721523E-2"/>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81E-2"/>
          <c:y val="0.13203067897856155"/>
          <c:w val="0.95938418635170608"/>
          <c:h val="0.64779134888775791"/>
        </c:manualLayout>
      </c:layout>
      <c:barChart>
        <c:barDir val="col"/>
        <c:grouping val="stacked"/>
        <c:varyColors val="0"/>
        <c:ser>
          <c:idx val="0"/>
          <c:order val="0"/>
          <c:tx>
            <c:strRef>
              <c:f>Sheet1!$B$1</c:f>
              <c:strCache>
                <c:ptCount val="1"/>
                <c:pt idx="0">
                  <c:v>Sim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61</c:v>
                </c:pt>
                <c:pt idx="2" formatCode="_-* #,##0_-;\-* #,##0_-;_-* &quot;-&quot;??_-;_-@_-">
                  <c:v>61</c:v>
                </c:pt>
                <c:pt idx="4" formatCode="_-* #,##0_-;\-* #,##0_-;_-* &quot;-&quot;??_-;_-@_-">
                  <c:v>63</c:v>
                </c:pt>
                <c:pt idx="6" formatCode="_-* #,##0_-;\-* #,##0_-;_-* &quot;-&quot;??_-;_-@_-">
                  <c:v>54</c:v>
                </c:pt>
                <c:pt idx="8" formatCode="_-* #,##0_-;\-* #,##0_-;_-* &quot;-&quot;??_-;_-@_-">
                  <c:v>62</c:v>
                </c:pt>
              </c:numCache>
            </c:numRef>
          </c:val>
        </c:ser>
        <c:ser>
          <c:idx val="1"/>
          <c:order val="1"/>
          <c:tx>
            <c:strRef>
              <c:f>Sheet1!$C$1</c:f>
              <c:strCache>
                <c:ptCount val="1"/>
                <c:pt idx="0">
                  <c:v>Não</c:v>
                </c:pt>
              </c:strCache>
            </c:strRef>
          </c:tx>
          <c:spPr>
            <a:solidFill>
              <a:schemeClr val="accent5"/>
            </a:solidFill>
          </c:spPr>
          <c:invertIfNegative val="0"/>
          <c:dLbls>
            <c:txPr>
              <a:bodyPr/>
              <a:lstStyle/>
              <a:p>
                <a:pPr algn="ctr">
                  <a:defRPr lang="en-GB" sz="1200" b="0" i="0" u="none" strike="noStrike" kern="1200" baseline="0">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pt idx="0">
                  <c:v>39</c:v>
                </c:pt>
                <c:pt idx="2">
                  <c:v>39</c:v>
                </c:pt>
                <c:pt idx="4">
                  <c:v>37</c:v>
                </c:pt>
                <c:pt idx="6">
                  <c:v>46</c:v>
                </c:pt>
                <c:pt idx="8">
                  <c:v>38</c:v>
                </c:pt>
              </c:numCache>
            </c:numRef>
          </c:val>
        </c:ser>
        <c:dLbls>
          <c:showLegendKey val="0"/>
          <c:showVal val="0"/>
          <c:showCatName val="0"/>
          <c:showSerName val="0"/>
          <c:showPercent val="0"/>
          <c:showBubbleSize val="0"/>
        </c:dLbls>
        <c:gapWidth val="20"/>
        <c:overlap val="100"/>
        <c:axId val="177307008"/>
        <c:axId val="177681536"/>
      </c:barChart>
      <c:catAx>
        <c:axId val="177307008"/>
        <c:scaling>
          <c:orientation val="minMax"/>
        </c:scaling>
        <c:delete val="0"/>
        <c:axPos val="b"/>
        <c:majorTickMark val="out"/>
        <c:minorTickMark val="none"/>
        <c:tickLblPos val="nextTo"/>
        <c:txPr>
          <a:bodyPr rot="-5400000" vert="horz" anchor="ctr" anchorCtr="0"/>
          <a:lstStyle/>
          <a:p>
            <a:pPr>
              <a:defRPr sz="1200"/>
            </a:pPr>
            <a:endParaRPr lang="en-US"/>
          </a:p>
        </c:txPr>
        <c:crossAx val="177681536"/>
        <c:crosses val="autoZero"/>
        <c:auto val="0"/>
        <c:lblAlgn val="ctr"/>
        <c:lblOffset val="100"/>
        <c:noMultiLvlLbl val="0"/>
      </c:catAx>
      <c:valAx>
        <c:axId val="177681536"/>
        <c:scaling>
          <c:orientation val="minMax"/>
          <c:max val="101"/>
          <c:min val="0"/>
        </c:scaling>
        <c:delete val="1"/>
        <c:axPos val="l"/>
        <c:numFmt formatCode="_-* #,##0_-;\-* #,##0_-;_-* &quot;-&quot;??_-;_-@_-" sourceLinked="1"/>
        <c:majorTickMark val="out"/>
        <c:minorTickMark val="none"/>
        <c:tickLblPos val="none"/>
        <c:crossAx val="177307008"/>
        <c:crosses val="autoZero"/>
        <c:crossBetween val="between"/>
      </c:valAx>
    </c:plotArea>
    <c:legend>
      <c:legendPos val="t"/>
      <c:layout>
        <c:manualLayout>
          <c:xMode val="edge"/>
          <c:yMode val="edge"/>
          <c:x val="0.10374885421660712"/>
          <c:y val="1.7436543075704396E-2"/>
          <c:w val="0.76111689350487755"/>
          <c:h val="6.5255970671860786E-2"/>
        </c:manualLayout>
      </c:layout>
      <c:overlay val="0"/>
      <c:txPr>
        <a:bodyPr/>
        <a:lstStyle/>
        <a:p>
          <a:pPr>
            <a:defRPr sz="1200" baseline="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Percent</c:v>
                </c:pt>
              </c:strCache>
            </c:strRef>
          </c:tx>
          <c:invertIfNegative val="0"/>
          <c:dPt>
            <c:idx val="4"/>
            <c:invertIfNegative val="0"/>
            <c:bubble3D val="0"/>
            <c:spPr>
              <a:solidFill>
                <a:srgbClr val="003399"/>
              </a:solidFill>
            </c:spPr>
          </c:dPt>
          <c:dLbls>
            <c:txPr>
              <a:bodyPr/>
              <a:lstStyle/>
              <a:p>
                <a:pPr>
                  <a:defRPr sz="1800" b="1">
                    <a:solidFill>
                      <a:schemeClr val="tx2"/>
                    </a:solidFill>
                  </a:defRPr>
                </a:pPr>
                <a:endParaRPr lang="en-US"/>
              </a:p>
            </c:txPr>
            <c:showLegendKey val="0"/>
            <c:showVal val="1"/>
            <c:showCatName val="0"/>
            <c:showSerName val="0"/>
            <c:showPercent val="0"/>
            <c:showBubbleSize val="0"/>
            <c:showLeaderLines val="0"/>
          </c:dLbls>
          <c:cat>
            <c:strRef>
              <c:f>Sheet1!$A$2:$A$7</c:f>
              <c:strCache>
                <c:ptCount val="6"/>
                <c:pt idx="0">
                  <c:v>Horas de trabalho ou volume de trabalho</c:v>
                </c:pt>
                <c:pt idx="1">
                  <c:v>Reorganização do trabalho ou insegurança no trabalho</c:v>
                </c:pt>
                <c:pt idx="2">
                  <c:v>Falta de apoio para cumprir as suas funções por parte dos seus colegas e chefes</c:v>
                </c:pt>
                <c:pt idx="3">
                  <c:v>Estar sujeito a comportamentos inaceitáveis, como o "bullying" (intimidação) ou assédio</c:v>
                </c:pt>
                <c:pt idx="4">
                  <c:v>Falta de clareza sobre funções e responsabilidades</c:v>
                </c:pt>
                <c:pt idx="5">
                  <c:v>Oportunidade limitada para gerir a sua própria forma de trabalho</c:v>
                </c:pt>
              </c:strCache>
            </c:strRef>
          </c:cat>
          <c:val>
            <c:numRef>
              <c:f>Sheet1!$B$2:$B$7</c:f>
              <c:numCache>
                <c:formatCode>_-* #,##0_-;\-* #,##0_-;_-* "-"??_-;_-@_-</c:formatCode>
                <c:ptCount val="6"/>
                <c:pt idx="0">
                  <c:v>41</c:v>
                </c:pt>
                <c:pt idx="1">
                  <c:v>41</c:v>
                </c:pt>
                <c:pt idx="2">
                  <c:v>33</c:v>
                </c:pt>
                <c:pt idx="3">
                  <c:v>23</c:v>
                </c:pt>
                <c:pt idx="4">
                  <c:v>21</c:v>
                </c:pt>
                <c:pt idx="5">
                  <c:v>16</c:v>
                </c:pt>
              </c:numCache>
            </c:numRef>
          </c:val>
        </c:ser>
        <c:dLbls>
          <c:showLegendKey val="0"/>
          <c:showVal val="0"/>
          <c:showCatName val="0"/>
          <c:showSerName val="0"/>
          <c:showPercent val="0"/>
          <c:showBubbleSize val="0"/>
        </c:dLbls>
        <c:gapWidth val="13"/>
        <c:axId val="178575232"/>
        <c:axId val="178576768"/>
      </c:barChart>
      <c:catAx>
        <c:axId val="178575232"/>
        <c:scaling>
          <c:orientation val="maxMin"/>
        </c:scaling>
        <c:delete val="0"/>
        <c:axPos val="l"/>
        <c:majorTickMark val="out"/>
        <c:minorTickMark val="none"/>
        <c:tickLblPos val="nextTo"/>
        <c:spPr>
          <a:ln>
            <a:noFill/>
          </a:ln>
        </c:spPr>
        <c:txPr>
          <a:bodyPr/>
          <a:lstStyle/>
          <a:p>
            <a:pPr algn="r">
              <a:defRPr sz="1400" b="0"/>
            </a:pPr>
            <a:endParaRPr lang="en-US"/>
          </a:p>
        </c:txPr>
        <c:crossAx val="178576768"/>
        <c:crosses val="autoZero"/>
        <c:auto val="1"/>
        <c:lblAlgn val="ctr"/>
        <c:lblOffset val="100"/>
        <c:noMultiLvlLbl val="0"/>
      </c:catAx>
      <c:valAx>
        <c:axId val="178576768"/>
        <c:scaling>
          <c:orientation val="minMax"/>
        </c:scaling>
        <c:delete val="1"/>
        <c:axPos val="t"/>
        <c:numFmt formatCode="_-* #,##0_-;\-* #,##0_-;_-* &quot;-&quot;??_-;_-@_-" sourceLinked="1"/>
        <c:majorTickMark val="out"/>
        <c:minorTickMark val="none"/>
        <c:tickLblPos val="none"/>
        <c:crossAx val="178575232"/>
        <c:crosses val="autoZero"/>
        <c:crossBetween val="between"/>
        <c:majorUnit val="0.2"/>
      </c:valAx>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078694904516307"/>
          <c:y val="0.24139640748032223"/>
          <c:w val="0.67814025401997391"/>
          <c:h val="0.72995775918635153"/>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sz="16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41</c:v>
                </c:pt>
                <c:pt idx="2" formatCode="_-* #,##0_-;\-* #,##0_-;_-* &quot;-&quot;??_-;_-@_-">
                  <c:v>38</c:v>
                </c:pt>
                <c:pt idx="3" formatCode="_-* #,##0_-;\-* #,##0_-;_-* &quot;-&quot;??_-;_-@_-">
                  <c:v>45</c:v>
                </c:pt>
                <c:pt idx="4" formatCode="_-* #,##0_-;\-* #,##0_-;_-* &quot;-&quot;??_-;_-@_-">
                  <c:v>0</c:v>
                </c:pt>
                <c:pt idx="5" formatCode="_-* #,##0_-;\-* #,##0_-;_-* &quot;-&quot;??_-;_-@_-">
                  <c:v>44</c:v>
                </c:pt>
                <c:pt idx="6" formatCode="_-* #,##0_-;\-* #,##0_-;_-* &quot;-&quot;??_-;_-@_-">
                  <c:v>40</c:v>
                </c:pt>
                <c:pt idx="7" formatCode="_-* #,##0_-;\-* #,##0_-;_-* &quot;-&quot;??_-;_-@_-">
                  <c:v>38</c:v>
                </c:pt>
              </c:numCache>
            </c:numRef>
          </c:val>
        </c:ser>
        <c:dLbls>
          <c:showLegendKey val="0"/>
          <c:showVal val="0"/>
          <c:showCatName val="0"/>
          <c:showSerName val="0"/>
          <c:showPercent val="0"/>
          <c:showBubbleSize val="0"/>
        </c:dLbls>
        <c:gapWidth val="50"/>
        <c:overlap val="100"/>
        <c:axId val="180236672"/>
        <c:axId val="180238208"/>
      </c:barChart>
      <c:catAx>
        <c:axId val="180236672"/>
        <c:scaling>
          <c:orientation val="maxMin"/>
        </c:scaling>
        <c:delete val="0"/>
        <c:axPos val="l"/>
        <c:majorTickMark val="out"/>
        <c:minorTickMark val="none"/>
        <c:tickLblPos val="none"/>
        <c:spPr>
          <a:ln w="9525">
            <a:noFill/>
          </a:ln>
        </c:spPr>
        <c:txPr>
          <a:bodyPr/>
          <a:lstStyle/>
          <a:p>
            <a:pPr>
              <a:defRPr sz="1600"/>
            </a:pPr>
            <a:endParaRPr lang="en-US"/>
          </a:p>
        </c:txPr>
        <c:crossAx val="180238208"/>
        <c:crosses val="autoZero"/>
        <c:auto val="1"/>
        <c:lblAlgn val="ctr"/>
        <c:lblOffset val="100"/>
        <c:noMultiLvlLbl val="0"/>
      </c:catAx>
      <c:valAx>
        <c:axId val="180238208"/>
        <c:scaling>
          <c:orientation val="minMax"/>
          <c:max val="100"/>
        </c:scaling>
        <c:delete val="1"/>
        <c:axPos val="t"/>
        <c:numFmt formatCode="_-* #,##0_-;\-* #,##0_-;_-* &quot;-&quot;??_-;_-@_-" sourceLinked="1"/>
        <c:majorTickMark val="out"/>
        <c:minorTickMark val="none"/>
        <c:tickLblPos val="none"/>
        <c:crossAx val="180236672"/>
        <c:crosses val="autoZero"/>
        <c:crossBetween val="between"/>
      </c:valAx>
    </c:plotArea>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38095238095238"/>
          <c:y val="0.28045890748031532"/>
          <c:w val="0.66122699662542328"/>
          <c:h val="0.65443692585301838"/>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41</c:v>
                </c:pt>
                <c:pt idx="2" formatCode="_-* #,##0_-;\-* #,##0_-;_-* &quot;-&quot;??_-;_-@_-">
                  <c:v>38</c:v>
                </c:pt>
                <c:pt idx="3" formatCode="_-* #,##0_-;\-* #,##0_-;_-* &quot;-&quot;??_-;_-@_-">
                  <c:v>50</c:v>
                </c:pt>
                <c:pt idx="4" formatCode="_-* #,##0_-;\-* #,##0_-;_-* &quot;-&quot;??_-;_-@_-">
                  <c:v>37</c:v>
                </c:pt>
                <c:pt idx="5" formatCode="_-* #,##0_-;\-* #,##0_-;_-* &quot;-&quot;??_-;_-@_-">
                  <c:v>31</c:v>
                </c:pt>
                <c:pt idx="7" formatCode="_-* #,##0_-;\-* #,##0_-;_-* &quot;-&quot;??_-;_-@_-">
                  <c:v>42</c:v>
                </c:pt>
              </c:numCache>
            </c:numRef>
          </c:val>
        </c:ser>
        <c:dLbls>
          <c:showLegendKey val="0"/>
          <c:showVal val="0"/>
          <c:showCatName val="0"/>
          <c:showSerName val="0"/>
          <c:showPercent val="0"/>
          <c:showBubbleSize val="0"/>
        </c:dLbls>
        <c:gapWidth val="50"/>
        <c:overlap val="100"/>
        <c:axId val="181388416"/>
        <c:axId val="181389952"/>
      </c:barChart>
      <c:catAx>
        <c:axId val="181388416"/>
        <c:scaling>
          <c:orientation val="maxMin"/>
        </c:scaling>
        <c:delete val="1"/>
        <c:axPos val="l"/>
        <c:majorTickMark val="out"/>
        <c:minorTickMark val="none"/>
        <c:tickLblPos val="none"/>
        <c:crossAx val="181389952"/>
        <c:crosses val="autoZero"/>
        <c:auto val="1"/>
        <c:lblAlgn val="ctr"/>
        <c:lblOffset val="100"/>
        <c:noMultiLvlLbl val="0"/>
      </c:catAx>
      <c:valAx>
        <c:axId val="181389952"/>
        <c:scaling>
          <c:orientation val="minMax"/>
          <c:max val="100"/>
          <c:min val="0"/>
        </c:scaling>
        <c:delete val="1"/>
        <c:axPos val="t"/>
        <c:numFmt formatCode="_-* #,##0_-;\-* #,##0_-;_-* &quot;-&quot;??_-;_-@_-" sourceLinked="1"/>
        <c:majorTickMark val="out"/>
        <c:minorTickMark val="none"/>
        <c:tickLblPos val="none"/>
        <c:crossAx val="181388416"/>
        <c:crosses val="autoZero"/>
        <c:crossBetween val="between"/>
      </c:valAx>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611261954324765"/>
          <c:y val="0.24139640748032234"/>
          <c:w val="0.66281458352188871"/>
          <c:h val="0.72995775918635153"/>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sz="16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41</c:v>
                </c:pt>
                <c:pt idx="2" formatCode="_-* #,##0_-;\-* #,##0_-;_-* &quot;-&quot;??_-;_-@_-">
                  <c:v>41</c:v>
                </c:pt>
                <c:pt idx="3" formatCode="_-* #,##0_-;\-* #,##0_-;_-* &quot;-&quot;??_-;_-@_-">
                  <c:v>41</c:v>
                </c:pt>
                <c:pt idx="5" formatCode="_-* #,##0_-;\-* #,##0_-;_-* &quot;-&quot;??_-;_-@_-">
                  <c:v>37</c:v>
                </c:pt>
                <c:pt idx="6" formatCode="_-* #,##0_-;\-* #,##0_-;_-* &quot;-&quot;??_-;_-@_-">
                  <c:v>40</c:v>
                </c:pt>
                <c:pt idx="7" formatCode="_-* #,##0_-;\-* #,##0_-;_-* &quot;-&quot;??_-;_-@_-">
                  <c:v>52</c:v>
                </c:pt>
              </c:numCache>
            </c:numRef>
          </c:val>
        </c:ser>
        <c:dLbls>
          <c:showLegendKey val="0"/>
          <c:showVal val="0"/>
          <c:showCatName val="0"/>
          <c:showSerName val="0"/>
          <c:showPercent val="0"/>
          <c:showBubbleSize val="0"/>
        </c:dLbls>
        <c:gapWidth val="50"/>
        <c:overlap val="100"/>
        <c:axId val="181602176"/>
        <c:axId val="181603712"/>
      </c:barChart>
      <c:catAx>
        <c:axId val="181602176"/>
        <c:scaling>
          <c:orientation val="maxMin"/>
        </c:scaling>
        <c:delete val="0"/>
        <c:axPos val="l"/>
        <c:majorTickMark val="out"/>
        <c:minorTickMark val="none"/>
        <c:tickLblPos val="none"/>
        <c:spPr>
          <a:ln w="9525">
            <a:noFill/>
          </a:ln>
        </c:spPr>
        <c:txPr>
          <a:bodyPr/>
          <a:lstStyle/>
          <a:p>
            <a:pPr>
              <a:defRPr sz="1600"/>
            </a:pPr>
            <a:endParaRPr lang="en-US"/>
          </a:p>
        </c:txPr>
        <c:crossAx val="181603712"/>
        <c:crosses val="autoZero"/>
        <c:auto val="1"/>
        <c:lblAlgn val="ctr"/>
        <c:lblOffset val="100"/>
        <c:noMultiLvlLbl val="0"/>
      </c:catAx>
      <c:valAx>
        <c:axId val="181603712"/>
        <c:scaling>
          <c:orientation val="minMax"/>
          <c:max val="100"/>
        </c:scaling>
        <c:delete val="1"/>
        <c:axPos val="t"/>
        <c:numFmt formatCode="_-* #,##0_-;\-* #,##0_-;_-* &quot;-&quot;??_-;_-@_-" sourceLinked="1"/>
        <c:majorTickMark val="out"/>
        <c:minorTickMark val="none"/>
        <c:tickLblPos val="none"/>
        <c:crossAx val="181602176"/>
        <c:crosses val="autoZero"/>
        <c:crossBetween val="between"/>
      </c:valAx>
    </c:plotArea>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79461188041177"/>
          <c:y val="0.32263656496064419"/>
          <c:w val="0.82373412375177268"/>
          <c:h val="0.61486343503938878"/>
        </c:manualLayout>
      </c:layout>
      <c:barChart>
        <c:barDir val="bar"/>
        <c:grouping val="stacked"/>
        <c:varyColors val="0"/>
        <c:ser>
          <c:idx val="0"/>
          <c:order val="0"/>
          <c:tx>
            <c:strRef>
              <c:f>Sheet1!$B$1</c:f>
              <c:strCache>
                <c:ptCount val="1"/>
                <c:pt idx="0">
                  <c:v>Provável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43</c:v>
                </c:pt>
                <c:pt idx="2" formatCode="_-* #,##0_-;\-* #,##0_-;_-* &quot;-&quot;??_-;_-@_-">
                  <c:v>38</c:v>
                </c:pt>
                <c:pt idx="3" formatCode="_-* #,##0_-;\-* #,##0_-;_-* &quot;-&quot;??_-;_-@_-">
                  <c:v>42</c:v>
                </c:pt>
                <c:pt idx="4" formatCode="_-* #,##0_-;\-* #,##0_-;_-* &quot;-&quot;??_-;_-@_-">
                  <c:v>52</c:v>
                </c:pt>
                <c:pt idx="5" formatCode="_-* #,##0_-;\-* #,##0_-;_-* &quot;-&quot;??_-;_-@_-">
                  <c:v>42</c:v>
                </c:pt>
                <c:pt idx="7" formatCode="_-* #,##0_-;\-* #,##0_-;_-* &quot;-&quot;??_-;_-@_-">
                  <c:v>46</c:v>
                </c:pt>
              </c:numCache>
            </c:numRef>
          </c:val>
        </c:ser>
        <c:ser>
          <c:idx val="1"/>
          <c:order val="1"/>
          <c:tx>
            <c:strRef>
              <c:f>Sheet1!$C$1</c:f>
              <c:strCache>
                <c:ptCount val="1"/>
                <c:pt idx="0">
                  <c:v>Column2</c:v>
                </c:pt>
              </c:strCache>
            </c:strRef>
          </c:tx>
          <c:spPr>
            <a:solidFill>
              <a:schemeClr val="bg1">
                <a:lumMod val="75000"/>
              </a:schemeClr>
            </a:solidFill>
          </c:spPr>
          <c:invertIfNegative val="0"/>
          <c:dLbls>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numCache>
            </c:numRef>
          </c:val>
        </c:ser>
        <c:ser>
          <c:idx val="2"/>
          <c:order val="2"/>
          <c:tx>
            <c:strRef>
              <c:f>Sheet1!$D$1</c:f>
              <c:strCache>
                <c:ptCount val="1"/>
                <c:pt idx="0">
                  <c:v>Improvável (agregar)</c:v>
                </c:pt>
              </c:strCache>
            </c:strRef>
          </c:tx>
          <c:spPr>
            <a:solidFill>
              <a:schemeClr val="accent5"/>
            </a:solidFill>
          </c:spPr>
          <c:invertIfNegative val="0"/>
          <c:dLbls>
            <c:txPr>
              <a:bodyPr/>
              <a:lstStyle/>
              <a:p>
                <a:pPr>
                  <a:defRPr sz="1200" b="0" baseline="0">
                    <a:ln w="12700">
                      <a:noFill/>
                    </a:ln>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Sheet1!$D$2:$D$9</c:f>
              <c:numCache>
                <c:formatCode>General</c:formatCode>
                <c:ptCount val="8"/>
                <c:pt idx="0" formatCode="_-* #,##0_-;\-* #,##0_-;_-* &quot;-&quot;??_-;_-@_-">
                  <c:v>54</c:v>
                </c:pt>
                <c:pt idx="2" formatCode="_-* #,##0_-;\-* #,##0_-;_-* &quot;-&quot;??_-;_-@_-">
                  <c:v>58</c:v>
                </c:pt>
                <c:pt idx="3" formatCode="_-* #,##0_-;\-* #,##0_-;_-* &quot;-&quot;??_-;_-@_-">
                  <c:v>55</c:v>
                </c:pt>
                <c:pt idx="4" formatCode="_-* #,##0_-;\-* #,##0_-;_-* &quot;-&quot;??_-;_-@_-">
                  <c:v>44</c:v>
                </c:pt>
                <c:pt idx="5" formatCode="_-* #,##0_-;\-* #,##0_-;_-* &quot;-&quot;??_-;_-@_-">
                  <c:v>58</c:v>
                </c:pt>
                <c:pt idx="7" formatCode="_-* #,##0_-;\-* #,##0_-;_-* &quot;-&quot;??_-;_-@_-">
                  <c:v>52</c:v>
                </c:pt>
              </c:numCache>
            </c:numRef>
          </c:val>
        </c:ser>
        <c:dLbls>
          <c:showLegendKey val="0"/>
          <c:showVal val="0"/>
          <c:showCatName val="0"/>
          <c:showSerName val="0"/>
          <c:showPercent val="0"/>
          <c:showBubbleSize val="0"/>
        </c:dLbls>
        <c:gapWidth val="50"/>
        <c:overlap val="100"/>
        <c:axId val="145659008"/>
        <c:axId val="145660544"/>
      </c:barChart>
      <c:catAx>
        <c:axId val="145659008"/>
        <c:scaling>
          <c:orientation val="maxMin"/>
        </c:scaling>
        <c:delete val="1"/>
        <c:axPos val="l"/>
        <c:majorTickMark val="out"/>
        <c:minorTickMark val="none"/>
        <c:tickLblPos val="none"/>
        <c:crossAx val="145660544"/>
        <c:crosses val="autoZero"/>
        <c:auto val="1"/>
        <c:lblAlgn val="ctr"/>
        <c:lblOffset val="100"/>
        <c:noMultiLvlLbl val="0"/>
      </c:catAx>
      <c:valAx>
        <c:axId val="145660544"/>
        <c:scaling>
          <c:orientation val="minMax"/>
          <c:max val="105"/>
        </c:scaling>
        <c:delete val="1"/>
        <c:axPos val="t"/>
        <c:numFmt formatCode="_-* #,##0_-;\-* #,##0_-;_-* &quot;-&quot;??_-;_-@_-" sourceLinked="1"/>
        <c:majorTickMark val="out"/>
        <c:minorTickMark val="none"/>
        <c:tickLblPos val="none"/>
        <c:crossAx val="145659008"/>
        <c:crosses val="autoZero"/>
        <c:crossBetween val="between"/>
      </c:valAx>
    </c:plotArea>
    <c:legend>
      <c:legendPos val="t"/>
      <c:legendEntry>
        <c:idx val="1"/>
        <c:delete val="1"/>
      </c:legendEntry>
      <c:layout>
        <c:manualLayout>
          <c:xMode val="edge"/>
          <c:yMode val="edge"/>
          <c:x val="0.14367816091954017"/>
          <c:y val="0.18281250000000004"/>
          <c:w val="0.85257670377409722"/>
          <c:h val="7.003239829396329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38095238095238"/>
          <c:y val="0.28045890748031532"/>
          <c:w val="0.67836985376828063"/>
          <c:h val="0.65443692585301838"/>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41</c:v>
                </c:pt>
                <c:pt idx="2" formatCode="_-* #,##0_-;\-* #,##0_-;_-* &quot;-&quot;??_-;_-@_-">
                  <c:v>36</c:v>
                </c:pt>
                <c:pt idx="3" formatCode="_-* #,##0_-;\-* #,##0_-;_-* &quot;-&quot;??_-;_-@_-">
                  <c:v>39</c:v>
                </c:pt>
                <c:pt idx="4" formatCode="_-* #,##0_-;\-* #,##0_-;_-* &quot;-&quot;??_-;_-@_-">
                  <c:v>55</c:v>
                </c:pt>
                <c:pt idx="5" formatCode="_-* #,##0_-;\-* #,##0_-;_-* &quot;-&quot;??_-;_-@_-">
                  <c:v>46</c:v>
                </c:pt>
                <c:pt idx="7" formatCode="_-* #,##0_-;\-* #,##0_-;_-* &quot;-&quot;??_-;_-@_-">
                  <c:v>41</c:v>
                </c:pt>
              </c:numCache>
            </c:numRef>
          </c:val>
        </c:ser>
        <c:dLbls>
          <c:showLegendKey val="0"/>
          <c:showVal val="0"/>
          <c:showCatName val="0"/>
          <c:showSerName val="0"/>
          <c:showPercent val="0"/>
          <c:showBubbleSize val="0"/>
        </c:dLbls>
        <c:gapWidth val="50"/>
        <c:overlap val="100"/>
        <c:axId val="181738112"/>
        <c:axId val="181748096"/>
      </c:barChart>
      <c:catAx>
        <c:axId val="181738112"/>
        <c:scaling>
          <c:orientation val="maxMin"/>
        </c:scaling>
        <c:delete val="1"/>
        <c:axPos val="l"/>
        <c:majorTickMark val="out"/>
        <c:minorTickMark val="none"/>
        <c:tickLblPos val="none"/>
        <c:crossAx val="181748096"/>
        <c:crosses val="autoZero"/>
        <c:auto val="1"/>
        <c:lblAlgn val="ctr"/>
        <c:lblOffset val="100"/>
        <c:noMultiLvlLbl val="0"/>
      </c:catAx>
      <c:valAx>
        <c:axId val="181748096"/>
        <c:scaling>
          <c:orientation val="minMax"/>
          <c:max val="100"/>
          <c:min val="0"/>
        </c:scaling>
        <c:delete val="1"/>
        <c:axPos val="t"/>
        <c:numFmt formatCode="_-* #,##0_-;\-* #,##0_-;_-* &quot;-&quot;??_-;_-@_-" sourceLinked="1"/>
        <c:majorTickMark val="out"/>
        <c:minorTickMark val="none"/>
        <c:tickLblPos val="none"/>
        <c:crossAx val="181738112"/>
        <c:crosses val="autoZero"/>
        <c:crossBetween val="between"/>
      </c:valAx>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228120191872588"/>
          <c:y val="0.24139640748032229"/>
          <c:w val="0.66664600114640971"/>
          <c:h val="0.72995775918635153"/>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sz="16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33</c:v>
                </c:pt>
                <c:pt idx="2" formatCode="_-* #,##0_-;\-* #,##0_-;_-* &quot;-&quot;??_-;_-@_-">
                  <c:v>32</c:v>
                </c:pt>
                <c:pt idx="3" formatCode="_-* #,##0_-;\-* #,##0_-;_-* &quot;-&quot;??_-;_-@_-">
                  <c:v>33</c:v>
                </c:pt>
                <c:pt idx="5" formatCode="_-* #,##0_-;\-* #,##0_-;_-* &quot;-&quot;??_-;_-@_-">
                  <c:v>33</c:v>
                </c:pt>
                <c:pt idx="6" formatCode="_-* #,##0_-;\-* #,##0_-;_-* &quot;-&quot;??_-;_-@_-">
                  <c:v>34</c:v>
                </c:pt>
                <c:pt idx="7" formatCode="_-* #,##0_-;\-* #,##0_-;_-* &quot;-&quot;??_-;_-@_-">
                  <c:v>27</c:v>
                </c:pt>
              </c:numCache>
            </c:numRef>
          </c:val>
        </c:ser>
        <c:dLbls>
          <c:showLegendKey val="0"/>
          <c:showVal val="0"/>
          <c:showCatName val="0"/>
          <c:showSerName val="0"/>
          <c:showPercent val="0"/>
          <c:showBubbleSize val="0"/>
        </c:dLbls>
        <c:gapWidth val="50"/>
        <c:overlap val="100"/>
        <c:axId val="181808512"/>
        <c:axId val="181863552"/>
      </c:barChart>
      <c:catAx>
        <c:axId val="181808512"/>
        <c:scaling>
          <c:orientation val="maxMin"/>
        </c:scaling>
        <c:delete val="0"/>
        <c:axPos val="l"/>
        <c:majorTickMark val="out"/>
        <c:minorTickMark val="none"/>
        <c:tickLblPos val="none"/>
        <c:spPr>
          <a:ln w="9525">
            <a:noFill/>
          </a:ln>
        </c:spPr>
        <c:txPr>
          <a:bodyPr/>
          <a:lstStyle/>
          <a:p>
            <a:pPr>
              <a:defRPr sz="1600"/>
            </a:pPr>
            <a:endParaRPr lang="en-US"/>
          </a:p>
        </c:txPr>
        <c:crossAx val="181863552"/>
        <c:crosses val="autoZero"/>
        <c:auto val="1"/>
        <c:lblAlgn val="ctr"/>
        <c:lblOffset val="100"/>
        <c:noMultiLvlLbl val="0"/>
      </c:catAx>
      <c:valAx>
        <c:axId val="181863552"/>
        <c:scaling>
          <c:orientation val="minMax"/>
          <c:max val="100"/>
        </c:scaling>
        <c:delete val="1"/>
        <c:axPos val="t"/>
        <c:numFmt formatCode="_-* #,##0_-;\-* #,##0_-;_-* &quot;-&quot;??_-;_-@_-" sourceLinked="1"/>
        <c:majorTickMark val="out"/>
        <c:minorTickMark val="none"/>
        <c:tickLblPos val="none"/>
        <c:crossAx val="181808512"/>
        <c:crosses val="autoZero"/>
        <c:crossBetween val="between"/>
      </c:valAx>
    </c:plotArea>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38095238095238"/>
          <c:y val="0.28045890748031532"/>
          <c:w val="0.71075080614923281"/>
          <c:h val="0.65443692585301838"/>
        </c:manualLayout>
      </c:layout>
      <c:barChart>
        <c:barDir val="bar"/>
        <c:grouping val="stacked"/>
        <c:varyColors val="0"/>
        <c:ser>
          <c:idx val="0"/>
          <c:order val="0"/>
          <c:tx>
            <c:strRef>
              <c:f>Sheet1!$B$1</c:f>
              <c:strCache>
                <c:ptCount val="1"/>
                <c:pt idx="0">
                  <c:v>Informed (aggregate)</c:v>
                </c:pt>
              </c:strCache>
            </c:strRef>
          </c:tx>
          <c:invertIfNegative val="0"/>
          <c:dLbls>
            <c:txPr>
              <a:bodyPr/>
              <a:lstStyle/>
              <a:p>
                <a:pPr>
                  <a:defRPr>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33</c:v>
                </c:pt>
                <c:pt idx="2" formatCode="_-* #,##0_-;\-* #,##0_-;_-* &quot;-&quot;??_-;_-@_-">
                  <c:v>32</c:v>
                </c:pt>
                <c:pt idx="3" formatCode="_-* #,##0_-;\-* #,##0_-;_-* &quot;-&quot;??_-;_-@_-">
                  <c:v>35</c:v>
                </c:pt>
                <c:pt idx="4" formatCode="_-* #,##0_-;\-* #,##0_-;_-* &quot;-&quot;??_-;_-@_-">
                  <c:v>28</c:v>
                </c:pt>
                <c:pt idx="5" formatCode="_-* #,##0_-;\-* #,##0_-;_-* &quot;-&quot;??_-;_-@_-">
                  <c:v>44</c:v>
                </c:pt>
                <c:pt idx="7" formatCode="_-* #,##0_-;\-* #,##0_-;_-* &quot;-&quot;??_-;_-@_-">
                  <c:v>32</c:v>
                </c:pt>
              </c:numCache>
            </c:numRef>
          </c:val>
        </c:ser>
        <c:dLbls>
          <c:showLegendKey val="0"/>
          <c:showVal val="0"/>
          <c:showCatName val="0"/>
          <c:showSerName val="0"/>
          <c:showPercent val="0"/>
          <c:showBubbleSize val="0"/>
        </c:dLbls>
        <c:gapWidth val="50"/>
        <c:overlap val="100"/>
        <c:axId val="181981568"/>
        <c:axId val="181983104"/>
      </c:barChart>
      <c:catAx>
        <c:axId val="181981568"/>
        <c:scaling>
          <c:orientation val="maxMin"/>
        </c:scaling>
        <c:delete val="1"/>
        <c:axPos val="l"/>
        <c:majorTickMark val="out"/>
        <c:minorTickMark val="none"/>
        <c:tickLblPos val="none"/>
        <c:crossAx val="181983104"/>
        <c:crosses val="autoZero"/>
        <c:auto val="1"/>
        <c:lblAlgn val="ctr"/>
        <c:lblOffset val="100"/>
        <c:noMultiLvlLbl val="0"/>
      </c:catAx>
      <c:valAx>
        <c:axId val="181983104"/>
        <c:scaling>
          <c:orientation val="minMax"/>
          <c:max val="100"/>
          <c:min val="0"/>
        </c:scaling>
        <c:delete val="1"/>
        <c:axPos val="t"/>
        <c:numFmt formatCode="_-* #,##0_-;\-* #,##0_-;_-* &quot;-&quot;??_-;_-@_-" sourceLinked="1"/>
        <c:majorTickMark val="out"/>
        <c:minorTickMark val="none"/>
        <c:tickLblPos val="none"/>
        <c:crossAx val="181981568"/>
        <c:crosses val="autoZero"/>
        <c:crossBetween val="between"/>
      </c:valAx>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177474402730381"/>
          <c:y val="6.0704847368726021E-2"/>
          <c:w val="0.61945392491467577"/>
          <c:h val="0.90098655454140053"/>
        </c:manualLayout>
      </c:layout>
      <c:barChart>
        <c:barDir val="bar"/>
        <c:grouping val="clustered"/>
        <c:varyColors val="0"/>
        <c:ser>
          <c:idx val="0"/>
          <c:order val="0"/>
          <c:tx>
            <c:strRef>
              <c:f>Sheet1!$B$1</c:f>
              <c:strCache>
                <c:ptCount val="1"/>
                <c:pt idx="0">
                  <c:v>Percent</c:v>
                </c:pt>
              </c:strCache>
            </c:strRef>
          </c:tx>
          <c:invertIfNegative val="0"/>
          <c:dPt>
            <c:idx val="4"/>
            <c:invertIfNegative val="0"/>
            <c:bubble3D val="0"/>
            <c:spPr>
              <a:solidFill>
                <a:schemeClr val="accent3"/>
              </a:solidFill>
            </c:spPr>
          </c:dPt>
          <c:dPt>
            <c:idx val="5"/>
            <c:invertIfNegative val="0"/>
            <c:bubble3D val="0"/>
            <c:spPr>
              <a:solidFill>
                <a:schemeClr val="bg1">
                  <a:lumMod val="75000"/>
                </a:schemeClr>
              </a:solidFill>
            </c:spPr>
          </c:dPt>
          <c:dLbls>
            <c:txPr>
              <a:bodyPr/>
              <a:lstStyle/>
              <a:p>
                <a:pPr>
                  <a:defRPr sz="1800" b="1"/>
                </a:pPr>
                <a:endParaRPr lang="en-US"/>
              </a:p>
            </c:txPr>
            <c:showLegendKey val="0"/>
            <c:showVal val="1"/>
            <c:showCatName val="0"/>
            <c:showSerName val="0"/>
            <c:showPercent val="0"/>
            <c:showBubbleSize val="0"/>
            <c:showLeaderLines val="0"/>
          </c:dLbls>
          <c:cat>
            <c:strRef>
              <c:f>Sheet1!$A$2:$A$6</c:f>
              <c:strCache>
                <c:ptCount val="5"/>
                <c:pt idx="0">
                  <c:v>Muito comum</c:v>
                </c:pt>
                <c:pt idx="1">
                  <c:v>Comum</c:v>
                </c:pt>
                <c:pt idx="2">
                  <c:v>Pouco comum</c:v>
                </c:pt>
                <c:pt idx="3">
                  <c:v>Nada comum</c:v>
                </c:pt>
                <c:pt idx="4">
                  <c:v>Não existem casos de stress relacionado </c:v>
                </c:pt>
              </c:strCache>
            </c:strRef>
          </c:cat>
          <c:val>
            <c:numRef>
              <c:f>Sheet1!$B$2:$B$6</c:f>
              <c:numCache>
                <c:formatCode>_-* #,##0_-;\-* #,##0_-;_-* "-"??_-;_-@_-</c:formatCode>
                <c:ptCount val="5"/>
                <c:pt idx="0">
                  <c:v>28</c:v>
                </c:pt>
                <c:pt idx="1">
                  <c:v>31</c:v>
                </c:pt>
                <c:pt idx="2">
                  <c:v>28</c:v>
                </c:pt>
                <c:pt idx="3">
                  <c:v>11</c:v>
                </c:pt>
                <c:pt idx="4">
                  <c:v>2</c:v>
                </c:pt>
              </c:numCache>
            </c:numRef>
          </c:val>
        </c:ser>
        <c:dLbls>
          <c:showLegendKey val="0"/>
          <c:showVal val="0"/>
          <c:showCatName val="0"/>
          <c:showSerName val="0"/>
          <c:showPercent val="0"/>
          <c:showBubbleSize val="0"/>
        </c:dLbls>
        <c:gapWidth val="13"/>
        <c:overlap val="-100"/>
        <c:axId val="182289536"/>
        <c:axId val="182291072"/>
      </c:barChart>
      <c:catAx>
        <c:axId val="182289536"/>
        <c:scaling>
          <c:orientation val="maxMin"/>
        </c:scaling>
        <c:delete val="1"/>
        <c:axPos val="l"/>
        <c:majorTickMark val="out"/>
        <c:minorTickMark val="none"/>
        <c:tickLblPos val="none"/>
        <c:crossAx val="182291072"/>
        <c:crosses val="autoZero"/>
        <c:auto val="1"/>
        <c:lblAlgn val="ctr"/>
        <c:lblOffset val="100"/>
        <c:noMultiLvlLbl val="0"/>
      </c:catAx>
      <c:valAx>
        <c:axId val="182291072"/>
        <c:scaling>
          <c:orientation val="minMax"/>
        </c:scaling>
        <c:delete val="1"/>
        <c:axPos val="t"/>
        <c:numFmt formatCode="_-* #,##0_-;\-* #,##0_-;_-* &quot;-&quot;??_-;_-@_-" sourceLinked="1"/>
        <c:majorTickMark val="out"/>
        <c:minorTickMark val="none"/>
        <c:tickLblPos val="none"/>
        <c:crossAx val="182289536"/>
        <c:crosses val="autoZero"/>
        <c:crossBetween val="between"/>
        <c:majorUnit val="0.2"/>
      </c:valAx>
    </c:plotArea>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20457356623541"/>
          <c:y val="0.32263656496064447"/>
          <c:w val="0.84672262949890054"/>
          <c:h val="0.64871760170603654"/>
        </c:manualLayout>
      </c:layout>
      <c:barChart>
        <c:barDir val="bar"/>
        <c:grouping val="stacked"/>
        <c:varyColors val="0"/>
        <c:ser>
          <c:idx val="0"/>
          <c:order val="0"/>
          <c:tx>
            <c:strRef>
              <c:f>Sheet1!$B$1</c:f>
              <c:strCache>
                <c:ptCount val="1"/>
                <c:pt idx="0">
                  <c:v>Comum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59</c:v>
                </c:pt>
                <c:pt idx="2" formatCode="_-* #,##0_-;\-* #,##0_-;_-* &quot;-&quot;??_-;_-@_-">
                  <c:v>58</c:v>
                </c:pt>
                <c:pt idx="3" formatCode="_-* #,##0_-;\-* #,##0_-;_-* &quot;-&quot;??_-;_-@_-">
                  <c:v>60</c:v>
                </c:pt>
                <c:pt idx="5" formatCode="_-* #,##0_-;\-* #,##0_-;_-* &quot;-&quot;??_-;_-@_-">
                  <c:v>64</c:v>
                </c:pt>
                <c:pt idx="6" formatCode="_-* #,##0_-;\-* #,##0_-;_-* &quot;-&quot;??_-;_-@_-">
                  <c:v>61</c:v>
                </c:pt>
                <c:pt idx="7" formatCode="_-* #,##0_-;\-* #,##0_-;_-* &quot;-&quot;??_-;_-@_-">
                  <c:v>44</c:v>
                </c:pt>
              </c:numCache>
            </c:numRef>
          </c:val>
        </c:ser>
        <c:ser>
          <c:idx val="1"/>
          <c:order val="1"/>
          <c:tx>
            <c:strRef>
              <c:f>Sheet1!$C$1</c:f>
              <c:strCache>
                <c:ptCount val="1"/>
                <c:pt idx="0">
                  <c:v>Column1</c:v>
                </c:pt>
              </c:strCache>
            </c:strRef>
          </c:tx>
          <c:spPr>
            <a:solidFill>
              <a:schemeClr val="bg1">
                <a:lumMod val="75000"/>
              </a:schemeClr>
            </a:solidFill>
          </c:spPr>
          <c:invertIfNegative val="0"/>
          <c:dLbls>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Sheet1!$C$2:$C$9</c:f>
              <c:numCache>
                <c:formatCode>General</c:formatCode>
                <c:ptCount val="8"/>
              </c:numCache>
            </c:numRef>
          </c:val>
        </c:ser>
        <c:ser>
          <c:idx val="2"/>
          <c:order val="2"/>
          <c:tx>
            <c:strRef>
              <c:f>Sheet1!$D$1</c:f>
              <c:strCache>
                <c:ptCount val="1"/>
                <c:pt idx="0">
                  <c:v>Raro (agregar)</c:v>
                </c:pt>
              </c:strCache>
            </c:strRef>
          </c:tx>
          <c:spPr>
            <a:solidFill>
              <a:schemeClr val="accent5"/>
            </a:solidFill>
          </c:spPr>
          <c:invertIfNegative val="0"/>
          <c:dLbls>
            <c:txPr>
              <a:bodyPr/>
              <a:lstStyle/>
              <a:p>
                <a:pPr algn="ctr">
                  <a:defRPr lang="en-GB" sz="1200" b="0" i="0" u="none" strike="noStrike" kern="1200" baseline="0">
                    <a:ln w="12700">
                      <a:noFill/>
                    </a:ln>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Sheet1!$D$2:$D$9</c:f>
              <c:numCache>
                <c:formatCode>General</c:formatCode>
                <c:ptCount val="8"/>
                <c:pt idx="0" formatCode="_-* #,##0_-;\-* #,##0_-;_-* &quot;-&quot;??_-;_-@_-">
                  <c:v>40</c:v>
                </c:pt>
                <c:pt idx="2" formatCode="_-* #,##0_-;\-* #,##0_-;_-* &quot;-&quot;??_-;_-@_-">
                  <c:v>42</c:v>
                </c:pt>
                <c:pt idx="3" formatCode="_-* #,##0_-;\-* #,##0_-;_-* &quot;-&quot;??_-;_-@_-">
                  <c:v>37</c:v>
                </c:pt>
                <c:pt idx="5" formatCode="_-* #,##0_-;\-* #,##0_-;_-* &quot;-&quot;??_-;_-@_-">
                  <c:v>36</c:v>
                </c:pt>
                <c:pt idx="6" formatCode="_-* #,##0_-;\-* #,##0_-;_-* &quot;-&quot;??_-;_-@_-">
                  <c:v>38</c:v>
                </c:pt>
                <c:pt idx="7" formatCode="_-* #,##0_-;\-* #,##0_-;_-* &quot;-&quot;??_-;_-@_-">
                  <c:v>50</c:v>
                </c:pt>
              </c:numCache>
            </c:numRef>
          </c:val>
        </c:ser>
        <c:dLbls>
          <c:showLegendKey val="0"/>
          <c:showVal val="0"/>
          <c:showCatName val="0"/>
          <c:showSerName val="0"/>
          <c:showPercent val="0"/>
          <c:showBubbleSize val="0"/>
        </c:dLbls>
        <c:gapWidth val="50"/>
        <c:overlap val="100"/>
        <c:axId val="185256576"/>
        <c:axId val="185258368"/>
      </c:barChart>
      <c:catAx>
        <c:axId val="185256576"/>
        <c:scaling>
          <c:orientation val="maxMin"/>
        </c:scaling>
        <c:delete val="0"/>
        <c:axPos val="l"/>
        <c:majorTickMark val="out"/>
        <c:minorTickMark val="none"/>
        <c:tickLblPos val="none"/>
        <c:spPr>
          <a:ln w="9525">
            <a:noFill/>
          </a:ln>
        </c:spPr>
        <c:txPr>
          <a:bodyPr/>
          <a:lstStyle/>
          <a:p>
            <a:pPr>
              <a:defRPr sz="1600"/>
            </a:pPr>
            <a:endParaRPr lang="en-US"/>
          </a:p>
        </c:txPr>
        <c:crossAx val="185258368"/>
        <c:crosses val="autoZero"/>
        <c:auto val="1"/>
        <c:lblAlgn val="ctr"/>
        <c:lblOffset val="100"/>
        <c:noMultiLvlLbl val="0"/>
      </c:catAx>
      <c:valAx>
        <c:axId val="185258368"/>
        <c:scaling>
          <c:orientation val="minMax"/>
          <c:max val="105"/>
        </c:scaling>
        <c:delete val="1"/>
        <c:axPos val="t"/>
        <c:numFmt formatCode="_-* #,##0_-;\-* #,##0_-;_-* &quot;-&quot;??_-;_-@_-" sourceLinked="1"/>
        <c:majorTickMark val="out"/>
        <c:minorTickMark val="none"/>
        <c:tickLblPos val="none"/>
        <c:crossAx val="185256576"/>
        <c:crosses val="autoZero"/>
        <c:crossBetween val="between"/>
      </c:valAx>
    </c:plotArea>
    <c:legend>
      <c:legendPos val="t"/>
      <c:legendEntry>
        <c:idx val="1"/>
        <c:delete val="1"/>
      </c:legendEntry>
      <c:layout>
        <c:manualLayout>
          <c:xMode val="edge"/>
          <c:yMode val="edge"/>
          <c:x val="0.23754789272030924"/>
          <c:y val="0.18802083333333341"/>
          <c:w val="0.71800766283524908"/>
          <c:h val="5.5946932414698183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79461188041177"/>
          <c:y val="0.32263656496064436"/>
          <c:w val="0.82373412375177268"/>
          <c:h val="0.61486343503938889"/>
        </c:manualLayout>
      </c:layout>
      <c:barChart>
        <c:barDir val="bar"/>
        <c:grouping val="stacked"/>
        <c:varyColors val="0"/>
        <c:ser>
          <c:idx val="0"/>
          <c:order val="0"/>
          <c:tx>
            <c:strRef>
              <c:f>Sheet1!$B$1</c:f>
              <c:strCache>
                <c:ptCount val="1"/>
                <c:pt idx="0">
                  <c:v>Comum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59</c:v>
                </c:pt>
                <c:pt idx="2" formatCode="_-* #,##0_-;\-* #,##0_-;_-* &quot;-&quot;??_-;_-@_-">
                  <c:v>51</c:v>
                </c:pt>
                <c:pt idx="3" formatCode="_-* #,##0_-;\-* #,##0_-;_-* &quot;-&quot;??_-;_-@_-">
                  <c:v>64</c:v>
                </c:pt>
                <c:pt idx="4" formatCode="_-* #,##0_-;\-* #,##0_-;_-* &quot;-&quot;??_-;_-@_-">
                  <c:v>67</c:v>
                </c:pt>
                <c:pt idx="5" formatCode="_-* #,##0_-;\-* #,##0_-;_-* &quot;-&quot;??_-;_-@_-">
                  <c:v>64</c:v>
                </c:pt>
                <c:pt idx="7" formatCode="_-* #,##0_-;\-* #,##0_-;_-* &quot;-&quot;??_-;_-@_-">
                  <c:v>62</c:v>
                </c:pt>
              </c:numCache>
            </c:numRef>
          </c:val>
        </c:ser>
        <c:ser>
          <c:idx val="1"/>
          <c:order val="1"/>
          <c:tx>
            <c:strRef>
              <c:f>Sheet1!$C$1</c:f>
              <c:strCache>
                <c:ptCount val="1"/>
                <c:pt idx="0">
                  <c:v>Column1</c:v>
                </c:pt>
              </c:strCache>
            </c:strRef>
          </c:tx>
          <c:spPr>
            <a:solidFill>
              <a:schemeClr val="bg1">
                <a:lumMod val="75000"/>
              </a:schemeClr>
            </a:solidFill>
          </c:spPr>
          <c:invertIfNegative val="0"/>
          <c:dLbls>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numCache>
            </c:numRef>
          </c:val>
        </c:ser>
        <c:ser>
          <c:idx val="2"/>
          <c:order val="2"/>
          <c:tx>
            <c:strRef>
              <c:f>Sheet1!$D$1</c:f>
              <c:strCache>
                <c:ptCount val="1"/>
                <c:pt idx="0">
                  <c:v>Raro (agregar)</c:v>
                </c:pt>
              </c:strCache>
            </c:strRef>
          </c:tx>
          <c:spPr>
            <a:solidFill>
              <a:schemeClr val="accent5"/>
            </a:solidFill>
          </c:spPr>
          <c:invertIfNegative val="0"/>
          <c:dLbls>
            <c:txPr>
              <a:bodyPr/>
              <a:lstStyle/>
              <a:p>
                <a:pPr>
                  <a:defRPr sz="1200" b="0" baseline="0">
                    <a:ln w="12700">
                      <a:noFill/>
                    </a:ln>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Sheet1!$D$2:$D$9</c:f>
              <c:numCache>
                <c:formatCode>General</c:formatCode>
                <c:ptCount val="8"/>
                <c:pt idx="0" formatCode="_-* #,##0_-;\-* #,##0_-;_-* &quot;-&quot;??_-;_-@_-">
                  <c:v>40</c:v>
                </c:pt>
                <c:pt idx="2" formatCode="_-* #,##0_-;\-* #,##0_-;_-* &quot;-&quot;??_-;_-@_-">
                  <c:v>47</c:v>
                </c:pt>
                <c:pt idx="3" formatCode="_-* #,##0_-;\-* #,##0_-;_-* &quot;-&quot;??_-;_-@_-">
                  <c:v>36</c:v>
                </c:pt>
                <c:pt idx="4" formatCode="_-* #,##0_-;\-* #,##0_-;_-* &quot;-&quot;??_-;_-@_-">
                  <c:v>33</c:v>
                </c:pt>
                <c:pt idx="5" formatCode="_-* #,##0_-;\-* #,##0_-;_-* &quot;-&quot;??_-;_-@_-">
                  <c:v>29</c:v>
                </c:pt>
                <c:pt idx="7" formatCode="_-* #,##0_-;\-* #,##0_-;_-* &quot;-&quot;??_-;_-@_-">
                  <c:v>37</c:v>
                </c:pt>
              </c:numCache>
            </c:numRef>
          </c:val>
        </c:ser>
        <c:dLbls>
          <c:showLegendKey val="0"/>
          <c:showVal val="0"/>
          <c:showCatName val="0"/>
          <c:showSerName val="0"/>
          <c:showPercent val="0"/>
          <c:showBubbleSize val="0"/>
        </c:dLbls>
        <c:gapWidth val="50"/>
        <c:overlap val="100"/>
        <c:axId val="185493760"/>
        <c:axId val="185503744"/>
      </c:barChart>
      <c:catAx>
        <c:axId val="185493760"/>
        <c:scaling>
          <c:orientation val="maxMin"/>
        </c:scaling>
        <c:delete val="1"/>
        <c:axPos val="l"/>
        <c:majorTickMark val="out"/>
        <c:minorTickMark val="none"/>
        <c:tickLblPos val="none"/>
        <c:crossAx val="185503744"/>
        <c:crosses val="autoZero"/>
        <c:auto val="1"/>
        <c:lblAlgn val="ctr"/>
        <c:lblOffset val="100"/>
        <c:noMultiLvlLbl val="0"/>
      </c:catAx>
      <c:valAx>
        <c:axId val="185503744"/>
        <c:scaling>
          <c:orientation val="minMax"/>
          <c:max val="105"/>
        </c:scaling>
        <c:delete val="1"/>
        <c:axPos val="t"/>
        <c:numFmt formatCode="_-* #,##0_-;\-* #,##0_-;_-* &quot;-&quot;??_-;_-@_-" sourceLinked="1"/>
        <c:majorTickMark val="out"/>
        <c:minorTickMark val="none"/>
        <c:tickLblPos val="none"/>
        <c:crossAx val="185493760"/>
        <c:crosses val="autoZero"/>
        <c:crossBetween val="between"/>
      </c:valAx>
    </c:plotArea>
    <c:legend>
      <c:legendPos val="t"/>
      <c:legendEntry>
        <c:idx val="1"/>
        <c:delete val="1"/>
      </c:legendEntry>
      <c:layout>
        <c:manualLayout>
          <c:xMode val="edge"/>
          <c:yMode val="edge"/>
          <c:x val="0.25478927203065138"/>
          <c:y val="0.18281250000000004"/>
          <c:w val="0.6897414547319517"/>
          <c:h val="7.003239829396329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Muito comum</c:v>
                </c:pt>
              </c:strCache>
            </c:strRef>
          </c:tx>
          <c:spPr>
            <a:solidFill>
              <a:schemeClr val="tx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CY</c:v>
                </c:pt>
                <c:pt idx="1">
                  <c:v>EL</c:v>
                </c:pt>
                <c:pt idx="2">
                  <c:v>SI</c:v>
                </c:pt>
                <c:pt idx="3">
                  <c:v>PT</c:v>
                </c:pt>
                <c:pt idx="4">
                  <c:v>MT</c:v>
                </c:pt>
                <c:pt idx="5">
                  <c:v>SK</c:v>
                </c:pt>
                <c:pt idx="6">
                  <c:v>CZ</c:v>
                </c:pt>
                <c:pt idx="7">
                  <c:v>BG</c:v>
                </c:pt>
                <c:pt idx="8">
                  <c:v>PL</c:v>
                </c:pt>
                <c:pt idx="9">
                  <c:v>IT</c:v>
                </c:pt>
                <c:pt idx="10">
                  <c:v>DE</c:v>
                </c:pt>
                <c:pt idx="11">
                  <c:v>EU27</c:v>
                </c:pt>
                <c:pt idx="12">
                  <c:v>ALL</c:v>
                </c:pt>
                <c:pt idx="13">
                  <c:v>RO</c:v>
                </c:pt>
                <c:pt idx="14">
                  <c:v>SE</c:v>
                </c:pt>
                <c:pt idx="15">
                  <c:v>ES</c:v>
                </c:pt>
                <c:pt idx="16">
                  <c:v>FR</c:v>
                </c:pt>
                <c:pt idx="17">
                  <c:v>BE</c:v>
                </c:pt>
                <c:pt idx="18">
                  <c:v>HU</c:v>
                </c:pt>
                <c:pt idx="19">
                  <c:v>LV</c:v>
                </c:pt>
                <c:pt idx="20">
                  <c:v>NL</c:v>
                </c:pt>
                <c:pt idx="21">
                  <c:v>IE</c:v>
                </c:pt>
                <c:pt idx="22">
                  <c:v>IS</c:v>
                </c:pt>
                <c:pt idx="23">
                  <c:v>UK</c:v>
                </c:pt>
                <c:pt idx="24">
                  <c:v>CH</c:v>
                </c:pt>
                <c:pt idx="25">
                  <c:v>NO</c:v>
                </c:pt>
                <c:pt idx="26">
                  <c:v>LU</c:v>
                </c:pt>
                <c:pt idx="27">
                  <c:v>EE</c:v>
                </c:pt>
                <c:pt idx="28">
                  <c:v>AT</c:v>
                </c:pt>
                <c:pt idx="29">
                  <c:v>LT</c:v>
                </c:pt>
                <c:pt idx="30">
                  <c:v>LI</c:v>
                </c:pt>
                <c:pt idx="31">
                  <c:v>FI</c:v>
                </c:pt>
                <c:pt idx="32">
                  <c:v>DK</c:v>
                </c:pt>
              </c:strCache>
            </c:strRef>
          </c:cat>
          <c:val>
            <c:numRef>
              <c:f>Sheet1!$B$2:$B$34</c:f>
              <c:numCache>
                <c:formatCode>_-* #,##0_-;\-* #,##0_-;_-* "-"??_-;_-@_-</c:formatCode>
                <c:ptCount val="33"/>
                <c:pt idx="0">
                  <c:v>51</c:v>
                </c:pt>
                <c:pt idx="1">
                  <c:v>46</c:v>
                </c:pt>
                <c:pt idx="2">
                  <c:v>28</c:v>
                </c:pt>
                <c:pt idx="3">
                  <c:v>28</c:v>
                </c:pt>
                <c:pt idx="4">
                  <c:v>25</c:v>
                </c:pt>
                <c:pt idx="5">
                  <c:v>18</c:v>
                </c:pt>
                <c:pt idx="6">
                  <c:v>18</c:v>
                </c:pt>
                <c:pt idx="7">
                  <c:v>18</c:v>
                </c:pt>
                <c:pt idx="8">
                  <c:v>18</c:v>
                </c:pt>
                <c:pt idx="9">
                  <c:v>17</c:v>
                </c:pt>
                <c:pt idx="10">
                  <c:v>17</c:v>
                </c:pt>
                <c:pt idx="11">
                  <c:v>16</c:v>
                </c:pt>
                <c:pt idx="12">
                  <c:v>16</c:v>
                </c:pt>
                <c:pt idx="13">
                  <c:v>16</c:v>
                </c:pt>
                <c:pt idx="14">
                  <c:v>15</c:v>
                </c:pt>
                <c:pt idx="15">
                  <c:v>15</c:v>
                </c:pt>
                <c:pt idx="16">
                  <c:v>15</c:v>
                </c:pt>
                <c:pt idx="17">
                  <c:v>15</c:v>
                </c:pt>
                <c:pt idx="18">
                  <c:v>14</c:v>
                </c:pt>
                <c:pt idx="19">
                  <c:v>14</c:v>
                </c:pt>
                <c:pt idx="20">
                  <c:v>13</c:v>
                </c:pt>
                <c:pt idx="21">
                  <c:v>13</c:v>
                </c:pt>
                <c:pt idx="22">
                  <c:v>12</c:v>
                </c:pt>
                <c:pt idx="23">
                  <c:v>11</c:v>
                </c:pt>
                <c:pt idx="24">
                  <c:v>11</c:v>
                </c:pt>
                <c:pt idx="25">
                  <c:v>10</c:v>
                </c:pt>
                <c:pt idx="26">
                  <c:v>10</c:v>
                </c:pt>
                <c:pt idx="27">
                  <c:v>10</c:v>
                </c:pt>
                <c:pt idx="28">
                  <c:v>8</c:v>
                </c:pt>
                <c:pt idx="29">
                  <c:v>8</c:v>
                </c:pt>
                <c:pt idx="30">
                  <c:v>7</c:v>
                </c:pt>
                <c:pt idx="31">
                  <c:v>6</c:v>
                </c:pt>
                <c:pt idx="32">
                  <c:v>5</c:v>
                </c:pt>
              </c:numCache>
            </c:numRef>
          </c:val>
        </c:ser>
        <c:ser>
          <c:idx val="1"/>
          <c:order val="1"/>
          <c:tx>
            <c:strRef>
              <c:f>Sheet1!$C$1</c:f>
              <c:strCache>
                <c:ptCount val="1"/>
                <c:pt idx="0">
                  <c:v>Comum</c:v>
                </c:pt>
              </c:strCache>
            </c:strRef>
          </c:tx>
          <c:spPr>
            <a:solidFill>
              <a:schemeClr val="accent5"/>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CY</c:v>
                </c:pt>
                <c:pt idx="1">
                  <c:v>EL</c:v>
                </c:pt>
                <c:pt idx="2">
                  <c:v>SI</c:v>
                </c:pt>
                <c:pt idx="3">
                  <c:v>PT</c:v>
                </c:pt>
                <c:pt idx="4">
                  <c:v>MT</c:v>
                </c:pt>
                <c:pt idx="5">
                  <c:v>SK</c:v>
                </c:pt>
                <c:pt idx="6">
                  <c:v>CZ</c:v>
                </c:pt>
                <c:pt idx="7">
                  <c:v>BG</c:v>
                </c:pt>
                <c:pt idx="8">
                  <c:v>PL</c:v>
                </c:pt>
                <c:pt idx="9">
                  <c:v>IT</c:v>
                </c:pt>
                <c:pt idx="10">
                  <c:v>DE</c:v>
                </c:pt>
                <c:pt idx="11">
                  <c:v>EU27</c:v>
                </c:pt>
                <c:pt idx="12">
                  <c:v>ALL</c:v>
                </c:pt>
                <c:pt idx="13">
                  <c:v>RO</c:v>
                </c:pt>
                <c:pt idx="14">
                  <c:v>SE</c:v>
                </c:pt>
                <c:pt idx="15">
                  <c:v>ES</c:v>
                </c:pt>
                <c:pt idx="16">
                  <c:v>FR</c:v>
                </c:pt>
                <c:pt idx="17">
                  <c:v>BE</c:v>
                </c:pt>
                <c:pt idx="18">
                  <c:v>HU</c:v>
                </c:pt>
                <c:pt idx="19">
                  <c:v>LV</c:v>
                </c:pt>
                <c:pt idx="20">
                  <c:v>NL</c:v>
                </c:pt>
                <c:pt idx="21">
                  <c:v>IE</c:v>
                </c:pt>
                <c:pt idx="22">
                  <c:v>IS</c:v>
                </c:pt>
                <c:pt idx="23">
                  <c:v>UK</c:v>
                </c:pt>
                <c:pt idx="24">
                  <c:v>CH</c:v>
                </c:pt>
                <c:pt idx="25">
                  <c:v>NO</c:v>
                </c:pt>
                <c:pt idx="26">
                  <c:v>LU</c:v>
                </c:pt>
                <c:pt idx="27">
                  <c:v>EE</c:v>
                </c:pt>
                <c:pt idx="28">
                  <c:v>AT</c:v>
                </c:pt>
                <c:pt idx="29">
                  <c:v>LT</c:v>
                </c:pt>
                <c:pt idx="30">
                  <c:v>LI</c:v>
                </c:pt>
                <c:pt idx="31">
                  <c:v>FI</c:v>
                </c:pt>
                <c:pt idx="32">
                  <c:v>DK</c:v>
                </c:pt>
              </c:strCache>
            </c:strRef>
          </c:cat>
          <c:val>
            <c:numRef>
              <c:f>Sheet1!$C$2:$C$34</c:f>
              <c:numCache>
                <c:formatCode>General</c:formatCode>
                <c:ptCount val="33"/>
                <c:pt idx="0">
                  <c:v>37</c:v>
                </c:pt>
                <c:pt idx="1">
                  <c:v>36</c:v>
                </c:pt>
                <c:pt idx="2">
                  <c:v>44</c:v>
                </c:pt>
                <c:pt idx="3">
                  <c:v>31</c:v>
                </c:pt>
                <c:pt idx="4">
                  <c:v>37</c:v>
                </c:pt>
                <c:pt idx="5">
                  <c:v>44</c:v>
                </c:pt>
                <c:pt idx="6">
                  <c:v>37</c:v>
                </c:pt>
                <c:pt idx="7">
                  <c:v>34</c:v>
                </c:pt>
                <c:pt idx="8">
                  <c:v>33</c:v>
                </c:pt>
                <c:pt idx="9">
                  <c:v>38</c:v>
                </c:pt>
                <c:pt idx="10">
                  <c:v>35</c:v>
                </c:pt>
                <c:pt idx="11">
                  <c:v>35</c:v>
                </c:pt>
                <c:pt idx="12">
                  <c:v>35</c:v>
                </c:pt>
                <c:pt idx="13">
                  <c:v>35</c:v>
                </c:pt>
                <c:pt idx="14">
                  <c:v>42</c:v>
                </c:pt>
                <c:pt idx="15">
                  <c:v>34</c:v>
                </c:pt>
                <c:pt idx="16">
                  <c:v>34</c:v>
                </c:pt>
                <c:pt idx="17">
                  <c:v>31</c:v>
                </c:pt>
                <c:pt idx="18">
                  <c:v>38</c:v>
                </c:pt>
                <c:pt idx="19">
                  <c:v>29</c:v>
                </c:pt>
                <c:pt idx="20">
                  <c:v>47</c:v>
                </c:pt>
                <c:pt idx="21">
                  <c:v>29</c:v>
                </c:pt>
                <c:pt idx="22">
                  <c:v>35</c:v>
                </c:pt>
                <c:pt idx="23">
                  <c:v>33</c:v>
                </c:pt>
                <c:pt idx="24">
                  <c:v>32</c:v>
                </c:pt>
                <c:pt idx="25">
                  <c:v>43</c:v>
                </c:pt>
                <c:pt idx="26">
                  <c:v>42</c:v>
                </c:pt>
                <c:pt idx="27">
                  <c:v>31</c:v>
                </c:pt>
                <c:pt idx="28">
                  <c:v>37</c:v>
                </c:pt>
                <c:pt idx="29">
                  <c:v>30</c:v>
                </c:pt>
                <c:pt idx="30">
                  <c:v>28</c:v>
                </c:pt>
                <c:pt idx="31">
                  <c:v>38</c:v>
                </c:pt>
                <c:pt idx="32">
                  <c:v>33</c:v>
                </c:pt>
              </c:numCache>
            </c:numRef>
          </c:val>
        </c:ser>
        <c:ser>
          <c:idx val="2"/>
          <c:order val="2"/>
          <c:tx>
            <c:strRef>
              <c:f>Sheet1!$D$1</c:f>
              <c:strCache>
                <c:ptCount val="1"/>
                <c:pt idx="0">
                  <c:v>Pouco comum</c:v>
                </c:pt>
              </c:strCache>
            </c:strRef>
          </c:tx>
          <c:spPr>
            <a:solidFill>
              <a:schemeClr val="accent3"/>
            </a:solidFill>
          </c:spPr>
          <c:invertIfNegative val="0"/>
          <c:dLbls>
            <c:txPr>
              <a:bodyPr/>
              <a:lstStyle/>
              <a:p>
                <a:pPr>
                  <a:defRPr sz="1100"/>
                </a:pPr>
                <a:endParaRPr lang="en-US"/>
              </a:p>
            </c:txPr>
            <c:dLblPos val="ctr"/>
            <c:showLegendKey val="0"/>
            <c:showVal val="1"/>
            <c:showCatName val="0"/>
            <c:showSerName val="0"/>
            <c:showPercent val="0"/>
            <c:showBubbleSize val="0"/>
            <c:showLeaderLines val="0"/>
          </c:dLbls>
          <c:cat>
            <c:strRef>
              <c:f>Sheet1!$A$2:$A$34</c:f>
              <c:strCache>
                <c:ptCount val="33"/>
                <c:pt idx="0">
                  <c:v>CY</c:v>
                </c:pt>
                <c:pt idx="1">
                  <c:v>EL</c:v>
                </c:pt>
                <c:pt idx="2">
                  <c:v>SI</c:v>
                </c:pt>
                <c:pt idx="3">
                  <c:v>PT</c:v>
                </c:pt>
                <c:pt idx="4">
                  <c:v>MT</c:v>
                </c:pt>
                <c:pt idx="5">
                  <c:v>SK</c:v>
                </c:pt>
                <c:pt idx="6">
                  <c:v>CZ</c:v>
                </c:pt>
                <c:pt idx="7">
                  <c:v>BG</c:v>
                </c:pt>
                <c:pt idx="8">
                  <c:v>PL</c:v>
                </c:pt>
                <c:pt idx="9">
                  <c:v>IT</c:v>
                </c:pt>
                <c:pt idx="10">
                  <c:v>DE</c:v>
                </c:pt>
                <c:pt idx="11">
                  <c:v>EU27</c:v>
                </c:pt>
                <c:pt idx="12">
                  <c:v>ALL</c:v>
                </c:pt>
                <c:pt idx="13">
                  <c:v>RO</c:v>
                </c:pt>
                <c:pt idx="14">
                  <c:v>SE</c:v>
                </c:pt>
                <c:pt idx="15">
                  <c:v>ES</c:v>
                </c:pt>
                <c:pt idx="16">
                  <c:v>FR</c:v>
                </c:pt>
                <c:pt idx="17">
                  <c:v>BE</c:v>
                </c:pt>
                <c:pt idx="18">
                  <c:v>HU</c:v>
                </c:pt>
                <c:pt idx="19">
                  <c:v>LV</c:v>
                </c:pt>
                <c:pt idx="20">
                  <c:v>NL</c:v>
                </c:pt>
                <c:pt idx="21">
                  <c:v>IE</c:v>
                </c:pt>
                <c:pt idx="22">
                  <c:v>IS</c:v>
                </c:pt>
                <c:pt idx="23">
                  <c:v>UK</c:v>
                </c:pt>
                <c:pt idx="24">
                  <c:v>CH</c:v>
                </c:pt>
                <c:pt idx="25">
                  <c:v>NO</c:v>
                </c:pt>
                <c:pt idx="26">
                  <c:v>LU</c:v>
                </c:pt>
                <c:pt idx="27">
                  <c:v>EE</c:v>
                </c:pt>
                <c:pt idx="28">
                  <c:v>AT</c:v>
                </c:pt>
                <c:pt idx="29">
                  <c:v>LT</c:v>
                </c:pt>
                <c:pt idx="30">
                  <c:v>LI</c:v>
                </c:pt>
                <c:pt idx="31">
                  <c:v>FI</c:v>
                </c:pt>
                <c:pt idx="32">
                  <c:v>DK</c:v>
                </c:pt>
              </c:strCache>
            </c:strRef>
          </c:cat>
          <c:val>
            <c:numRef>
              <c:f>Sheet1!$D$2:$D$34</c:f>
              <c:numCache>
                <c:formatCode>General</c:formatCode>
                <c:ptCount val="33"/>
                <c:pt idx="0">
                  <c:v>6</c:v>
                </c:pt>
                <c:pt idx="1">
                  <c:v>12</c:v>
                </c:pt>
                <c:pt idx="2">
                  <c:v>19</c:v>
                </c:pt>
                <c:pt idx="3">
                  <c:v>28</c:v>
                </c:pt>
                <c:pt idx="4">
                  <c:v>26</c:v>
                </c:pt>
                <c:pt idx="5">
                  <c:v>25</c:v>
                </c:pt>
                <c:pt idx="6">
                  <c:v>26</c:v>
                </c:pt>
                <c:pt idx="7">
                  <c:v>22</c:v>
                </c:pt>
                <c:pt idx="8">
                  <c:v>30</c:v>
                </c:pt>
                <c:pt idx="9">
                  <c:v>24</c:v>
                </c:pt>
                <c:pt idx="10">
                  <c:v>32</c:v>
                </c:pt>
                <c:pt idx="11">
                  <c:v>28</c:v>
                </c:pt>
                <c:pt idx="12">
                  <c:v>28</c:v>
                </c:pt>
                <c:pt idx="13">
                  <c:v>22</c:v>
                </c:pt>
                <c:pt idx="14">
                  <c:v>29</c:v>
                </c:pt>
                <c:pt idx="15">
                  <c:v>28</c:v>
                </c:pt>
                <c:pt idx="16">
                  <c:v>26</c:v>
                </c:pt>
                <c:pt idx="17">
                  <c:v>30</c:v>
                </c:pt>
                <c:pt idx="18">
                  <c:v>28</c:v>
                </c:pt>
                <c:pt idx="19">
                  <c:v>29</c:v>
                </c:pt>
                <c:pt idx="20">
                  <c:v>27</c:v>
                </c:pt>
                <c:pt idx="21">
                  <c:v>34</c:v>
                </c:pt>
                <c:pt idx="22">
                  <c:v>34</c:v>
                </c:pt>
                <c:pt idx="23">
                  <c:v>28</c:v>
                </c:pt>
                <c:pt idx="24">
                  <c:v>40</c:v>
                </c:pt>
                <c:pt idx="25">
                  <c:v>32</c:v>
                </c:pt>
                <c:pt idx="26">
                  <c:v>33</c:v>
                </c:pt>
                <c:pt idx="27">
                  <c:v>30</c:v>
                </c:pt>
                <c:pt idx="28">
                  <c:v>31</c:v>
                </c:pt>
                <c:pt idx="29">
                  <c:v>38</c:v>
                </c:pt>
                <c:pt idx="30">
                  <c:v>52</c:v>
                </c:pt>
                <c:pt idx="31">
                  <c:v>41</c:v>
                </c:pt>
                <c:pt idx="32">
                  <c:v>35</c:v>
                </c:pt>
              </c:numCache>
            </c:numRef>
          </c:val>
        </c:ser>
        <c:ser>
          <c:idx val="3"/>
          <c:order val="3"/>
          <c:tx>
            <c:strRef>
              <c:f>Sheet1!$E$1</c:f>
              <c:strCache>
                <c:ptCount val="1"/>
                <c:pt idx="0">
                  <c:v>Nada comum</c:v>
                </c:pt>
              </c:strCache>
            </c:strRef>
          </c:tx>
          <c:spPr>
            <a:solidFill>
              <a:schemeClr val="accent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CY</c:v>
                </c:pt>
                <c:pt idx="1">
                  <c:v>EL</c:v>
                </c:pt>
                <c:pt idx="2">
                  <c:v>SI</c:v>
                </c:pt>
                <c:pt idx="3">
                  <c:v>PT</c:v>
                </c:pt>
                <c:pt idx="4">
                  <c:v>MT</c:v>
                </c:pt>
                <c:pt idx="5">
                  <c:v>SK</c:v>
                </c:pt>
                <c:pt idx="6">
                  <c:v>CZ</c:v>
                </c:pt>
                <c:pt idx="7">
                  <c:v>BG</c:v>
                </c:pt>
                <c:pt idx="8">
                  <c:v>PL</c:v>
                </c:pt>
                <c:pt idx="9">
                  <c:v>IT</c:v>
                </c:pt>
                <c:pt idx="10">
                  <c:v>DE</c:v>
                </c:pt>
                <c:pt idx="11">
                  <c:v>EU27</c:v>
                </c:pt>
                <c:pt idx="12">
                  <c:v>ALL</c:v>
                </c:pt>
                <c:pt idx="13">
                  <c:v>RO</c:v>
                </c:pt>
                <c:pt idx="14">
                  <c:v>SE</c:v>
                </c:pt>
                <c:pt idx="15">
                  <c:v>ES</c:v>
                </c:pt>
                <c:pt idx="16">
                  <c:v>FR</c:v>
                </c:pt>
                <c:pt idx="17">
                  <c:v>BE</c:v>
                </c:pt>
                <c:pt idx="18">
                  <c:v>HU</c:v>
                </c:pt>
                <c:pt idx="19">
                  <c:v>LV</c:v>
                </c:pt>
                <c:pt idx="20">
                  <c:v>NL</c:v>
                </c:pt>
                <c:pt idx="21">
                  <c:v>IE</c:v>
                </c:pt>
                <c:pt idx="22">
                  <c:v>IS</c:v>
                </c:pt>
                <c:pt idx="23">
                  <c:v>UK</c:v>
                </c:pt>
                <c:pt idx="24">
                  <c:v>CH</c:v>
                </c:pt>
                <c:pt idx="25">
                  <c:v>NO</c:v>
                </c:pt>
                <c:pt idx="26">
                  <c:v>LU</c:v>
                </c:pt>
                <c:pt idx="27">
                  <c:v>EE</c:v>
                </c:pt>
                <c:pt idx="28">
                  <c:v>AT</c:v>
                </c:pt>
                <c:pt idx="29">
                  <c:v>LT</c:v>
                </c:pt>
                <c:pt idx="30">
                  <c:v>LI</c:v>
                </c:pt>
                <c:pt idx="31">
                  <c:v>FI</c:v>
                </c:pt>
                <c:pt idx="32">
                  <c:v>DK</c:v>
                </c:pt>
              </c:strCache>
            </c:strRef>
          </c:cat>
          <c:val>
            <c:numRef>
              <c:f>Sheet1!$E$2:$E$34</c:f>
              <c:numCache>
                <c:formatCode>_-* #,##0_-;\-* #,##0_-;_-* "-"??_-;_-@_-</c:formatCode>
                <c:ptCount val="33"/>
                <c:pt idx="0">
                  <c:v>5</c:v>
                </c:pt>
                <c:pt idx="1">
                  <c:v>5</c:v>
                </c:pt>
                <c:pt idx="2">
                  <c:v>6</c:v>
                </c:pt>
                <c:pt idx="3">
                  <c:v>11</c:v>
                </c:pt>
                <c:pt idx="4">
                  <c:v>9</c:v>
                </c:pt>
                <c:pt idx="5">
                  <c:v>10</c:v>
                </c:pt>
                <c:pt idx="6">
                  <c:v>15</c:v>
                </c:pt>
                <c:pt idx="7">
                  <c:v>18</c:v>
                </c:pt>
                <c:pt idx="8">
                  <c:v>17</c:v>
                </c:pt>
                <c:pt idx="9">
                  <c:v>14</c:v>
                </c:pt>
                <c:pt idx="10">
                  <c:v>13</c:v>
                </c:pt>
                <c:pt idx="11">
                  <c:v>17</c:v>
                </c:pt>
                <c:pt idx="12">
                  <c:v>17</c:v>
                </c:pt>
                <c:pt idx="13">
                  <c:v>17</c:v>
                </c:pt>
                <c:pt idx="14">
                  <c:v>11</c:v>
                </c:pt>
                <c:pt idx="15">
                  <c:v>17</c:v>
                </c:pt>
                <c:pt idx="16">
                  <c:v>21</c:v>
                </c:pt>
                <c:pt idx="17">
                  <c:v>20</c:v>
                </c:pt>
                <c:pt idx="18">
                  <c:v>18</c:v>
                </c:pt>
                <c:pt idx="19">
                  <c:v>24</c:v>
                </c:pt>
                <c:pt idx="20">
                  <c:v>11</c:v>
                </c:pt>
                <c:pt idx="21">
                  <c:v>21</c:v>
                </c:pt>
                <c:pt idx="22">
                  <c:v>15</c:v>
                </c:pt>
                <c:pt idx="23">
                  <c:v>24</c:v>
                </c:pt>
                <c:pt idx="24" formatCode="General">
                  <c:v>13</c:v>
                </c:pt>
                <c:pt idx="25">
                  <c:v>13</c:v>
                </c:pt>
                <c:pt idx="26">
                  <c:v>11</c:v>
                </c:pt>
                <c:pt idx="27">
                  <c:v>19</c:v>
                </c:pt>
                <c:pt idx="28">
                  <c:v>21</c:v>
                </c:pt>
                <c:pt idx="29">
                  <c:v>21</c:v>
                </c:pt>
                <c:pt idx="30">
                  <c:v>11</c:v>
                </c:pt>
                <c:pt idx="31">
                  <c:v>8</c:v>
                </c:pt>
                <c:pt idx="32">
                  <c:v>20</c:v>
                </c:pt>
              </c:numCache>
            </c:numRef>
          </c:val>
        </c:ser>
        <c:dLbls>
          <c:showLegendKey val="0"/>
          <c:showVal val="0"/>
          <c:showCatName val="0"/>
          <c:showSerName val="0"/>
          <c:showPercent val="0"/>
          <c:showBubbleSize val="0"/>
        </c:dLbls>
        <c:gapWidth val="20"/>
        <c:overlap val="100"/>
        <c:axId val="185748480"/>
        <c:axId val="185778944"/>
      </c:barChart>
      <c:catAx>
        <c:axId val="185748480"/>
        <c:scaling>
          <c:orientation val="minMax"/>
        </c:scaling>
        <c:delete val="0"/>
        <c:axPos val="b"/>
        <c:majorTickMark val="out"/>
        <c:minorTickMark val="none"/>
        <c:tickLblPos val="nextTo"/>
        <c:txPr>
          <a:bodyPr/>
          <a:lstStyle/>
          <a:p>
            <a:pPr>
              <a:defRPr sz="1200"/>
            </a:pPr>
            <a:endParaRPr lang="en-US"/>
          </a:p>
        </c:txPr>
        <c:crossAx val="185778944"/>
        <c:crosses val="autoZero"/>
        <c:auto val="1"/>
        <c:lblAlgn val="ctr"/>
        <c:lblOffset val="100"/>
        <c:noMultiLvlLbl val="0"/>
      </c:catAx>
      <c:valAx>
        <c:axId val="185778944"/>
        <c:scaling>
          <c:orientation val="minMax"/>
          <c:max val="100"/>
          <c:min val="0"/>
        </c:scaling>
        <c:delete val="1"/>
        <c:axPos val="l"/>
        <c:numFmt formatCode="_-* #,##0_-;\-* #,##0_-;_-* &quot;-&quot;??_-;_-@_-" sourceLinked="1"/>
        <c:majorTickMark val="out"/>
        <c:minorTickMark val="none"/>
        <c:tickLblPos val="none"/>
        <c:crossAx val="185748480"/>
        <c:crosses val="autoZero"/>
        <c:crossBetween val="between"/>
      </c:valAx>
    </c:plotArea>
    <c:legend>
      <c:legendPos val="t"/>
      <c:layout>
        <c:manualLayout>
          <c:xMode val="edge"/>
          <c:yMode val="edge"/>
          <c:x val="4.4608486439195934E-4"/>
          <c:y val="0"/>
          <c:w val="0.92187548965990695"/>
          <c:h val="6.8583698193721523E-2"/>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81E-2"/>
          <c:y val="0.16275751690651427"/>
          <c:w val="0.95938418635170608"/>
          <c:h val="0.62250202179138858"/>
        </c:manualLayout>
      </c:layout>
      <c:barChart>
        <c:barDir val="col"/>
        <c:grouping val="stacked"/>
        <c:varyColors val="0"/>
        <c:ser>
          <c:idx val="0"/>
          <c:order val="0"/>
          <c:tx>
            <c:strRef>
              <c:f>Sheet1!$B$1</c:f>
              <c:strCache>
                <c:ptCount val="1"/>
                <c:pt idx="0">
                  <c:v>Muito comum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16</c:v>
                </c:pt>
                <c:pt idx="2" formatCode="_-* #,##0_-;\-* #,##0_-;_-* &quot;-&quot;??_-;_-@_-">
                  <c:v>16</c:v>
                </c:pt>
                <c:pt idx="4" formatCode="_-* #,##0_-;\-* #,##0_-;_-* &quot;-&quot;??_-;_-@_-">
                  <c:v>15</c:v>
                </c:pt>
                <c:pt idx="6" formatCode="_-* #,##0_-;\-* #,##0_-;_-* &quot;-&quot;??_-;_-@_-">
                  <c:v>17</c:v>
                </c:pt>
                <c:pt idx="8" formatCode="_-* #,##0_-;\-* #,##0_-;_-* &quot;-&quot;??_-;_-@_-">
                  <c:v>11</c:v>
                </c:pt>
              </c:numCache>
            </c:numRef>
          </c:val>
        </c:ser>
        <c:ser>
          <c:idx val="1"/>
          <c:order val="1"/>
          <c:tx>
            <c:strRef>
              <c:f>Sheet1!$C$1</c:f>
              <c:strCache>
                <c:ptCount val="1"/>
                <c:pt idx="0">
                  <c:v>Comum</c:v>
                </c:pt>
              </c:strCache>
            </c:strRef>
          </c:tx>
          <c:spPr>
            <a:solidFill>
              <a:schemeClr val="accent5"/>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pt idx="0">
                  <c:v>35</c:v>
                </c:pt>
                <c:pt idx="2">
                  <c:v>35</c:v>
                </c:pt>
                <c:pt idx="4">
                  <c:v>36</c:v>
                </c:pt>
                <c:pt idx="6">
                  <c:v>35</c:v>
                </c:pt>
                <c:pt idx="8">
                  <c:v>36</c:v>
                </c:pt>
              </c:numCache>
            </c:numRef>
          </c:val>
        </c:ser>
        <c:ser>
          <c:idx val="2"/>
          <c:order val="2"/>
          <c:tx>
            <c:strRef>
              <c:f>Sheet1!$D$1</c:f>
              <c:strCache>
                <c:ptCount val="1"/>
                <c:pt idx="0">
                  <c:v>Pouco comum</c:v>
                </c:pt>
              </c:strCache>
            </c:strRef>
          </c:tx>
          <c:spPr>
            <a:solidFill>
              <a:schemeClr val="accent3"/>
            </a:solidFill>
          </c:spPr>
          <c:invertIfNegative val="0"/>
          <c:dLbls>
            <c:txPr>
              <a:bodyPr/>
              <a:lstStyle/>
              <a:p>
                <a:pPr>
                  <a:defRPr sz="1200"/>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Sheet1!$D$2:$D$10</c:f>
              <c:numCache>
                <c:formatCode>General</c:formatCode>
                <c:ptCount val="9"/>
                <c:pt idx="0">
                  <c:v>28</c:v>
                </c:pt>
                <c:pt idx="2">
                  <c:v>28</c:v>
                </c:pt>
                <c:pt idx="4">
                  <c:v>28</c:v>
                </c:pt>
                <c:pt idx="6">
                  <c:v>27</c:v>
                </c:pt>
                <c:pt idx="8">
                  <c:v>37</c:v>
                </c:pt>
              </c:numCache>
            </c:numRef>
          </c:val>
        </c:ser>
        <c:ser>
          <c:idx val="3"/>
          <c:order val="3"/>
          <c:tx>
            <c:strRef>
              <c:f>Sheet1!$E$1</c:f>
              <c:strCache>
                <c:ptCount val="1"/>
                <c:pt idx="0">
                  <c:v>Nada comum</c:v>
                </c:pt>
              </c:strCache>
            </c:strRef>
          </c:tx>
          <c:spPr>
            <a:solidFill>
              <a:schemeClr val="accent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Sheet1!$E$2:$E$10</c:f>
              <c:numCache>
                <c:formatCode>General</c:formatCode>
                <c:ptCount val="9"/>
                <c:pt idx="0" formatCode="_-* #,##0_-;\-* #,##0_-;_-* &quot;-&quot;??_-;_-@_-">
                  <c:v>17</c:v>
                </c:pt>
                <c:pt idx="2" formatCode="_-* #,##0_-;\-* #,##0_-;_-* &quot;-&quot;??_-;_-@_-">
                  <c:v>17</c:v>
                </c:pt>
                <c:pt idx="4" formatCode="_-* #,##0_-;\-* #,##0_-;_-* &quot;-&quot;??_-;_-@_-">
                  <c:v>17</c:v>
                </c:pt>
                <c:pt idx="6" formatCode="_-* #,##0_-;\-* #,##0_-;_-* &quot;-&quot;??_-;_-@_-">
                  <c:v>17</c:v>
                </c:pt>
                <c:pt idx="8" formatCode="_-* #,##0_-;\-* #,##0_-;_-* &quot;-&quot;??_-;_-@_-">
                  <c:v>13</c:v>
                </c:pt>
              </c:numCache>
            </c:numRef>
          </c:val>
        </c:ser>
        <c:dLbls>
          <c:showLegendKey val="0"/>
          <c:showVal val="0"/>
          <c:showCatName val="0"/>
          <c:showSerName val="0"/>
          <c:showPercent val="0"/>
          <c:showBubbleSize val="0"/>
        </c:dLbls>
        <c:gapWidth val="20"/>
        <c:overlap val="100"/>
        <c:axId val="186149120"/>
        <c:axId val="186163200"/>
      </c:barChart>
      <c:catAx>
        <c:axId val="186149120"/>
        <c:scaling>
          <c:orientation val="minMax"/>
        </c:scaling>
        <c:delete val="0"/>
        <c:axPos val="b"/>
        <c:majorTickMark val="out"/>
        <c:minorTickMark val="none"/>
        <c:tickLblPos val="nextTo"/>
        <c:txPr>
          <a:bodyPr rot="-5400000" vert="horz" anchor="ctr" anchorCtr="0"/>
          <a:lstStyle/>
          <a:p>
            <a:pPr>
              <a:defRPr sz="1100"/>
            </a:pPr>
            <a:endParaRPr lang="en-US"/>
          </a:p>
        </c:txPr>
        <c:crossAx val="186163200"/>
        <c:crosses val="autoZero"/>
        <c:auto val="0"/>
        <c:lblAlgn val="ctr"/>
        <c:lblOffset val="100"/>
        <c:noMultiLvlLbl val="0"/>
      </c:catAx>
      <c:valAx>
        <c:axId val="186163200"/>
        <c:scaling>
          <c:orientation val="minMax"/>
          <c:max val="101"/>
          <c:min val="0"/>
        </c:scaling>
        <c:delete val="1"/>
        <c:axPos val="l"/>
        <c:numFmt formatCode="_-* #,##0_-;\-* #,##0_-;_-* &quot;-&quot;??_-;_-@_-" sourceLinked="1"/>
        <c:majorTickMark val="out"/>
        <c:minorTickMark val="none"/>
        <c:tickLblPos val="none"/>
        <c:crossAx val="186149120"/>
        <c:crosses val="autoZero"/>
        <c:crossBetween val="between"/>
      </c:valAx>
    </c:plotArea>
    <c:legend>
      <c:legendPos val="t"/>
      <c:layout>
        <c:manualLayout>
          <c:xMode val="edge"/>
          <c:yMode val="edge"/>
          <c:x val="0"/>
          <c:y val="0"/>
          <c:w val="0.99910772090988631"/>
          <c:h val="0.15072155284015049"/>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821101287253765"/>
          <c:y val="0.203125"/>
          <c:w val="0.61960468678616565"/>
          <c:h val="0.73697916666666663"/>
        </c:manualLayout>
      </c:layout>
      <c:barChart>
        <c:barDir val="bar"/>
        <c:grouping val="clustered"/>
        <c:varyColors val="0"/>
        <c:ser>
          <c:idx val="0"/>
          <c:order val="0"/>
          <c:tx>
            <c:strRef>
              <c:f>Sheet1!$B$1</c:f>
              <c:strCache>
                <c:ptCount val="1"/>
                <c:pt idx="0">
                  <c:v>Percent</c:v>
                </c:pt>
              </c:strCache>
            </c:strRef>
          </c:tx>
          <c:invertIfNegative val="0"/>
          <c:dPt>
            <c:idx val="4"/>
            <c:invertIfNegative val="0"/>
            <c:bubble3D val="0"/>
            <c:spPr>
              <a:solidFill>
                <a:schemeClr val="accent3"/>
              </a:solidFill>
            </c:spPr>
          </c:dPt>
          <c:dPt>
            <c:idx val="5"/>
            <c:invertIfNegative val="0"/>
            <c:bubble3D val="0"/>
            <c:spPr>
              <a:solidFill>
                <a:schemeClr val="bg1">
                  <a:lumMod val="75000"/>
                </a:schemeClr>
              </a:solidFill>
            </c:spPr>
          </c:dPt>
          <c:dLbls>
            <c:txPr>
              <a:bodyPr/>
              <a:lstStyle/>
              <a:p>
                <a:pPr>
                  <a:defRPr sz="2000" b="1">
                    <a:solidFill>
                      <a:schemeClr val="tx2"/>
                    </a:solidFill>
                  </a:defRPr>
                </a:pPr>
                <a:endParaRPr lang="en-US"/>
              </a:p>
            </c:txPr>
            <c:showLegendKey val="0"/>
            <c:showVal val="1"/>
            <c:showCatName val="0"/>
            <c:showSerName val="0"/>
            <c:showPercent val="0"/>
            <c:showBubbleSize val="0"/>
            <c:showLeaderLines val="0"/>
          </c:dLbls>
          <c:cat>
            <c:strRef>
              <c:f>Sheet1!$A$2:$A$6</c:f>
              <c:strCache>
                <c:ptCount val="5"/>
                <c:pt idx="0">
                  <c:v>Muito bem</c:v>
                </c:pt>
                <c:pt idx="1">
                  <c:v>Bem</c:v>
                </c:pt>
                <c:pt idx="2">
                  <c:v>Não muito bem</c:v>
                </c:pt>
                <c:pt idx="3">
                  <c:v>Nada bem</c:v>
                </c:pt>
                <c:pt idx="4">
                  <c:v>Não sabe</c:v>
                </c:pt>
              </c:strCache>
            </c:strRef>
          </c:cat>
          <c:val>
            <c:numRef>
              <c:f>Sheet1!$B$2:$B$6</c:f>
              <c:numCache>
                <c:formatCode>_-* #,##0_-;\-* #,##0_-;_-* "-"??_-;_-@_-</c:formatCode>
                <c:ptCount val="5"/>
                <c:pt idx="0">
                  <c:v>10</c:v>
                </c:pt>
                <c:pt idx="1">
                  <c:v>53</c:v>
                </c:pt>
                <c:pt idx="2">
                  <c:v>18</c:v>
                </c:pt>
                <c:pt idx="3">
                  <c:v>17</c:v>
                </c:pt>
                <c:pt idx="4">
                  <c:v>3</c:v>
                </c:pt>
              </c:numCache>
            </c:numRef>
          </c:val>
        </c:ser>
        <c:dLbls>
          <c:showLegendKey val="0"/>
          <c:showVal val="0"/>
          <c:showCatName val="0"/>
          <c:showSerName val="0"/>
          <c:showPercent val="0"/>
          <c:showBubbleSize val="0"/>
        </c:dLbls>
        <c:gapWidth val="13"/>
        <c:axId val="186344576"/>
        <c:axId val="186346112"/>
      </c:barChart>
      <c:catAx>
        <c:axId val="186344576"/>
        <c:scaling>
          <c:orientation val="maxMin"/>
        </c:scaling>
        <c:delete val="0"/>
        <c:axPos val="l"/>
        <c:majorTickMark val="out"/>
        <c:minorTickMark val="none"/>
        <c:tickLblPos val="none"/>
        <c:spPr>
          <a:ln>
            <a:noFill/>
          </a:ln>
        </c:spPr>
        <c:txPr>
          <a:bodyPr/>
          <a:lstStyle/>
          <a:p>
            <a:pPr>
              <a:defRPr sz="1400"/>
            </a:pPr>
            <a:endParaRPr lang="en-US"/>
          </a:p>
        </c:txPr>
        <c:crossAx val="186346112"/>
        <c:crosses val="autoZero"/>
        <c:auto val="1"/>
        <c:lblAlgn val="r"/>
        <c:lblOffset val="100"/>
        <c:noMultiLvlLbl val="0"/>
      </c:catAx>
      <c:valAx>
        <c:axId val="186346112"/>
        <c:scaling>
          <c:orientation val="minMax"/>
        </c:scaling>
        <c:delete val="1"/>
        <c:axPos val="t"/>
        <c:numFmt formatCode="_-* #,##0_-;\-* #,##0_-;_-* &quot;-&quot;??_-;_-@_-" sourceLinked="1"/>
        <c:majorTickMark val="out"/>
        <c:minorTickMark val="none"/>
        <c:tickLblPos val="none"/>
        <c:crossAx val="186344576"/>
        <c:crosses val="autoZero"/>
        <c:crossBetween val="between"/>
        <c:majorUnit val="0.2"/>
      </c:valAx>
    </c:plotArea>
    <c:plotVisOnly val="1"/>
    <c:dispBlanksAs val="gap"/>
    <c:showDLblsOverMax val="0"/>
  </c:chart>
  <c:spPr>
    <a:ln>
      <a:noFill/>
    </a:ln>
  </c:spPr>
  <c:txPr>
    <a:bodyPr/>
    <a:lstStyle/>
    <a:p>
      <a:pPr>
        <a:defRPr sz="1800">
          <a:latin typeface="Arial" pitchFamily="34" charset="0"/>
          <a:cs typeface="Arial" pitchFamily="34" charset="0"/>
        </a:defRPr>
      </a:pPr>
      <a:endParaRPr lang="en-US"/>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20457356623541"/>
          <c:y val="0.32263656496064469"/>
          <c:w val="0.84672262949890054"/>
          <c:h val="0.64871760170603654"/>
        </c:manualLayout>
      </c:layout>
      <c:barChart>
        <c:barDir val="bar"/>
        <c:grouping val="stacked"/>
        <c:varyColors val="0"/>
        <c:ser>
          <c:idx val="0"/>
          <c:order val="0"/>
          <c:tx>
            <c:strRef>
              <c:f>Sheet1!$B$1</c:f>
              <c:strCache>
                <c:ptCount val="1"/>
                <c:pt idx="0">
                  <c:v>Bem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Sheet1!$B$2:$B$9</c:f>
              <c:numCache>
                <c:formatCode>General</c:formatCode>
                <c:ptCount val="8"/>
                <c:pt idx="0" formatCode="_-* #,##0_-;\-* #,##0_-;_-* &quot;-&quot;??_-;_-@_-">
                  <c:v>62</c:v>
                </c:pt>
                <c:pt idx="2" formatCode="_-* #,##0_-;\-* #,##0_-;_-* &quot;-&quot;??_-;_-@_-">
                  <c:v>65</c:v>
                </c:pt>
                <c:pt idx="3" formatCode="_-* #,##0_-;\-* #,##0_-;_-* &quot;-&quot;??_-;_-@_-">
                  <c:v>59</c:v>
                </c:pt>
                <c:pt idx="5" formatCode="_-* #,##0_-;\-* #,##0_-;_-* &quot;-&quot;??_-;_-@_-">
                  <c:v>71</c:v>
                </c:pt>
                <c:pt idx="6" formatCode="_-* #,##0_-;\-* #,##0_-;_-* &quot;-&quot;??_-;_-@_-">
                  <c:v>60</c:v>
                </c:pt>
                <c:pt idx="7" formatCode="_-* #,##0_-;\-* #,##0_-;_-* &quot;-&quot;??_-;_-@_-">
                  <c:v>54</c:v>
                </c:pt>
              </c:numCache>
            </c:numRef>
          </c:val>
        </c:ser>
        <c:ser>
          <c:idx val="1"/>
          <c:order val="1"/>
          <c:tx>
            <c:strRef>
              <c:f>Sheet1!$C$1</c:f>
              <c:strCache>
                <c:ptCount val="1"/>
                <c:pt idx="0">
                  <c:v>Column1</c:v>
                </c:pt>
              </c:strCache>
            </c:strRef>
          </c:tx>
          <c:spPr>
            <a:solidFill>
              <a:schemeClr val="bg1">
                <a:lumMod val="75000"/>
              </a:schemeClr>
            </a:solidFill>
          </c:spPr>
          <c:invertIfNegative val="0"/>
          <c:dLbls>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Sheet1!$C$2:$C$9</c:f>
              <c:numCache>
                <c:formatCode>General</c:formatCode>
                <c:ptCount val="8"/>
              </c:numCache>
            </c:numRef>
          </c:val>
        </c:ser>
        <c:ser>
          <c:idx val="2"/>
          <c:order val="2"/>
          <c:tx>
            <c:strRef>
              <c:f>Sheet1!$D$1</c:f>
              <c:strCache>
                <c:ptCount val="1"/>
                <c:pt idx="0">
                  <c:v>Mal (agregar)</c:v>
                </c:pt>
              </c:strCache>
            </c:strRef>
          </c:tx>
          <c:spPr>
            <a:solidFill>
              <a:schemeClr val="accent5"/>
            </a:solidFill>
          </c:spPr>
          <c:invertIfNegative val="0"/>
          <c:dLbls>
            <c:txPr>
              <a:bodyPr/>
              <a:lstStyle/>
              <a:p>
                <a:pPr algn="ctr">
                  <a:defRPr lang="en-GB" sz="1200" b="0" i="0" u="none" strike="noStrike" kern="1200" baseline="0">
                    <a:ln w="12700">
                      <a:noFill/>
                    </a:ln>
                    <a:solidFill>
                      <a:srgbClr val="FFFFFF"/>
                    </a:solidFill>
                    <a:latin typeface="Arial" pitchFamily="34" charset="0"/>
                    <a:ea typeface="+mn-ea"/>
                    <a:cs typeface="Arial" pitchFamily="34" charset="0"/>
                  </a:defRPr>
                </a:pPr>
                <a:endParaRPr lang="en-US"/>
              </a:p>
            </c:txPr>
            <c:showLegendKey val="0"/>
            <c:showVal val="1"/>
            <c:showCatName val="0"/>
            <c:showSerName val="0"/>
            <c:showPercent val="0"/>
            <c:showBubbleSize val="0"/>
            <c:showLeaderLines val="0"/>
          </c:dLbls>
          <c:cat>
            <c:strRef>
              <c:f>Sheet1!$A$2:$A$9</c:f>
              <c:strCache>
                <c:ptCount val="8"/>
                <c:pt idx="0">
                  <c:v>Total</c:v>
                </c:pt>
                <c:pt idx="2">
                  <c:v>Masculino</c:v>
                </c:pt>
                <c:pt idx="3">
                  <c:v>Feminino</c:v>
                </c:pt>
                <c:pt idx="5">
                  <c:v>Idade entre 18 e 34 anos</c:v>
                </c:pt>
                <c:pt idx="6">
                  <c:v>Idade entre 35 e 54 anos</c:v>
                </c:pt>
                <c:pt idx="7">
                  <c:v>Idade superior a 55 anos</c:v>
                </c:pt>
              </c:strCache>
            </c:strRef>
          </c:cat>
          <c:val>
            <c:numRef>
              <c:f>Sheet1!$D$2:$D$9</c:f>
              <c:numCache>
                <c:formatCode>General</c:formatCode>
                <c:ptCount val="8"/>
                <c:pt idx="0" formatCode="_-* #,##0_-;\-* #,##0_-;_-* &quot;-&quot;??_-;_-@_-">
                  <c:v>35</c:v>
                </c:pt>
                <c:pt idx="2" formatCode="_-* #,##0_-;\-* #,##0_-;_-* &quot;-&quot;??_-;_-@_-">
                  <c:v>33</c:v>
                </c:pt>
                <c:pt idx="3" formatCode="_-* #,##0_-;\-* #,##0_-;_-* &quot;-&quot;??_-;_-@_-">
                  <c:v>38</c:v>
                </c:pt>
                <c:pt idx="5" formatCode="_-* #,##0_-;\-* #,##0_-;_-* &quot;-&quot;??_-;_-@_-">
                  <c:v>28</c:v>
                </c:pt>
                <c:pt idx="6" formatCode="_-* #,##0_-;\-* #,##0_-;_-* &quot;-&quot;??_-;_-@_-">
                  <c:v>37</c:v>
                </c:pt>
                <c:pt idx="7" formatCode="_-* #,##0_-;\-* #,##0_-;_-* &quot;-&quot;??_-;_-@_-">
                  <c:v>41</c:v>
                </c:pt>
              </c:numCache>
            </c:numRef>
          </c:val>
        </c:ser>
        <c:dLbls>
          <c:showLegendKey val="0"/>
          <c:showVal val="0"/>
          <c:showCatName val="0"/>
          <c:showSerName val="0"/>
          <c:showPercent val="0"/>
          <c:showBubbleSize val="0"/>
        </c:dLbls>
        <c:gapWidth val="50"/>
        <c:overlap val="100"/>
        <c:axId val="186677888"/>
        <c:axId val="186687872"/>
      </c:barChart>
      <c:catAx>
        <c:axId val="186677888"/>
        <c:scaling>
          <c:orientation val="maxMin"/>
        </c:scaling>
        <c:delete val="0"/>
        <c:axPos val="l"/>
        <c:majorTickMark val="out"/>
        <c:minorTickMark val="none"/>
        <c:tickLblPos val="none"/>
        <c:spPr>
          <a:ln w="9525">
            <a:noFill/>
          </a:ln>
        </c:spPr>
        <c:txPr>
          <a:bodyPr/>
          <a:lstStyle/>
          <a:p>
            <a:pPr>
              <a:defRPr sz="1600"/>
            </a:pPr>
            <a:endParaRPr lang="en-US"/>
          </a:p>
        </c:txPr>
        <c:crossAx val="186687872"/>
        <c:crosses val="autoZero"/>
        <c:auto val="1"/>
        <c:lblAlgn val="ctr"/>
        <c:lblOffset val="100"/>
        <c:noMultiLvlLbl val="0"/>
      </c:catAx>
      <c:valAx>
        <c:axId val="186687872"/>
        <c:scaling>
          <c:orientation val="minMax"/>
          <c:max val="105"/>
        </c:scaling>
        <c:delete val="1"/>
        <c:axPos val="t"/>
        <c:numFmt formatCode="_-* #,##0_-;\-* #,##0_-;_-* &quot;-&quot;??_-;_-@_-" sourceLinked="1"/>
        <c:majorTickMark val="out"/>
        <c:minorTickMark val="none"/>
        <c:tickLblPos val="none"/>
        <c:crossAx val="186677888"/>
        <c:crosses val="autoZero"/>
        <c:crossBetween val="between"/>
      </c:valAx>
    </c:plotArea>
    <c:legend>
      <c:legendPos val="t"/>
      <c:legendEntry>
        <c:idx val="1"/>
        <c:delete val="1"/>
      </c:legendEntry>
      <c:layout>
        <c:manualLayout>
          <c:xMode val="edge"/>
          <c:yMode val="edge"/>
          <c:x val="0.2950191570881226"/>
          <c:y val="0.18802083333333341"/>
          <c:w val="0.66053639846743251"/>
          <c:h val="5.5946932414698412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81E-2"/>
          <c:y val="0.27785474081365996"/>
          <c:w val="0.96944444444445665"/>
          <c:h val="0.60817831364832731"/>
        </c:manualLayout>
      </c:layout>
      <c:barChart>
        <c:barDir val="col"/>
        <c:grouping val="stacked"/>
        <c:varyColors val="0"/>
        <c:ser>
          <c:idx val="0"/>
          <c:order val="0"/>
          <c:tx>
            <c:strRef>
              <c:f>Sheet1!$B$1</c:f>
              <c:strCache>
                <c:ptCount val="1"/>
                <c:pt idx="0">
                  <c:v>Muito provável</c:v>
                </c:pt>
              </c:strCache>
            </c:strRef>
          </c:tx>
          <c:spPr>
            <a:solidFill>
              <a:schemeClr val="tx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UK</c:v>
                </c:pt>
                <c:pt idx="1">
                  <c:v>CY</c:v>
                </c:pt>
                <c:pt idx="2">
                  <c:v>EL</c:v>
                </c:pt>
                <c:pt idx="3">
                  <c:v>IT</c:v>
                </c:pt>
                <c:pt idx="4">
                  <c:v>DE</c:v>
                </c:pt>
                <c:pt idx="5">
                  <c:v>DK</c:v>
                </c:pt>
                <c:pt idx="6">
                  <c:v>ALL</c:v>
                </c:pt>
                <c:pt idx="7">
                  <c:v>EU27</c:v>
                </c:pt>
                <c:pt idx="8">
                  <c:v>ES</c:v>
                </c:pt>
                <c:pt idx="9">
                  <c:v>BE</c:v>
                </c:pt>
                <c:pt idx="10">
                  <c:v>FR</c:v>
                </c:pt>
                <c:pt idx="11">
                  <c:v>PT</c:v>
                </c:pt>
                <c:pt idx="12">
                  <c:v>NO</c:v>
                </c:pt>
                <c:pt idx="13">
                  <c:v>IE</c:v>
                </c:pt>
                <c:pt idx="14">
                  <c:v>SE</c:v>
                </c:pt>
                <c:pt idx="15">
                  <c:v>AT</c:v>
                </c:pt>
                <c:pt idx="16">
                  <c:v>PL</c:v>
                </c:pt>
                <c:pt idx="17">
                  <c:v>CH</c:v>
                </c:pt>
                <c:pt idx="18">
                  <c:v>NL</c:v>
                </c:pt>
                <c:pt idx="19">
                  <c:v>CZ</c:v>
                </c:pt>
                <c:pt idx="20">
                  <c:v>LU</c:v>
                </c:pt>
                <c:pt idx="21">
                  <c:v>MT</c:v>
                </c:pt>
                <c:pt idx="22">
                  <c:v>FI</c:v>
                </c:pt>
                <c:pt idx="23">
                  <c:v>EE</c:v>
                </c:pt>
                <c:pt idx="24">
                  <c:v>HU</c:v>
                </c:pt>
                <c:pt idx="25">
                  <c:v>LI</c:v>
                </c:pt>
                <c:pt idx="26">
                  <c:v>IS</c:v>
                </c:pt>
                <c:pt idx="27">
                  <c:v>LV</c:v>
                </c:pt>
                <c:pt idx="28">
                  <c:v>LT</c:v>
                </c:pt>
                <c:pt idx="29">
                  <c:v>BG</c:v>
                </c:pt>
                <c:pt idx="30">
                  <c:v>SI</c:v>
                </c:pt>
                <c:pt idx="31">
                  <c:v>SK</c:v>
                </c:pt>
                <c:pt idx="32">
                  <c:v>RO</c:v>
                </c:pt>
              </c:strCache>
            </c:strRef>
          </c:cat>
          <c:val>
            <c:numRef>
              <c:f>Sheet1!$B$2:$B$34</c:f>
              <c:numCache>
                <c:formatCode>0</c:formatCode>
                <c:ptCount val="33"/>
                <c:pt idx="0">
                  <c:v>42</c:v>
                </c:pt>
                <c:pt idx="1">
                  <c:v>41</c:v>
                </c:pt>
                <c:pt idx="2">
                  <c:v>40</c:v>
                </c:pt>
                <c:pt idx="3">
                  <c:v>32</c:v>
                </c:pt>
                <c:pt idx="4">
                  <c:v>31</c:v>
                </c:pt>
                <c:pt idx="5">
                  <c:v>27</c:v>
                </c:pt>
                <c:pt idx="6">
                  <c:v>26</c:v>
                </c:pt>
                <c:pt idx="7">
                  <c:v>26</c:v>
                </c:pt>
                <c:pt idx="8">
                  <c:v>24</c:v>
                </c:pt>
                <c:pt idx="9">
                  <c:v>23</c:v>
                </c:pt>
                <c:pt idx="10">
                  <c:v>23</c:v>
                </c:pt>
                <c:pt idx="11">
                  <c:v>23</c:v>
                </c:pt>
                <c:pt idx="12">
                  <c:v>22</c:v>
                </c:pt>
                <c:pt idx="13">
                  <c:v>22</c:v>
                </c:pt>
                <c:pt idx="14">
                  <c:v>19</c:v>
                </c:pt>
                <c:pt idx="15">
                  <c:v>19</c:v>
                </c:pt>
                <c:pt idx="16">
                  <c:v>19</c:v>
                </c:pt>
                <c:pt idx="17">
                  <c:v>17</c:v>
                </c:pt>
                <c:pt idx="18">
                  <c:v>16</c:v>
                </c:pt>
                <c:pt idx="19">
                  <c:v>16</c:v>
                </c:pt>
                <c:pt idx="20">
                  <c:v>15</c:v>
                </c:pt>
                <c:pt idx="21">
                  <c:v>15</c:v>
                </c:pt>
                <c:pt idx="22">
                  <c:v>14</c:v>
                </c:pt>
                <c:pt idx="23">
                  <c:v>13</c:v>
                </c:pt>
                <c:pt idx="24">
                  <c:v>13</c:v>
                </c:pt>
                <c:pt idx="25">
                  <c:v>12</c:v>
                </c:pt>
                <c:pt idx="26">
                  <c:v>12</c:v>
                </c:pt>
                <c:pt idx="27">
                  <c:v>12</c:v>
                </c:pt>
                <c:pt idx="28">
                  <c:v>12</c:v>
                </c:pt>
                <c:pt idx="29">
                  <c:v>12</c:v>
                </c:pt>
                <c:pt idx="30">
                  <c:v>12</c:v>
                </c:pt>
                <c:pt idx="31">
                  <c:v>9</c:v>
                </c:pt>
                <c:pt idx="32">
                  <c:v>9</c:v>
                </c:pt>
              </c:numCache>
            </c:numRef>
          </c:val>
        </c:ser>
        <c:ser>
          <c:idx val="1"/>
          <c:order val="1"/>
          <c:tx>
            <c:strRef>
              <c:f>Sheet1!$C$1</c:f>
              <c:strCache>
                <c:ptCount val="1"/>
                <c:pt idx="0">
                  <c:v>Provável</c:v>
                </c:pt>
              </c:strCache>
            </c:strRef>
          </c:tx>
          <c:spPr>
            <a:solidFill>
              <a:srgbClr val="DC2F8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UK</c:v>
                </c:pt>
                <c:pt idx="1">
                  <c:v>CY</c:v>
                </c:pt>
                <c:pt idx="2">
                  <c:v>EL</c:v>
                </c:pt>
                <c:pt idx="3">
                  <c:v>IT</c:v>
                </c:pt>
                <c:pt idx="4">
                  <c:v>DE</c:v>
                </c:pt>
                <c:pt idx="5">
                  <c:v>DK</c:v>
                </c:pt>
                <c:pt idx="6">
                  <c:v>ALL</c:v>
                </c:pt>
                <c:pt idx="7">
                  <c:v>EU27</c:v>
                </c:pt>
                <c:pt idx="8">
                  <c:v>ES</c:v>
                </c:pt>
                <c:pt idx="9">
                  <c:v>BE</c:v>
                </c:pt>
                <c:pt idx="10">
                  <c:v>FR</c:v>
                </c:pt>
                <c:pt idx="11">
                  <c:v>PT</c:v>
                </c:pt>
                <c:pt idx="12">
                  <c:v>NO</c:v>
                </c:pt>
                <c:pt idx="13">
                  <c:v>IE</c:v>
                </c:pt>
                <c:pt idx="14">
                  <c:v>SE</c:v>
                </c:pt>
                <c:pt idx="15">
                  <c:v>AT</c:v>
                </c:pt>
                <c:pt idx="16">
                  <c:v>PL</c:v>
                </c:pt>
                <c:pt idx="17">
                  <c:v>CH</c:v>
                </c:pt>
                <c:pt idx="18">
                  <c:v>NL</c:v>
                </c:pt>
                <c:pt idx="19">
                  <c:v>CZ</c:v>
                </c:pt>
                <c:pt idx="20">
                  <c:v>LU</c:v>
                </c:pt>
                <c:pt idx="21">
                  <c:v>MT</c:v>
                </c:pt>
                <c:pt idx="22">
                  <c:v>FI</c:v>
                </c:pt>
                <c:pt idx="23">
                  <c:v>EE</c:v>
                </c:pt>
                <c:pt idx="24">
                  <c:v>HU</c:v>
                </c:pt>
                <c:pt idx="25">
                  <c:v>LI</c:v>
                </c:pt>
                <c:pt idx="26">
                  <c:v>IS</c:v>
                </c:pt>
                <c:pt idx="27">
                  <c:v>LV</c:v>
                </c:pt>
                <c:pt idx="28">
                  <c:v>LT</c:v>
                </c:pt>
                <c:pt idx="29">
                  <c:v>BG</c:v>
                </c:pt>
                <c:pt idx="30">
                  <c:v>SI</c:v>
                </c:pt>
                <c:pt idx="31">
                  <c:v>SK</c:v>
                </c:pt>
                <c:pt idx="32">
                  <c:v>RO</c:v>
                </c:pt>
              </c:strCache>
            </c:strRef>
          </c:cat>
          <c:val>
            <c:numRef>
              <c:f>Sheet1!$C$2:$C$34</c:f>
              <c:numCache>
                <c:formatCode>0</c:formatCode>
                <c:ptCount val="33"/>
                <c:pt idx="0">
                  <c:v>26</c:v>
                </c:pt>
                <c:pt idx="1">
                  <c:v>29</c:v>
                </c:pt>
                <c:pt idx="2">
                  <c:v>14</c:v>
                </c:pt>
                <c:pt idx="3">
                  <c:v>34</c:v>
                </c:pt>
                <c:pt idx="4">
                  <c:v>27</c:v>
                </c:pt>
                <c:pt idx="5">
                  <c:v>31</c:v>
                </c:pt>
                <c:pt idx="6">
                  <c:v>26</c:v>
                </c:pt>
                <c:pt idx="7">
                  <c:v>26</c:v>
                </c:pt>
                <c:pt idx="8">
                  <c:v>28</c:v>
                </c:pt>
                <c:pt idx="9">
                  <c:v>25</c:v>
                </c:pt>
                <c:pt idx="10">
                  <c:v>24</c:v>
                </c:pt>
                <c:pt idx="11">
                  <c:v>20</c:v>
                </c:pt>
                <c:pt idx="12">
                  <c:v>36</c:v>
                </c:pt>
                <c:pt idx="13">
                  <c:v>23</c:v>
                </c:pt>
                <c:pt idx="14">
                  <c:v>34</c:v>
                </c:pt>
                <c:pt idx="15">
                  <c:v>29</c:v>
                </c:pt>
                <c:pt idx="16">
                  <c:v>22</c:v>
                </c:pt>
                <c:pt idx="17">
                  <c:v>24</c:v>
                </c:pt>
                <c:pt idx="18">
                  <c:v>31</c:v>
                </c:pt>
                <c:pt idx="19">
                  <c:v>24</c:v>
                </c:pt>
                <c:pt idx="20">
                  <c:v>33</c:v>
                </c:pt>
                <c:pt idx="21">
                  <c:v>21</c:v>
                </c:pt>
                <c:pt idx="22">
                  <c:v>33</c:v>
                </c:pt>
                <c:pt idx="23">
                  <c:v>31</c:v>
                </c:pt>
                <c:pt idx="24">
                  <c:v>22</c:v>
                </c:pt>
                <c:pt idx="25">
                  <c:v>32</c:v>
                </c:pt>
                <c:pt idx="26">
                  <c:v>22</c:v>
                </c:pt>
                <c:pt idx="27">
                  <c:v>22</c:v>
                </c:pt>
                <c:pt idx="28">
                  <c:v>22</c:v>
                </c:pt>
                <c:pt idx="29">
                  <c:v>22</c:v>
                </c:pt>
                <c:pt idx="30">
                  <c:v>18</c:v>
                </c:pt>
                <c:pt idx="31">
                  <c:v>25</c:v>
                </c:pt>
                <c:pt idx="32">
                  <c:v>19</c:v>
                </c:pt>
              </c:numCache>
            </c:numRef>
          </c:val>
        </c:ser>
        <c:ser>
          <c:idx val="2"/>
          <c:order val="2"/>
          <c:tx>
            <c:strRef>
              <c:f>Sheet1!$D$1</c:f>
              <c:strCache>
                <c:ptCount val="1"/>
                <c:pt idx="0">
                  <c:v>Pouco provável</c:v>
                </c:pt>
              </c:strCache>
            </c:strRef>
          </c:tx>
          <c:spPr>
            <a:solidFill>
              <a:schemeClr val="accent3"/>
            </a:solidFill>
          </c:spPr>
          <c:invertIfNegative val="0"/>
          <c:dLbls>
            <c:numFmt formatCode="0" sourceLinked="0"/>
            <c:txPr>
              <a:bodyPr/>
              <a:lstStyle/>
              <a:p>
                <a:pPr>
                  <a:defRPr sz="1100">
                    <a:solidFill>
                      <a:schemeClr val="tx1"/>
                    </a:solidFill>
                  </a:defRPr>
                </a:pPr>
                <a:endParaRPr lang="en-US"/>
              </a:p>
            </c:txPr>
            <c:showLegendKey val="0"/>
            <c:showVal val="1"/>
            <c:showCatName val="0"/>
            <c:showSerName val="0"/>
            <c:showPercent val="0"/>
            <c:showBubbleSize val="0"/>
            <c:showLeaderLines val="0"/>
          </c:dLbls>
          <c:cat>
            <c:strRef>
              <c:f>Sheet1!$A$2:$A$34</c:f>
              <c:strCache>
                <c:ptCount val="33"/>
                <c:pt idx="0">
                  <c:v>UK</c:v>
                </c:pt>
                <c:pt idx="1">
                  <c:v>CY</c:v>
                </c:pt>
                <c:pt idx="2">
                  <c:v>EL</c:v>
                </c:pt>
                <c:pt idx="3">
                  <c:v>IT</c:v>
                </c:pt>
                <c:pt idx="4">
                  <c:v>DE</c:v>
                </c:pt>
                <c:pt idx="5">
                  <c:v>DK</c:v>
                </c:pt>
                <c:pt idx="6">
                  <c:v>ALL</c:v>
                </c:pt>
                <c:pt idx="7">
                  <c:v>EU27</c:v>
                </c:pt>
                <c:pt idx="8">
                  <c:v>ES</c:v>
                </c:pt>
                <c:pt idx="9">
                  <c:v>BE</c:v>
                </c:pt>
                <c:pt idx="10">
                  <c:v>FR</c:v>
                </c:pt>
                <c:pt idx="11">
                  <c:v>PT</c:v>
                </c:pt>
                <c:pt idx="12">
                  <c:v>NO</c:v>
                </c:pt>
                <c:pt idx="13">
                  <c:v>IE</c:v>
                </c:pt>
                <c:pt idx="14">
                  <c:v>SE</c:v>
                </c:pt>
                <c:pt idx="15">
                  <c:v>AT</c:v>
                </c:pt>
                <c:pt idx="16">
                  <c:v>PL</c:v>
                </c:pt>
                <c:pt idx="17">
                  <c:v>CH</c:v>
                </c:pt>
                <c:pt idx="18">
                  <c:v>NL</c:v>
                </c:pt>
                <c:pt idx="19">
                  <c:v>CZ</c:v>
                </c:pt>
                <c:pt idx="20">
                  <c:v>LU</c:v>
                </c:pt>
                <c:pt idx="21">
                  <c:v>MT</c:v>
                </c:pt>
                <c:pt idx="22">
                  <c:v>FI</c:v>
                </c:pt>
                <c:pt idx="23">
                  <c:v>EE</c:v>
                </c:pt>
                <c:pt idx="24">
                  <c:v>HU</c:v>
                </c:pt>
                <c:pt idx="25">
                  <c:v>LI</c:v>
                </c:pt>
                <c:pt idx="26">
                  <c:v>IS</c:v>
                </c:pt>
                <c:pt idx="27">
                  <c:v>LV</c:v>
                </c:pt>
                <c:pt idx="28">
                  <c:v>LT</c:v>
                </c:pt>
                <c:pt idx="29">
                  <c:v>BG</c:v>
                </c:pt>
                <c:pt idx="30">
                  <c:v>SI</c:v>
                </c:pt>
                <c:pt idx="31">
                  <c:v>SK</c:v>
                </c:pt>
                <c:pt idx="32">
                  <c:v>RO</c:v>
                </c:pt>
              </c:strCache>
            </c:strRef>
          </c:cat>
          <c:val>
            <c:numRef>
              <c:f>Sheet1!$D$2:$D$34</c:f>
              <c:numCache>
                <c:formatCode>0</c:formatCode>
                <c:ptCount val="33"/>
                <c:pt idx="0">
                  <c:v>13</c:v>
                </c:pt>
                <c:pt idx="1">
                  <c:v>15</c:v>
                </c:pt>
                <c:pt idx="2">
                  <c:v>19</c:v>
                </c:pt>
                <c:pt idx="3">
                  <c:v>15</c:v>
                </c:pt>
                <c:pt idx="4">
                  <c:v>20</c:v>
                </c:pt>
                <c:pt idx="5">
                  <c:v>21</c:v>
                </c:pt>
                <c:pt idx="6">
                  <c:v>22</c:v>
                </c:pt>
                <c:pt idx="7">
                  <c:v>21</c:v>
                </c:pt>
                <c:pt idx="8">
                  <c:v>29</c:v>
                </c:pt>
                <c:pt idx="9">
                  <c:v>21</c:v>
                </c:pt>
                <c:pt idx="10">
                  <c:v>17</c:v>
                </c:pt>
                <c:pt idx="11">
                  <c:v>34</c:v>
                </c:pt>
                <c:pt idx="12">
                  <c:v>22</c:v>
                </c:pt>
                <c:pt idx="13">
                  <c:v>17</c:v>
                </c:pt>
                <c:pt idx="14">
                  <c:v>26</c:v>
                </c:pt>
                <c:pt idx="15">
                  <c:v>28</c:v>
                </c:pt>
                <c:pt idx="16">
                  <c:v>30</c:v>
                </c:pt>
                <c:pt idx="17">
                  <c:v>31</c:v>
                </c:pt>
                <c:pt idx="18">
                  <c:v>28</c:v>
                </c:pt>
                <c:pt idx="19">
                  <c:v>26</c:v>
                </c:pt>
                <c:pt idx="20">
                  <c:v>27</c:v>
                </c:pt>
                <c:pt idx="21">
                  <c:v>25</c:v>
                </c:pt>
                <c:pt idx="22">
                  <c:v>27</c:v>
                </c:pt>
                <c:pt idx="23">
                  <c:v>24</c:v>
                </c:pt>
                <c:pt idx="24">
                  <c:v>28</c:v>
                </c:pt>
                <c:pt idx="25">
                  <c:v>39</c:v>
                </c:pt>
                <c:pt idx="26">
                  <c:v>31</c:v>
                </c:pt>
                <c:pt idx="27">
                  <c:v>30</c:v>
                </c:pt>
                <c:pt idx="28">
                  <c:v>27</c:v>
                </c:pt>
                <c:pt idx="29">
                  <c:v>21</c:v>
                </c:pt>
                <c:pt idx="30">
                  <c:v>9</c:v>
                </c:pt>
                <c:pt idx="31">
                  <c:v>29</c:v>
                </c:pt>
                <c:pt idx="32">
                  <c:v>23</c:v>
                </c:pt>
              </c:numCache>
            </c:numRef>
          </c:val>
        </c:ser>
        <c:ser>
          <c:idx val="3"/>
          <c:order val="3"/>
          <c:tx>
            <c:strRef>
              <c:f>Sheet1!$E$1</c:f>
              <c:strCache>
                <c:ptCount val="1"/>
                <c:pt idx="0">
                  <c:v>Nada provável</c:v>
                </c:pt>
              </c:strCache>
            </c:strRef>
          </c:tx>
          <c:spPr>
            <a:solidFill>
              <a:schemeClr val="accent2"/>
            </a:solidFill>
          </c:spPr>
          <c:invertIfNegative val="0"/>
          <c:dLbls>
            <c:dLbl>
              <c:idx val="11"/>
              <c:spPr>
                <a:noFill/>
              </c:spPr>
              <c:txPr>
                <a:bodyPr/>
                <a:lstStyle/>
                <a:p>
                  <a:pPr>
                    <a:defRPr sz="1100">
                      <a:solidFill>
                        <a:schemeClr val="bg1"/>
                      </a:solidFill>
                    </a:defRPr>
                  </a:pPr>
                  <a:endParaRPr lang="en-US"/>
                </a:p>
              </c:txPr>
              <c:showLegendKey val="0"/>
              <c:showVal val="1"/>
              <c:showCatName val="0"/>
              <c:showSerName val="0"/>
              <c:showPercent val="0"/>
              <c:showBubbleSize val="0"/>
            </c:dLbl>
            <c:dLbl>
              <c:idx val="13"/>
              <c:spPr>
                <a:noFill/>
              </c:spPr>
              <c:txPr>
                <a:bodyPr/>
                <a:lstStyle/>
                <a:p>
                  <a:pPr>
                    <a:defRPr sz="1100">
                      <a:solidFill>
                        <a:schemeClr val="bg1"/>
                      </a:solidFill>
                    </a:defRPr>
                  </a:pPr>
                  <a:endParaRPr lang="en-US"/>
                </a:p>
              </c:txPr>
              <c:showLegendKey val="0"/>
              <c:showVal val="1"/>
              <c:showCatName val="0"/>
              <c:showSerName val="0"/>
              <c:showPercent val="0"/>
              <c:showBubbleSize val="0"/>
            </c:dLbl>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UK</c:v>
                </c:pt>
                <c:pt idx="1">
                  <c:v>CY</c:v>
                </c:pt>
                <c:pt idx="2">
                  <c:v>EL</c:v>
                </c:pt>
                <c:pt idx="3">
                  <c:v>IT</c:v>
                </c:pt>
                <c:pt idx="4">
                  <c:v>DE</c:v>
                </c:pt>
                <c:pt idx="5">
                  <c:v>DK</c:v>
                </c:pt>
                <c:pt idx="6">
                  <c:v>ALL</c:v>
                </c:pt>
                <c:pt idx="7">
                  <c:v>EU27</c:v>
                </c:pt>
                <c:pt idx="8">
                  <c:v>ES</c:v>
                </c:pt>
                <c:pt idx="9">
                  <c:v>BE</c:v>
                </c:pt>
                <c:pt idx="10">
                  <c:v>FR</c:v>
                </c:pt>
                <c:pt idx="11">
                  <c:v>PT</c:v>
                </c:pt>
                <c:pt idx="12">
                  <c:v>NO</c:v>
                </c:pt>
                <c:pt idx="13">
                  <c:v>IE</c:v>
                </c:pt>
                <c:pt idx="14">
                  <c:v>SE</c:v>
                </c:pt>
                <c:pt idx="15">
                  <c:v>AT</c:v>
                </c:pt>
                <c:pt idx="16">
                  <c:v>PL</c:v>
                </c:pt>
                <c:pt idx="17">
                  <c:v>CH</c:v>
                </c:pt>
                <c:pt idx="18">
                  <c:v>NL</c:v>
                </c:pt>
                <c:pt idx="19">
                  <c:v>CZ</c:v>
                </c:pt>
                <c:pt idx="20">
                  <c:v>LU</c:v>
                </c:pt>
                <c:pt idx="21">
                  <c:v>MT</c:v>
                </c:pt>
                <c:pt idx="22">
                  <c:v>FI</c:v>
                </c:pt>
                <c:pt idx="23">
                  <c:v>EE</c:v>
                </c:pt>
                <c:pt idx="24">
                  <c:v>HU</c:v>
                </c:pt>
                <c:pt idx="25">
                  <c:v>LI</c:v>
                </c:pt>
                <c:pt idx="26">
                  <c:v>IS</c:v>
                </c:pt>
                <c:pt idx="27">
                  <c:v>LV</c:v>
                </c:pt>
                <c:pt idx="28">
                  <c:v>LT</c:v>
                </c:pt>
                <c:pt idx="29">
                  <c:v>BG</c:v>
                </c:pt>
                <c:pt idx="30">
                  <c:v>SI</c:v>
                </c:pt>
                <c:pt idx="31">
                  <c:v>SK</c:v>
                </c:pt>
                <c:pt idx="32">
                  <c:v>RO</c:v>
                </c:pt>
              </c:strCache>
            </c:strRef>
          </c:cat>
          <c:val>
            <c:numRef>
              <c:f>Sheet1!$E$2:$E$34</c:f>
              <c:numCache>
                <c:formatCode>0</c:formatCode>
                <c:ptCount val="33"/>
                <c:pt idx="0">
                  <c:v>16</c:v>
                </c:pt>
                <c:pt idx="1">
                  <c:v>13</c:v>
                </c:pt>
                <c:pt idx="2">
                  <c:v>23</c:v>
                </c:pt>
                <c:pt idx="3">
                  <c:v>15</c:v>
                </c:pt>
                <c:pt idx="4">
                  <c:v>18</c:v>
                </c:pt>
                <c:pt idx="5">
                  <c:v>16</c:v>
                </c:pt>
                <c:pt idx="6">
                  <c:v>21</c:v>
                </c:pt>
                <c:pt idx="7">
                  <c:v>21</c:v>
                </c:pt>
                <c:pt idx="8">
                  <c:v>16</c:v>
                </c:pt>
                <c:pt idx="9">
                  <c:v>24</c:v>
                </c:pt>
                <c:pt idx="10">
                  <c:v>31</c:v>
                </c:pt>
                <c:pt idx="11">
                  <c:v>20</c:v>
                </c:pt>
                <c:pt idx="12">
                  <c:v>16</c:v>
                </c:pt>
                <c:pt idx="13">
                  <c:v>38</c:v>
                </c:pt>
                <c:pt idx="14">
                  <c:v>15</c:v>
                </c:pt>
                <c:pt idx="15">
                  <c:v>20</c:v>
                </c:pt>
                <c:pt idx="16">
                  <c:v>25</c:v>
                </c:pt>
                <c:pt idx="17">
                  <c:v>24</c:v>
                </c:pt>
                <c:pt idx="18">
                  <c:v>19</c:v>
                </c:pt>
                <c:pt idx="19">
                  <c:v>31</c:v>
                </c:pt>
                <c:pt idx="20">
                  <c:v>19</c:v>
                </c:pt>
                <c:pt idx="21">
                  <c:v>30</c:v>
                </c:pt>
                <c:pt idx="22">
                  <c:v>21</c:v>
                </c:pt>
                <c:pt idx="23">
                  <c:v>24</c:v>
                </c:pt>
                <c:pt idx="24">
                  <c:v>36</c:v>
                </c:pt>
                <c:pt idx="25">
                  <c:v>13</c:v>
                </c:pt>
                <c:pt idx="26">
                  <c:v>28</c:v>
                </c:pt>
                <c:pt idx="27">
                  <c:v>32</c:v>
                </c:pt>
                <c:pt idx="28">
                  <c:v>35</c:v>
                </c:pt>
                <c:pt idx="29">
                  <c:v>24</c:v>
                </c:pt>
                <c:pt idx="30">
                  <c:v>49</c:v>
                </c:pt>
                <c:pt idx="31">
                  <c:v>26</c:v>
                </c:pt>
                <c:pt idx="32">
                  <c:v>30</c:v>
                </c:pt>
              </c:numCache>
            </c:numRef>
          </c:val>
        </c:ser>
        <c:dLbls>
          <c:showLegendKey val="0"/>
          <c:showVal val="0"/>
          <c:showCatName val="0"/>
          <c:showSerName val="0"/>
          <c:showPercent val="0"/>
          <c:showBubbleSize val="0"/>
        </c:dLbls>
        <c:gapWidth val="20"/>
        <c:overlap val="100"/>
        <c:axId val="145804672"/>
        <c:axId val="146146432"/>
      </c:barChart>
      <c:catAx>
        <c:axId val="145804672"/>
        <c:scaling>
          <c:orientation val="minMax"/>
        </c:scaling>
        <c:delete val="0"/>
        <c:axPos val="b"/>
        <c:majorTickMark val="out"/>
        <c:minorTickMark val="none"/>
        <c:tickLblPos val="nextTo"/>
        <c:spPr>
          <a:ln>
            <a:noFill/>
          </a:ln>
        </c:spPr>
        <c:txPr>
          <a:bodyPr/>
          <a:lstStyle/>
          <a:p>
            <a:pPr>
              <a:defRPr sz="1200"/>
            </a:pPr>
            <a:endParaRPr lang="en-US"/>
          </a:p>
        </c:txPr>
        <c:crossAx val="146146432"/>
        <c:crosses val="autoZero"/>
        <c:auto val="1"/>
        <c:lblAlgn val="ctr"/>
        <c:lblOffset val="100"/>
        <c:noMultiLvlLbl val="0"/>
      </c:catAx>
      <c:valAx>
        <c:axId val="146146432"/>
        <c:scaling>
          <c:orientation val="minMax"/>
          <c:max val="100"/>
          <c:min val="0"/>
        </c:scaling>
        <c:delete val="1"/>
        <c:axPos val="l"/>
        <c:numFmt formatCode="0" sourceLinked="1"/>
        <c:majorTickMark val="out"/>
        <c:minorTickMark val="none"/>
        <c:tickLblPos val="none"/>
        <c:crossAx val="145804672"/>
        <c:crosses val="autoZero"/>
        <c:crossBetween val="between"/>
      </c:valAx>
    </c:plotArea>
    <c:legend>
      <c:legendPos val="t"/>
      <c:layout>
        <c:manualLayout>
          <c:xMode val="edge"/>
          <c:yMode val="edge"/>
          <c:x val="2.2595581802274719E-2"/>
          <c:y val="0.14819687586220112"/>
          <c:w val="0.93551804933423499"/>
          <c:h val="0.10999662593633525"/>
        </c:manualLayout>
      </c:layout>
      <c:overlay val="0"/>
      <c:txPr>
        <a:bodyPr/>
        <a:lstStyle/>
        <a:p>
          <a:pPr>
            <a:defRPr sz="120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79461188041177"/>
          <c:y val="0.32263656496064458"/>
          <c:w val="0.82373412375177268"/>
          <c:h val="0.61486343503938912"/>
        </c:manualLayout>
      </c:layout>
      <c:barChart>
        <c:barDir val="bar"/>
        <c:grouping val="stacked"/>
        <c:varyColors val="0"/>
        <c:ser>
          <c:idx val="0"/>
          <c:order val="0"/>
          <c:tx>
            <c:strRef>
              <c:f>Sheet1!$B$1</c:f>
              <c:strCache>
                <c:ptCount val="1"/>
                <c:pt idx="0">
                  <c:v>Bem (agregar)</c:v>
                </c:pt>
              </c:strCache>
            </c:strRef>
          </c:tx>
          <c:invertIfNegative val="0"/>
          <c:dLbls>
            <c:txPr>
              <a:bodyPr/>
              <a:lstStyle/>
              <a:p>
                <a:pPr>
                  <a:defRPr sz="1200">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Sheet1!$B$2:$B$9</c:f>
              <c:numCache>
                <c:formatCode>General</c:formatCode>
                <c:ptCount val="8"/>
                <c:pt idx="0" formatCode="_-* #,##0_-;\-* #,##0_-;_-* &quot;-&quot;??_-;_-@_-">
                  <c:v>62</c:v>
                </c:pt>
                <c:pt idx="2" formatCode="_-* #,##0_-;\-* #,##0_-;_-* &quot;-&quot;??_-;_-@_-">
                  <c:v>72</c:v>
                </c:pt>
                <c:pt idx="3" formatCode="_-* #,##0_-;\-* #,##0_-;_-* &quot;-&quot;??_-;_-@_-">
                  <c:v>59</c:v>
                </c:pt>
                <c:pt idx="4" formatCode="_-* #,##0_-;\-* #,##0_-;_-* &quot;-&quot;??_-;_-@_-">
                  <c:v>49</c:v>
                </c:pt>
                <c:pt idx="5" formatCode="_-* #,##0_-;\-* #,##0_-;_-* &quot;-&quot;??_-;_-@_-">
                  <c:v>57</c:v>
                </c:pt>
                <c:pt idx="7" formatCode="_-* #,##0_-;\-* #,##0_-;_-* &quot;-&quot;??_-;_-@_-">
                  <c:v>61</c:v>
                </c:pt>
              </c:numCache>
            </c:numRef>
          </c:val>
        </c:ser>
        <c:ser>
          <c:idx val="1"/>
          <c:order val="1"/>
          <c:tx>
            <c:strRef>
              <c:f>Sheet1!$C$1</c:f>
              <c:strCache>
                <c:ptCount val="1"/>
                <c:pt idx="0">
                  <c:v>Column1</c:v>
                </c:pt>
              </c:strCache>
            </c:strRef>
          </c:tx>
          <c:spPr>
            <a:solidFill>
              <a:schemeClr val="bg1">
                <a:lumMod val="75000"/>
              </a:schemeClr>
            </a:solidFill>
          </c:spPr>
          <c:invertIfNegative val="0"/>
          <c:dLbls>
            <c:txPr>
              <a:bodyPr/>
              <a:lstStyle/>
              <a:p>
                <a:pPr>
                  <a:defRPr sz="1600"/>
                </a:pPr>
                <a:endParaRPr lang="en-US"/>
              </a:p>
            </c:txP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Sheet1!$C$2:$C$9</c:f>
              <c:numCache>
                <c:formatCode>General</c:formatCode>
                <c:ptCount val="8"/>
              </c:numCache>
            </c:numRef>
          </c:val>
        </c:ser>
        <c:ser>
          <c:idx val="2"/>
          <c:order val="2"/>
          <c:tx>
            <c:strRef>
              <c:f>Sheet1!$D$1</c:f>
              <c:strCache>
                <c:ptCount val="1"/>
                <c:pt idx="0">
                  <c:v>Mal (agregar)</c:v>
                </c:pt>
              </c:strCache>
            </c:strRef>
          </c:tx>
          <c:spPr>
            <a:solidFill>
              <a:schemeClr val="accent5"/>
            </a:solidFill>
          </c:spPr>
          <c:invertIfNegative val="0"/>
          <c:dLbls>
            <c:txPr>
              <a:bodyPr/>
              <a:lstStyle/>
              <a:p>
                <a:pPr>
                  <a:defRPr sz="1200" b="0" baseline="0">
                    <a:ln w="12700">
                      <a:noFill/>
                    </a:ln>
                    <a:solidFill>
                      <a:schemeClr val="bg1"/>
                    </a:solidFill>
                  </a:defRPr>
                </a:pPr>
                <a:endParaRPr lang="en-US"/>
              </a:p>
            </c:txPr>
            <c:dLblPos val="ctr"/>
            <c:showLegendKey val="0"/>
            <c:showVal val="1"/>
            <c:showCatName val="0"/>
            <c:showSerName val="0"/>
            <c:showPercent val="0"/>
            <c:showBubbleSize val="0"/>
            <c:showLeaderLines val="0"/>
          </c:dLbls>
          <c:cat>
            <c:strRef>
              <c:f>Sheet1!$A$2:$A$9</c:f>
              <c:strCache>
                <c:ptCount val="8"/>
                <c:pt idx="0">
                  <c:v>Total</c:v>
                </c:pt>
                <c:pt idx="2">
                  <c:v>Entre 0 e 9</c:v>
                </c:pt>
                <c:pt idx="3">
                  <c:v>Entre 10 e 49</c:v>
                </c:pt>
                <c:pt idx="4">
                  <c:v>Entre 50 e 249</c:v>
                </c:pt>
                <c:pt idx="5">
                  <c:v>Mais de 250</c:v>
                </c:pt>
                <c:pt idx="7">
                  <c:v>Tempo inteiro</c:v>
                </c:pt>
              </c:strCache>
            </c:strRef>
          </c:cat>
          <c:val>
            <c:numRef>
              <c:f>Sheet1!$D$2:$D$9</c:f>
              <c:numCache>
                <c:formatCode>General</c:formatCode>
                <c:ptCount val="8"/>
                <c:pt idx="0" formatCode="_-* #,##0_-;\-* #,##0_-;_-* &quot;-&quot;??_-;_-@_-">
                  <c:v>35</c:v>
                </c:pt>
                <c:pt idx="2" formatCode="_-* #,##0_-;\-* #,##0_-;_-* &quot;-&quot;??_-;_-@_-">
                  <c:v>25</c:v>
                </c:pt>
                <c:pt idx="3" formatCode="_-* #,##0_-;\-* #,##0_-;_-* &quot;-&quot;??_-;_-@_-">
                  <c:v>39</c:v>
                </c:pt>
                <c:pt idx="4" formatCode="_-* #,##0_-;\-* #,##0_-;_-* &quot;-&quot;??_-;_-@_-">
                  <c:v>47</c:v>
                </c:pt>
                <c:pt idx="5" formatCode="_-* #,##0_-;\-* #,##0_-;_-* &quot;-&quot;??_-;_-@_-">
                  <c:v>43</c:v>
                </c:pt>
                <c:pt idx="7" formatCode="_-* #,##0_-;\-* #,##0_-;_-* &quot;-&quot;??_-;_-@_-">
                  <c:v>37</c:v>
                </c:pt>
              </c:numCache>
            </c:numRef>
          </c:val>
        </c:ser>
        <c:dLbls>
          <c:showLegendKey val="0"/>
          <c:showVal val="0"/>
          <c:showCatName val="0"/>
          <c:showSerName val="0"/>
          <c:showPercent val="0"/>
          <c:showBubbleSize val="0"/>
        </c:dLbls>
        <c:gapWidth val="50"/>
        <c:overlap val="100"/>
        <c:axId val="186980608"/>
        <c:axId val="186994688"/>
      </c:barChart>
      <c:catAx>
        <c:axId val="186980608"/>
        <c:scaling>
          <c:orientation val="maxMin"/>
        </c:scaling>
        <c:delete val="1"/>
        <c:axPos val="l"/>
        <c:majorTickMark val="out"/>
        <c:minorTickMark val="none"/>
        <c:tickLblPos val="none"/>
        <c:crossAx val="186994688"/>
        <c:crosses val="autoZero"/>
        <c:auto val="1"/>
        <c:lblAlgn val="ctr"/>
        <c:lblOffset val="100"/>
        <c:noMultiLvlLbl val="0"/>
      </c:catAx>
      <c:valAx>
        <c:axId val="186994688"/>
        <c:scaling>
          <c:orientation val="minMax"/>
          <c:max val="105"/>
        </c:scaling>
        <c:delete val="1"/>
        <c:axPos val="t"/>
        <c:numFmt formatCode="_-* #,##0_-;\-* #,##0_-;_-* &quot;-&quot;??_-;_-@_-" sourceLinked="1"/>
        <c:majorTickMark val="out"/>
        <c:minorTickMark val="none"/>
        <c:tickLblPos val="none"/>
        <c:crossAx val="186980608"/>
        <c:crosses val="autoZero"/>
        <c:crossBetween val="between"/>
      </c:valAx>
    </c:plotArea>
    <c:legend>
      <c:legendPos val="t"/>
      <c:legendEntry>
        <c:idx val="1"/>
        <c:delete val="1"/>
      </c:legendEntry>
      <c:layout>
        <c:manualLayout>
          <c:xMode val="edge"/>
          <c:yMode val="edge"/>
          <c:x val="0.26819923371647503"/>
          <c:y val="0.18281250000000004"/>
          <c:w val="0.72805563097716264"/>
          <c:h val="7.0032398293963294E-2"/>
        </c:manualLayout>
      </c:layout>
      <c:overlay val="0"/>
      <c:txPr>
        <a:bodyPr/>
        <a:lstStyle/>
        <a:p>
          <a:pPr>
            <a:defRPr sz="1200" baseline="0"/>
          </a:pPr>
          <a:endParaRPr lang="en-US"/>
        </a:p>
      </c:txPr>
    </c:legend>
    <c:plotVisOnly val="1"/>
    <c:dispBlanksAs val="gap"/>
    <c:showDLblsOverMax val="0"/>
  </c:chart>
  <c:txPr>
    <a:bodyPr/>
    <a:lstStyle/>
    <a:p>
      <a:pPr>
        <a:defRPr sz="1800">
          <a:latin typeface="Arial" pitchFamily="34" charset="0"/>
          <a:cs typeface="Arial" pitchFamily="34" charset="0"/>
        </a:defRPr>
      </a:pPr>
      <a:endParaRPr lang="en-US"/>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Muito bem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IE</c:v>
                </c:pt>
                <c:pt idx="1">
                  <c:v>DK</c:v>
                </c:pt>
                <c:pt idx="2">
                  <c:v>UK</c:v>
                </c:pt>
                <c:pt idx="3">
                  <c:v>EL</c:v>
                </c:pt>
                <c:pt idx="4">
                  <c:v>BE</c:v>
                </c:pt>
                <c:pt idx="5">
                  <c:v>MT</c:v>
                </c:pt>
                <c:pt idx="6">
                  <c:v>CH</c:v>
                </c:pt>
                <c:pt idx="7">
                  <c:v>IS</c:v>
                </c:pt>
                <c:pt idx="8">
                  <c:v>NO</c:v>
                </c:pt>
                <c:pt idx="9">
                  <c:v>CY</c:v>
                </c:pt>
                <c:pt idx="10">
                  <c:v>EE</c:v>
                </c:pt>
                <c:pt idx="11">
                  <c:v>FR</c:v>
                </c:pt>
                <c:pt idx="12">
                  <c:v>AT</c:v>
                </c:pt>
                <c:pt idx="13">
                  <c:v>ALL</c:v>
                </c:pt>
                <c:pt idx="14">
                  <c:v>EU27</c:v>
                </c:pt>
                <c:pt idx="15">
                  <c:v>CZ</c:v>
                </c:pt>
                <c:pt idx="16">
                  <c:v>RO</c:v>
                </c:pt>
                <c:pt idx="17">
                  <c:v>NL</c:v>
                </c:pt>
                <c:pt idx="18">
                  <c:v>LV</c:v>
                </c:pt>
                <c:pt idx="19">
                  <c:v>SK</c:v>
                </c:pt>
                <c:pt idx="20">
                  <c:v>LI</c:v>
                </c:pt>
                <c:pt idx="21">
                  <c:v>IT</c:v>
                </c:pt>
                <c:pt idx="22">
                  <c:v>SE</c:v>
                </c:pt>
                <c:pt idx="23">
                  <c:v>DE</c:v>
                </c:pt>
                <c:pt idx="24">
                  <c:v>PL</c:v>
                </c:pt>
                <c:pt idx="25">
                  <c:v>HU</c:v>
                </c:pt>
                <c:pt idx="26">
                  <c:v>PT</c:v>
                </c:pt>
                <c:pt idx="27">
                  <c:v>FI</c:v>
                </c:pt>
                <c:pt idx="28">
                  <c:v>LU</c:v>
                </c:pt>
                <c:pt idx="29">
                  <c:v>LT</c:v>
                </c:pt>
                <c:pt idx="30">
                  <c:v>SI</c:v>
                </c:pt>
                <c:pt idx="31">
                  <c:v>BG</c:v>
                </c:pt>
                <c:pt idx="32">
                  <c:v>ES</c:v>
                </c:pt>
              </c:strCache>
            </c:strRef>
          </c:cat>
          <c:val>
            <c:numRef>
              <c:f>Sheet1!$B$2:$B$34</c:f>
              <c:numCache>
                <c:formatCode>_-* #,##0_-;\-* #,##0_-;_-* "-"??_-;_-@_-</c:formatCode>
                <c:ptCount val="33"/>
                <c:pt idx="0">
                  <c:v>28</c:v>
                </c:pt>
                <c:pt idx="1">
                  <c:v>25</c:v>
                </c:pt>
                <c:pt idx="2">
                  <c:v>24</c:v>
                </c:pt>
                <c:pt idx="3">
                  <c:v>19</c:v>
                </c:pt>
                <c:pt idx="4">
                  <c:v>18</c:v>
                </c:pt>
                <c:pt idx="5">
                  <c:v>18</c:v>
                </c:pt>
                <c:pt idx="6">
                  <c:v>17</c:v>
                </c:pt>
                <c:pt idx="7">
                  <c:v>16</c:v>
                </c:pt>
                <c:pt idx="8">
                  <c:v>15</c:v>
                </c:pt>
                <c:pt idx="9">
                  <c:v>15</c:v>
                </c:pt>
                <c:pt idx="10">
                  <c:v>14</c:v>
                </c:pt>
                <c:pt idx="11">
                  <c:v>14</c:v>
                </c:pt>
                <c:pt idx="12">
                  <c:v>14</c:v>
                </c:pt>
                <c:pt idx="13">
                  <c:v>13</c:v>
                </c:pt>
                <c:pt idx="14">
                  <c:v>13</c:v>
                </c:pt>
                <c:pt idx="15">
                  <c:v>13</c:v>
                </c:pt>
                <c:pt idx="16">
                  <c:v>13</c:v>
                </c:pt>
                <c:pt idx="17">
                  <c:v>12</c:v>
                </c:pt>
                <c:pt idx="18">
                  <c:v>12</c:v>
                </c:pt>
                <c:pt idx="19">
                  <c:v>11</c:v>
                </c:pt>
                <c:pt idx="20">
                  <c:v>11</c:v>
                </c:pt>
                <c:pt idx="21">
                  <c:v>11</c:v>
                </c:pt>
                <c:pt idx="22">
                  <c:v>11</c:v>
                </c:pt>
                <c:pt idx="23">
                  <c:v>11</c:v>
                </c:pt>
                <c:pt idx="24">
                  <c:v>10</c:v>
                </c:pt>
                <c:pt idx="25">
                  <c:v>10</c:v>
                </c:pt>
                <c:pt idx="26">
                  <c:v>10</c:v>
                </c:pt>
                <c:pt idx="27">
                  <c:v>9</c:v>
                </c:pt>
                <c:pt idx="28">
                  <c:v>9</c:v>
                </c:pt>
                <c:pt idx="29">
                  <c:v>9</c:v>
                </c:pt>
                <c:pt idx="30">
                  <c:v>9</c:v>
                </c:pt>
                <c:pt idx="31">
                  <c:v>9</c:v>
                </c:pt>
                <c:pt idx="32">
                  <c:v>5</c:v>
                </c:pt>
              </c:numCache>
            </c:numRef>
          </c:val>
        </c:ser>
        <c:ser>
          <c:idx val="1"/>
          <c:order val="1"/>
          <c:tx>
            <c:strRef>
              <c:f>Sheet1!$C$1</c:f>
              <c:strCache>
                <c:ptCount val="1"/>
                <c:pt idx="0">
                  <c:v>Bem</c:v>
                </c:pt>
              </c:strCache>
            </c:strRef>
          </c:tx>
          <c:spPr>
            <a:solidFill>
              <a:schemeClr val="accent5"/>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IE</c:v>
                </c:pt>
                <c:pt idx="1">
                  <c:v>DK</c:v>
                </c:pt>
                <c:pt idx="2">
                  <c:v>UK</c:v>
                </c:pt>
                <c:pt idx="3">
                  <c:v>EL</c:v>
                </c:pt>
                <c:pt idx="4">
                  <c:v>BE</c:v>
                </c:pt>
                <c:pt idx="5">
                  <c:v>MT</c:v>
                </c:pt>
                <c:pt idx="6">
                  <c:v>CH</c:v>
                </c:pt>
                <c:pt idx="7">
                  <c:v>IS</c:v>
                </c:pt>
                <c:pt idx="8">
                  <c:v>NO</c:v>
                </c:pt>
                <c:pt idx="9">
                  <c:v>CY</c:v>
                </c:pt>
                <c:pt idx="10">
                  <c:v>EE</c:v>
                </c:pt>
                <c:pt idx="11">
                  <c:v>FR</c:v>
                </c:pt>
                <c:pt idx="12">
                  <c:v>AT</c:v>
                </c:pt>
                <c:pt idx="13">
                  <c:v>ALL</c:v>
                </c:pt>
                <c:pt idx="14">
                  <c:v>EU27</c:v>
                </c:pt>
                <c:pt idx="15">
                  <c:v>CZ</c:v>
                </c:pt>
                <c:pt idx="16">
                  <c:v>RO</c:v>
                </c:pt>
                <c:pt idx="17">
                  <c:v>NL</c:v>
                </c:pt>
                <c:pt idx="18">
                  <c:v>LV</c:v>
                </c:pt>
                <c:pt idx="19">
                  <c:v>SK</c:v>
                </c:pt>
                <c:pt idx="20">
                  <c:v>LI</c:v>
                </c:pt>
                <c:pt idx="21">
                  <c:v>IT</c:v>
                </c:pt>
                <c:pt idx="22">
                  <c:v>SE</c:v>
                </c:pt>
                <c:pt idx="23">
                  <c:v>DE</c:v>
                </c:pt>
                <c:pt idx="24">
                  <c:v>PL</c:v>
                </c:pt>
                <c:pt idx="25">
                  <c:v>HU</c:v>
                </c:pt>
                <c:pt idx="26">
                  <c:v>PT</c:v>
                </c:pt>
                <c:pt idx="27">
                  <c:v>FI</c:v>
                </c:pt>
                <c:pt idx="28">
                  <c:v>LU</c:v>
                </c:pt>
                <c:pt idx="29">
                  <c:v>LT</c:v>
                </c:pt>
                <c:pt idx="30">
                  <c:v>SI</c:v>
                </c:pt>
                <c:pt idx="31">
                  <c:v>BG</c:v>
                </c:pt>
                <c:pt idx="32">
                  <c:v>ES</c:v>
                </c:pt>
              </c:strCache>
            </c:strRef>
          </c:cat>
          <c:val>
            <c:numRef>
              <c:f>Sheet1!$C$2:$C$34</c:f>
              <c:numCache>
                <c:formatCode>General</c:formatCode>
                <c:ptCount val="33"/>
                <c:pt idx="0">
                  <c:v>38</c:v>
                </c:pt>
                <c:pt idx="1">
                  <c:v>44</c:v>
                </c:pt>
                <c:pt idx="2">
                  <c:v>41</c:v>
                </c:pt>
                <c:pt idx="3">
                  <c:v>36</c:v>
                </c:pt>
                <c:pt idx="4">
                  <c:v>48</c:v>
                </c:pt>
                <c:pt idx="5">
                  <c:v>42</c:v>
                </c:pt>
                <c:pt idx="6">
                  <c:v>47</c:v>
                </c:pt>
                <c:pt idx="7">
                  <c:v>35</c:v>
                </c:pt>
                <c:pt idx="8">
                  <c:v>57</c:v>
                </c:pt>
                <c:pt idx="9">
                  <c:v>36</c:v>
                </c:pt>
                <c:pt idx="10">
                  <c:v>50</c:v>
                </c:pt>
                <c:pt idx="11">
                  <c:v>42</c:v>
                </c:pt>
                <c:pt idx="12">
                  <c:v>33</c:v>
                </c:pt>
                <c:pt idx="13">
                  <c:v>41</c:v>
                </c:pt>
                <c:pt idx="14">
                  <c:v>40</c:v>
                </c:pt>
                <c:pt idx="15">
                  <c:v>38</c:v>
                </c:pt>
                <c:pt idx="16">
                  <c:v>36</c:v>
                </c:pt>
                <c:pt idx="17">
                  <c:v>52</c:v>
                </c:pt>
                <c:pt idx="18">
                  <c:v>30</c:v>
                </c:pt>
                <c:pt idx="19">
                  <c:v>55</c:v>
                </c:pt>
                <c:pt idx="20">
                  <c:v>54</c:v>
                </c:pt>
                <c:pt idx="21">
                  <c:v>49</c:v>
                </c:pt>
                <c:pt idx="22">
                  <c:v>38</c:v>
                </c:pt>
                <c:pt idx="23">
                  <c:v>37</c:v>
                </c:pt>
                <c:pt idx="24">
                  <c:v>44</c:v>
                </c:pt>
                <c:pt idx="25">
                  <c:v>33</c:v>
                </c:pt>
                <c:pt idx="26">
                  <c:v>53</c:v>
                </c:pt>
                <c:pt idx="27">
                  <c:v>50</c:v>
                </c:pt>
                <c:pt idx="28">
                  <c:v>48</c:v>
                </c:pt>
                <c:pt idx="29">
                  <c:v>37</c:v>
                </c:pt>
                <c:pt idx="30">
                  <c:v>35</c:v>
                </c:pt>
                <c:pt idx="31">
                  <c:v>32</c:v>
                </c:pt>
                <c:pt idx="32">
                  <c:v>24</c:v>
                </c:pt>
              </c:numCache>
            </c:numRef>
          </c:val>
        </c:ser>
        <c:ser>
          <c:idx val="2"/>
          <c:order val="2"/>
          <c:tx>
            <c:strRef>
              <c:f>Sheet1!$D$1</c:f>
              <c:strCache>
                <c:ptCount val="1"/>
                <c:pt idx="0">
                  <c:v>Não muito bem</c:v>
                </c:pt>
              </c:strCache>
            </c:strRef>
          </c:tx>
          <c:spPr>
            <a:solidFill>
              <a:schemeClr val="accent3"/>
            </a:solidFill>
          </c:spPr>
          <c:invertIfNegative val="0"/>
          <c:dLbls>
            <c:txPr>
              <a:bodyPr/>
              <a:lstStyle/>
              <a:p>
                <a:pPr>
                  <a:defRPr sz="1200"/>
                </a:pPr>
                <a:endParaRPr lang="en-US"/>
              </a:p>
            </c:txPr>
            <c:dLblPos val="ctr"/>
            <c:showLegendKey val="0"/>
            <c:showVal val="1"/>
            <c:showCatName val="0"/>
            <c:showSerName val="0"/>
            <c:showPercent val="0"/>
            <c:showBubbleSize val="0"/>
            <c:showLeaderLines val="0"/>
          </c:dLbls>
          <c:cat>
            <c:strRef>
              <c:f>Sheet1!$A$2:$A$34</c:f>
              <c:strCache>
                <c:ptCount val="33"/>
                <c:pt idx="0">
                  <c:v>IE</c:v>
                </c:pt>
                <c:pt idx="1">
                  <c:v>DK</c:v>
                </c:pt>
                <c:pt idx="2">
                  <c:v>UK</c:v>
                </c:pt>
                <c:pt idx="3">
                  <c:v>EL</c:v>
                </c:pt>
                <c:pt idx="4">
                  <c:v>BE</c:v>
                </c:pt>
                <c:pt idx="5">
                  <c:v>MT</c:v>
                </c:pt>
                <c:pt idx="6">
                  <c:v>CH</c:v>
                </c:pt>
                <c:pt idx="7">
                  <c:v>IS</c:v>
                </c:pt>
                <c:pt idx="8">
                  <c:v>NO</c:v>
                </c:pt>
                <c:pt idx="9">
                  <c:v>CY</c:v>
                </c:pt>
                <c:pt idx="10">
                  <c:v>EE</c:v>
                </c:pt>
                <c:pt idx="11">
                  <c:v>FR</c:v>
                </c:pt>
                <c:pt idx="12">
                  <c:v>AT</c:v>
                </c:pt>
                <c:pt idx="13">
                  <c:v>ALL</c:v>
                </c:pt>
                <c:pt idx="14">
                  <c:v>EU27</c:v>
                </c:pt>
                <c:pt idx="15">
                  <c:v>CZ</c:v>
                </c:pt>
                <c:pt idx="16">
                  <c:v>RO</c:v>
                </c:pt>
                <c:pt idx="17">
                  <c:v>NL</c:v>
                </c:pt>
                <c:pt idx="18">
                  <c:v>LV</c:v>
                </c:pt>
                <c:pt idx="19">
                  <c:v>SK</c:v>
                </c:pt>
                <c:pt idx="20">
                  <c:v>LI</c:v>
                </c:pt>
                <c:pt idx="21">
                  <c:v>IT</c:v>
                </c:pt>
                <c:pt idx="22">
                  <c:v>SE</c:v>
                </c:pt>
                <c:pt idx="23">
                  <c:v>DE</c:v>
                </c:pt>
                <c:pt idx="24">
                  <c:v>PL</c:v>
                </c:pt>
                <c:pt idx="25">
                  <c:v>HU</c:v>
                </c:pt>
                <c:pt idx="26">
                  <c:v>PT</c:v>
                </c:pt>
                <c:pt idx="27">
                  <c:v>FI</c:v>
                </c:pt>
                <c:pt idx="28">
                  <c:v>LU</c:v>
                </c:pt>
                <c:pt idx="29">
                  <c:v>LT</c:v>
                </c:pt>
                <c:pt idx="30">
                  <c:v>SI</c:v>
                </c:pt>
                <c:pt idx="31">
                  <c:v>BG</c:v>
                </c:pt>
                <c:pt idx="32">
                  <c:v>ES</c:v>
                </c:pt>
              </c:strCache>
            </c:strRef>
          </c:cat>
          <c:val>
            <c:numRef>
              <c:f>Sheet1!$D$2:$D$34</c:f>
              <c:numCache>
                <c:formatCode>General</c:formatCode>
                <c:ptCount val="33"/>
                <c:pt idx="0">
                  <c:v>20</c:v>
                </c:pt>
                <c:pt idx="1">
                  <c:v>15</c:v>
                </c:pt>
                <c:pt idx="2">
                  <c:v>21</c:v>
                </c:pt>
                <c:pt idx="3">
                  <c:v>18</c:v>
                </c:pt>
                <c:pt idx="4">
                  <c:v>16</c:v>
                </c:pt>
                <c:pt idx="5">
                  <c:v>25</c:v>
                </c:pt>
                <c:pt idx="6">
                  <c:v>25</c:v>
                </c:pt>
                <c:pt idx="7">
                  <c:v>22</c:v>
                </c:pt>
                <c:pt idx="8">
                  <c:v>21</c:v>
                </c:pt>
                <c:pt idx="9">
                  <c:v>27</c:v>
                </c:pt>
                <c:pt idx="10">
                  <c:v>21</c:v>
                </c:pt>
                <c:pt idx="11">
                  <c:v>24</c:v>
                </c:pt>
                <c:pt idx="12">
                  <c:v>36</c:v>
                </c:pt>
                <c:pt idx="13">
                  <c:v>26</c:v>
                </c:pt>
                <c:pt idx="14">
                  <c:v>26</c:v>
                </c:pt>
                <c:pt idx="15">
                  <c:v>29</c:v>
                </c:pt>
                <c:pt idx="16">
                  <c:v>26</c:v>
                </c:pt>
                <c:pt idx="17">
                  <c:v>28</c:v>
                </c:pt>
                <c:pt idx="18">
                  <c:v>21</c:v>
                </c:pt>
                <c:pt idx="19">
                  <c:v>24</c:v>
                </c:pt>
                <c:pt idx="20">
                  <c:v>28</c:v>
                </c:pt>
                <c:pt idx="21">
                  <c:v>20</c:v>
                </c:pt>
                <c:pt idx="22">
                  <c:v>31</c:v>
                </c:pt>
                <c:pt idx="23">
                  <c:v>35</c:v>
                </c:pt>
                <c:pt idx="24">
                  <c:v>26</c:v>
                </c:pt>
                <c:pt idx="25">
                  <c:v>35</c:v>
                </c:pt>
                <c:pt idx="26">
                  <c:v>18</c:v>
                </c:pt>
                <c:pt idx="27">
                  <c:v>29</c:v>
                </c:pt>
                <c:pt idx="28">
                  <c:v>26</c:v>
                </c:pt>
                <c:pt idx="29">
                  <c:v>27</c:v>
                </c:pt>
                <c:pt idx="30">
                  <c:v>24</c:v>
                </c:pt>
                <c:pt idx="31">
                  <c:v>24</c:v>
                </c:pt>
                <c:pt idx="32">
                  <c:v>29</c:v>
                </c:pt>
              </c:numCache>
            </c:numRef>
          </c:val>
        </c:ser>
        <c:ser>
          <c:idx val="3"/>
          <c:order val="3"/>
          <c:tx>
            <c:strRef>
              <c:f>Sheet1!$E$1</c:f>
              <c:strCache>
                <c:ptCount val="1"/>
                <c:pt idx="0">
                  <c:v>Nada bem</c:v>
                </c:pt>
              </c:strCache>
            </c:strRef>
          </c:tx>
          <c:spPr>
            <a:solidFill>
              <a:schemeClr val="accent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Sheet1!$A$2:$A$34</c:f>
              <c:strCache>
                <c:ptCount val="33"/>
                <c:pt idx="0">
                  <c:v>IE</c:v>
                </c:pt>
                <c:pt idx="1">
                  <c:v>DK</c:v>
                </c:pt>
                <c:pt idx="2">
                  <c:v>UK</c:v>
                </c:pt>
                <c:pt idx="3">
                  <c:v>EL</c:v>
                </c:pt>
                <c:pt idx="4">
                  <c:v>BE</c:v>
                </c:pt>
                <c:pt idx="5">
                  <c:v>MT</c:v>
                </c:pt>
                <c:pt idx="6">
                  <c:v>CH</c:v>
                </c:pt>
                <c:pt idx="7">
                  <c:v>IS</c:v>
                </c:pt>
                <c:pt idx="8">
                  <c:v>NO</c:v>
                </c:pt>
                <c:pt idx="9">
                  <c:v>CY</c:v>
                </c:pt>
                <c:pt idx="10">
                  <c:v>EE</c:v>
                </c:pt>
                <c:pt idx="11">
                  <c:v>FR</c:v>
                </c:pt>
                <c:pt idx="12">
                  <c:v>AT</c:v>
                </c:pt>
                <c:pt idx="13">
                  <c:v>ALL</c:v>
                </c:pt>
                <c:pt idx="14">
                  <c:v>EU27</c:v>
                </c:pt>
                <c:pt idx="15">
                  <c:v>CZ</c:v>
                </c:pt>
                <c:pt idx="16">
                  <c:v>RO</c:v>
                </c:pt>
                <c:pt idx="17">
                  <c:v>NL</c:v>
                </c:pt>
                <c:pt idx="18">
                  <c:v>LV</c:v>
                </c:pt>
                <c:pt idx="19">
                  <c:v>SK</c:v>
                </c:pt>
                <c:pt idx="20">
                  <c:v>LI</c:v>
                </c:pt>
                <c:pt idx="21">
                  <c:v>IT</c:v>
                </c:pt>
                <c:pt idx="22">
                  <c:v>SE</c:v>
                </c:pt>
                <c:pt idx="23">
                  <c:v>DE</c:v>
                </c:pt>
                <c:pt idx="24">
                  <c:v>PL</c:v>
                </c:pt>
                <c:pt idx="25">
                  <c:v>HU</c:v>
                </c:pt>
                <c:pt idx="26">
                  <c:v>PT</c:v>
                </c:pt>
                <c:pt idx="27">
                  <c:v>FI</c:v>
                </c:pt>
                <c:pt idx="28">
                  <c:v>LU</c:v>
                </c:pt>
                <c:pt idx="29">
                  <c:v>LT</c:v>
                </c:pt>
                <c:pt idx="30">
                  <c:v>SI</c:v>
                </c:pt>
                <c:pt idx="31">
                  <c:v>BG</c:v>
                </c:pt>
                <c:pt idx="32">
                  <c:v>ES</c:v>
                </c:pt>
              </c:strCache>
            </c:strRef>
          </c:cat>
          <c:val>
            <c:numRef>
              <c:f>Sheet1!$E$2:$E$34</c:f>
              <c:numCache>
                <c:formatCode>_-* #,##0_-;\-* #,##0_-;_-* "-"??_-;_-@_-</c:formatCode>
                <c:ptCount val="33"/>
                <c:pt idx="0">
                  <c:v>14</c:v>
                </c:pt>
                <c:pt idx="1">
                  <c:v>7</c:v>
                </c:pt>
                <c:pt idx="2">
                  <c:v>8</c:v>
                </c:pt>
                <c:pt idx="3">
                  <c:v>24</c:v>
                </c:pt>
                <c:pt idx="4">
                  <c:v>14</c:v>
                </c:pt>
                <c:pt idx="5">
                  <c:v>11</c:v>
                </c:pt>
                <c:pt idx="6" formatCode="General">
                  <c:v>8</c:v>
                </c:pt>
                <c:pt idx="7">
                  <c:v>16</c:v>
                </c:pt>
                <c:pt idx="8">
                  <c:v>4</c:v>
                </c:pt>
                <c:pt idx="9">
                  <c:v>19</c:v>
                </c:pt>
                <c:pt idx="10">
                  <c:v>8</c:v>
                </c:pt>
                <c:pt idx="11">
                  <c:v>18</c:v>
                </c:pt>
                <c:pt idx="12">
                  <c:v>12</c:v>
                </c:pt>
                <c:pt idx="13">
                  <c:v>15</c:v>
                </c:pt>
                <c:pt idx="14">
                  <c:v>15</c:v>
                </c:pt>
                <c:pt idx="15">
                  <c:v>16</c:v>
                </c:pt>
                <c:pt idx="16">
                  <c:v>17</c:v>
                </c:pt>
                <c:pt idx="17">
                  <c:v>5</c:v>
                </c:pt>
                <c:pt idx="18">
                  <c:v>32</c:v>
                </c:pt>
                <c:pt idx="19">
                  <c:v>7</c:v>
                </c:pt>
                <c:pt idx="20">
                  <c:v>4</c:v>
                </c:pt>
                <c:pt idx="21">
                  <c:v>14</c:v>
                </c:pt>
                <c:pt idx="22">
                  <c:v>14</c:v>
                </c:pt>
                <c:pt idx="23">
                  <c:v>12</c:v>
                </c:pt>
                <c:pt idx="24">
                  <c:v>16</c:v>
                </c:pt>
                <c:pt idx="25">
                  <c:v>20</c:v>
                </c:pt>
                <c:pt idx="26">
                  <c:v>17</c:v>
                </c:pt>
                <c:pt idx="27">
                  <c:v>6</c:v>
                </c:pt>
                <c:pt idx="28">
                  <c:v>13</c:v>
                </c:pt>
                <c:pt idx="29">
                  <c:v>14</c:v>
                </c:pt>
                <c:pt idx="30">
                  <c:v>26</c:v>
                </c:pt>
                <c:pt idx="31">
                  <c:v>25</c:v>
                </c:pt>
                <c:pt idx="32">
                  <c:v>27</c:v>
                </c:pt>
              </c:numCache>
            </c:numRef>
          </c:val>
        </c:ser>
        <c:dLbls>
          <c:showLegendKey val="0"/>
          <c:showVal val="0"/>
          <c:showCatName val="0"/>
          <c:showSerName val="0"/>
          <c:showPercent val="0"/>
          <c:showBubbleSize val="0"/>
        </c:dLbls>
        <c:gapWidth val="20"/>
        <c:overlap val="100"/>
        <c:axId val="187124736"/>
        <c:axId val="187147008"/>
      </c:barChart>
      <c:catAx>
        <c:axId val="187124736"/>
        <c:scaling>
          <c:orientation val="minMax"/>
        </c:scaling>
        <c:delete val="0"/>
        <c:axPos val="b"/>
        <c:majorTickMark val="out"/>
        <c:minorTickMark val="none"/>
        <c:tickLblPos val="nextTo"/>
        <c:spPr>
          <a:ln>
            <a:noFill/>
          </a:ln>
        </c:spPr>
        <c:txPr>
          <a:bodyPr/>
          <a:lstStyle/>
          <a:p>
            <a:pPr>
              <a:defRPr sz="1200"/>
            </a:pPr>
            <a:endParaRPr lang="en-US"/>
          </a:p>
        </c:txPr>
        <c:crossAx val="187147008"/>
        <c:crosses val="autoZero"/>
        <c:auto val="1"/>
        <c:lblAlgn val="ctr"/>
        <c:lblOffset val="100"/>
        <c:noMultiLvlLbl val="0"/>
      </c:catAx>
      <c:valAx>
        <c:axId val="187147008"/>
        <c:scaling>
          <c:orientation val="minMax"/>
          <c:max val="100"/>
          <c:min val="0"/>
        </c:scaling>
        <c:delete val="0"/>
        <c:axPos val="l"/>
        <c:numFmt formatCode="_-* #,##0_-;\-* #,##0_-;_-* &quot;-&quot;??_-;_-@_-" sourceLinked="1"/>
        <c:majorTickMark val="out"/>
        <c:minorTickMark val="none"/>
        <c:tickLblPos val="none"/>
        <c:spPr>
          <a:ln>
            <a:noFill/>
          </a:ln>
        </c:spPr>
        <c:crossAx val="187124736"/>
        <c:crosses val="autoZero"/>
        <c:crossBetween val="between"/>
      </c:valAx>
    </c:plotArea>
    <c:legend>
      <c:legendPos val="t"/>
      <c:layout>
        <c:manualLayout>
          <c:xMode val="edge"/>
          <c:yMode val="edge"/>
          <c:x val="4.4608486439195934E-4"/>
          <c:y val="0"/>
          <c:w val="0.92724558642891763"/>
          <c:h val="6.8583698193721523E-2"/>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81E-2"/>
          <c:y val="0.16275751690651419"/>
          <c:w val="0.95938418635170608"/>
          <c:h val="0.62250202179138858"/>
        </c:manualLayout>
      </c:layout>
      <c:barChart>
        <c:barDir val="col"/>
        <c:grouping val="stacked"/>
        <c:varyColors val="0"/>
        <c:ser>
          <c:idx val="0"/>
          <c:order val="0"/>
          <c:tx>
            <c:strRef>
              <c:f>Sheet1!$B$1</c:f>
              <c:strCache>
                <c:ptCount val="1"/>
                <c:pt idx="0">
                  <c:v>Muito bem</c:v>
                </c:pt>
              </c:strCache>
            </c:strRef>
          </c:tx>
          <c:spPr>
            <a:solidFill>
              <a:schemeClr val="tx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13</c:v>
                </c:pt>
                <c:pt idx="2" formatCode="_-* #,##0_-;\-* #,##0_-;_-* &quot;-&quot;??_-;_-@_-">
                  <c:v>13</c:v>
                </c:pt>
                <c:pt idx="4" formatCode="_-* #,##0_-;\-* #,##0_-;_-* &quot;-&quot;??_-;_-@_-">
                  <c:v>14</c:v>
                </c:pt>
                <c:pt idx="6" formatCode="_-* #,##0_-;\-* #,##0_-;_-* &quot;-&quot;??_-;_-@_-">
                  <c:v>11</c:v>
                </c:pt>
                <c:pt idx="8" formatCode="_-* #,##0_-;\-* #,##0_-;_-* &quot;-&quot;??_-;_-@_-">
                  <c:v>16</c:v>
                </c:pt>
              </c:numCache>
            </c:numRef>
          </c:val>
        </c:ser>
        <c:ser>
          <c:idx val="1"/>
          <c:order val="1"/>
          <c:tx>
            <c:strRef>
              <c:f>Sheet1!$C$1</c:f>
              <c:strCache>
                <c:ptCount val="1"/>
                <c:pt idx="0">
                  <c:v>Bem</c:v>
                </c:pt>
              </c:strCache>
            </c:strRef>
          </c:tx>
          <c:spPr>
            <a:solidFill>
              <a:schemeClr val="accent5"/>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pt idx="0">
                  <c:v>41</c:v>
                </c:pt>
                <c:pt idx="2">
                  <c:v>40</c:v>
                </c:pt>
                <c:pt idx="4">
                  <c:v>40</c:v>
                </c:pt>
                <c:pt idx="6">
                  <c:v>40</c:v>
                </c:pt>
                <c:pt idx="8">
                  <c:v>50</c:v>
                </c:pt>
              </c:numCache>
            </c:numRef>
          </c:val>
        </c:ser>
        <c:ser>
          <c:idx val="2"/>
          <c:order val="2"/>
          <c:tx>
            <c:strRef>
              <c:f>Sheet1!$D$1</c:f>
              <c:strCache>
                <c:ptCount val="1"/>
                <c:pt idx="0">
                  <c:v>Não muito bem</c:v>
                </c:pt>
              </c:strCache>
            </c:strRef>
          </c:tx>
          <c:spPr>
            <a:solidFill>
              <a:schemeClr val="accent3"/>
            </a:solidFill>
          </c:spPr>
          <c:invertIfNegative val="0"/>
          <c:dLbls>
            <c:txPr>
              <a:bodyPr/>
              <a:lstStyle/>
              <a:p>
                <a:pPr>
                  <a:defRPr sz="1200"/>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Sheet1!$D$2:$D$10</c:f>
              <c:numCache>
                <c:formatCode>General</c:formatCode>
                <c:ptCount val="9"/>
                <c:pt idx="0">
                  <c:v>26</c:v>
                </c:pt>
                <c:pt idx="2">
                  <c:v>26</c:v>
                </c:pt>
                <c:pt idx="4">
                  <c:v>26</c:v>
                </c:pt>
                <c:pt idx="6">
                  <c:v>27</c:v>
                </c:pt>
                <c:pt idx="8">
                  <c:v>23</c:v>
                </c:pt>
              </c:numCache>
            </c:numRef>
          </c:val>
        </c:ser>
        <c:ser>
          <c:idx val="3"/>
          <c:order val="3"/>
          <c:tx>
            <c:strRef>
              <c:f>Sheet1!$E$1</c:f>
              <c:strCache>
                <c:ptCount val="1"/>
                <c:pt idx="0">
                  <c:v>Nada bem</c:v>
                </c:pt>
              </c:strCache>
            </c:strRef>
          </c:tx>
          <c:spPr>
            <a:solidFill>
              <a:schemeClr val="accent2"/>
            </a:solidFill>
          </c:spPr>
          <c:invertIfNegative val="0"/>
          <c:dLbls>
            <c:txPr>
              <a:bodyPr/>
              <a:lstStyle/>
              <a:p>
                <a:pPr>
                  <a:defRPr sz="12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Sheet1!$E$2:$E$10</c:f>
              <c:numCache>
                <c:formatCode>General</c:formatCode>
                <c:ptCount val="9"/>
                <c:pt idx="0" formatCode="_-* #,##0_-;\-* #,##0_-;_-* &quot;-&quot;??_-;_-@_-">
                  <c:v>15</c:v>
                </c:pt>
                <c:pt idx="2" formatCode="_-* #,##0_-;\-* #,##0_-;_-* &quot;-&quot;??_-;_-@_-">
                  <c:v>15</c:v>
                </c:pt>
                <c:pt idx="4" formatCode="_-* #,##0_-;\-* #,##0_-;_-* &quot;-&quot;??_-;_-@_-">
                  <c:v>14</c:v>
                </c:pt>
                <c:pt idx="6" formatCode="_-* #,##0_-;\-* #,##0_-;_-* &quot;-&quot;??_-;_-@_-">
                  <c:v>17</c:v>
                </c:pt>
                <c:pt idx="8" formatCode="_-* #,##0_-;\-* #,##0_-;_-* &quot;-&quot;??_-;_-@_-">
                  <c:v>7</c:v>
                </c:pt>
              </c:numCache>
            </c:numRef>
          </c:val>
        </c:ser>
        <c:dLbls>
          <c:showLegendKey val="0"/>
          <c:showVal val="0"/>
          <c:showCatName val="0"/>
          <c:showSerName val="0"/>
          <c:showPercent val="0"/>
          <c:showBubbleSize val="0"/>
        </c:dLbls>
        <c:gapWidth val="20"/>
        <c:overlap val="100"/>
        <c:axId val="187656448"/>
        <c:axId val="187682816"/>
      </c:barChart>
      <c:catAx>
        <c:axId val="187656448"/>
        <c:scaling>
          <c:orientation val="minMax"/>
        </c:scaling>
        <c:delete val="0"/>
        <c:axPos val="b"/>
        <c:majorTickMark val="out"/>
        <c:minorTickMark val="none"/>
        <c:tickLblPos val="nextTo"/>
        <c:spPr>
          <a:ln>
            <a:noFill/>
          </a:ln>
        </c:spPr>
        <c:txPr>
          <a:bodyPr rot="-5400000" vert="horz" anchor="ctr" anchorCtr="0"/>
          <a:lstStyle/>
          <a:p>
            <a:pPr>
              <a:defRPr sz="1100"/>
            </a:pPr>
            <a:endParaRPr lang="en-US"/>
          </a:p>
        </c:txPr>
        <c:crossAx val="187682816"/>
        <c:crosses val="autoZero"/>
        <c:auto val="0"/>
        <c:lblAlgn val="ctr"/>
        <c:lblOffset val="100"/>
        <c:noMultiLvlLbl val="0"/>
      </c:catAx>
      <c:valAx>
        <c:axId val="187682816"/>
        <c:scaling>
          <c:orientation val="minMax"/>
          <c:max val="101"/>
          <c:min val="0"/>
        </c:scaling>
        <c:delete val="0"/>
        <c:axPos val="l"/>
        <c:numFmt formatCode="_-* #,##0_-;\-* #,##0_-;_-* &quot;-&quot;??_-;_-@_-" sourceLinked="1"/>
        <c:majorTickMark val="out"/>
        <c:minorTickMark val="none"/>
        <c:tickLblPos val="none"/>
        <c:spPr>
          <a:ln>
            <a:noFill/>
          </a:ln>
        </c:spPr>
        <c:crossAx val="187656448"/>
        <c:crosses val="autoZero"/>
        <c:crossBetween val="between"/>
      </c:valAx>
    </c:plotArea>
    <c:legend>
      <c:legendPos val="t"/>
      <c:layout>
        <c:manualLayout>
          <c:xMode val="edge"/>
          <c:yMode val="edge"/>
          <c:x val="0"/>
          <c:y val="0"/>
          <c:w val="0.99910772090988631"/>
          <c:h val="0.15072155284015049"/>
        </c:manualLayout>
      </c:layout>
      <c:overlay val="0"/>
      <c:txPr>
        <a:bodyPr/>
        <a:lstStyle/>
        <a:p>
          <a:pPr>
            <a:defRPr sz="120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70353E"/>
    </a:solidFill>
  </c:spPr>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50">
                <a:solidFill>
                  <a:srgbClr val="FFFFFF"/>
                </a:solidFill>
              </a:defRPr>
            </a:pPr>
            <a:r>
              <a:rPr lang="en-GB" sz="1450">
                <a:solidFill>
                  <a:srgbClr val="FFFFFF"/>
                </a:solidFill>
              </a:rPr>
              <a:t>Ipsos Ribbon Rules</a:t>
            </a:r>
          </a:p>
        </c:rich>
      </c:tx>
      <c:overlay val="0"/>
    </c:title>
    <c:autoTitleDeleted val="0"/>
    <c:plotArea>
      <c:layout/>
      <c:pieChart>
        <c:varyColors val="1"/>
        <c:ser>
          <c:idx val="0"/>
          <c:order val="0"/>
          <c:val>
            <c:numRef>
              <c:f>'Chart Rules'!$A$1</c:f>
              <c:numCache>
                <c:formatCode>General</c:formatCode>
                <c:ptCount val="1"/>
                <c:pt idx="0">
                  <c:v>0</c:v>
                </c:pt>
              </c:numCache>
            </c:numRef>
          </c:val>
        </c:ser>
        <c:dLbls>
          <c:showLegendKey val="0"/>
          <c:showVal val="0"/>
          <c:showCatName val="0"/>
          <c:showSerName val="0"/>
          <c:showPercent val="0"/>
          <c:showBubbleSize val="0"/>
          <c:showLeaderLines val="1"/>
        </c:dLbls>
        <c:firstSliceAng val="0"/>
      </c:pieChart>
    </c:plotArea>
    <c:legend>
      <c:legendPos val="r"/>
      <c:overlay val="0"/>
      <c:txPr>
        <a:bodyPr/>
        <a:lstStyle/>
        <a:p>
          <a:pPr rtl="0">
            <a:defRPr/>
          </a:pPr>
          <a:endParaRPr lang="en-US"/>
        </a:p>
      </c:txPr>
    </c:legend>
    <c:plotVisOnly val="1"/>
    <c:dispBlanksAs val="zero"/>
    <c:showDLblsOverMax val="0"/>
  </c:chart>
  <c:spPr>
    <a:solidFill>
      <a:srgbClr val="000000"/>
    </a:solidFill>
  </c:spPr>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277777777777781E-2"/>
          <c:y val="0.18958097192096879"/>
          <c:w val="0.95938418635170608"/>
          <c:h val="0.60896271739941965"/>
        </c:manualLayout>
      </c:layout>
      <c:barChart>
        <c:barDir val="col"/>
        <c:grouping val="stacked"/>
        <c:varyColors val="0"/>
        <c:ser>
          <c:idx val="0"/>
          <c:order val="0"/>
          <c:tx>
            <c:strRef>
              <c:f>Sheet1!$B$1</c:f>
              <c:strCache>
                <c:ptCount val="1"/>
                <c:pt idx="0">
                  <c:v>Muito provável</c:v>
                </c:pt>
              </c:strCache>
            </c:strRef>
          </c:tx>
          <c:spPr>
            <a:solidFill>
              <a:schemeClr val="tx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Sheet1!$B$2:$B$10</c:f>
              <c:numCache>
                <c:formatCode>General</c:formatCode>
                <c:ptCount val="9"/>
                <c:pt idx="0" formatCode="_-* #,##0_-;\-* #,##0_-;_-* &quot;-&quot;??_-;_-@_-">
                  <c:v>26</c:v>
                </c:pt>
                <c:pt idx="2" formatCode="_-* #,##0_-;\-* #,##0_-;_-* &quot;-&quot;??_-;_-@_-">
                  <c:v>26</c:v>
                </c:pt>
                <c:pt idx="4" formatCode="_-* #,##0_-;\-* #,##0_-;_-* &quot;-&quot;??_-;_-@_-">
                  <c:v>29</c:v>
                </c:pt>
                <c:pt idx="6" formatCode="_-* #,##0_-;\-* #,##0_-;_-* &quot;-&quot;??_-;_-@_-">
                  <c:v>14</c:v>
                </c:pt>
                <c:pt idx="8" formatCode="_-* #,##0_-;\-* #,##0_-;_-* &quot;-&quot;??_-;_-@_-">
                  <c:v>18</c:v>
                </c:pt>
              </c:numCache>
            </c:numRef>
          </c:val>
        </c:ser>
        <c:ser>
          <c:idx val="1"/>
          <c:order val="1"/>
          <c:tx>
            <c:strRef>
              <c:f>Sheet1!$C$1</c:f>
              <c:strCache>
                <c:ptCount val="1"/>
                <c:pt idx="0">
                  <c:v>Provável</c:v>
                </c:pt>
              </c:strCache>
            </c:strRef>
          </c:tx>
          <c:spPr>
            <a:solidFill>
              <a:schemeClr val="accent5"/>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Sheet1!$C$2:$C$10</c:f>
              <c:numCache>
                <c:formatCode>General</c:formatCode>
                <c:ptCount val="9"/>
                <c:pt idx="0">
                  <c:v>26</c:v>
                </c:pt>
                <c:pt idx="2">
                  <c:v>26</c:v>
                </c:pt>
                <c:pt idx="4">
                  <c:v>27</c:v>
                </c:pt>
                <c:pt idx="6">
                  <c:v>22</c:v>
                </c:pt>
                <c:pt idx="8">
                  <c:v>29</c:v>
                </c:pt>
              </c:numCache>
            </c:numRef>
          </c:val>
        </c:ser>
        <c:ser>
          <c:idx val="2"/>
          <c:order val="2"/>
          <c:tx>
            <c:strRef>
              <c:f>Sheet1!$D$1</c:f>
              <c:strCache>
                <c:ptCount val="1"/>
                <c:pt idx="0">
                  <c:v>Pouco provável</c:v>
                </c:pt>
              </c:strCache>
            </c:strRef>
          </c:tx>
          <c:spPr>
            <a:solidFill>
              <a:schemeClr val="accent3"/>
            </a:solidFill>
          </c:spPr>
          <c:invertIfNegative val="0"/>
          <c:dLbls>
            <c:txPr>
              <a:bodyPr/>
              <a:lstStyle/>
              <a:p>
                <a:pPr>
                  <a:defRPr sz="1100">
                    <a:solidFill>
                      <a:schemeClr val="tx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Sheet1!$D$2:$D$10</c:f>
              <c:numCache>
                <c:formatCode>General</c:formatCode>
                <c:ptCount val="9"/>
                <c:pt idx="0">
                  <c:v>22</c:v>
                </c:pt>
                <c:pt idx="2">
                  <c:v>21</c:v>
                </c:pt>
                <c:pt idx="4">
                  <c:v>20</c:v>
                </c:pt>
                <c:pt idx="6">
                  <c:v>26</c:v>
                </c:pt>
                <c:pt idx="8">
                  <c:v>28</c:v>
                </c:pt>
              </c:numCache>
            </c:numRef>
          </c:val>
        </c:ser>
        <c:ser>
          <c:idx val="3"/>
          <c:order val="3"/>
          <c:tx>
            <c:strRef>
              <c:f>Sheet1!$E$1</c:f>
              <c:strCache>
                <c:ptCount val="1"/>
                <c:pt idx="0">
                  <c:v>Nada provável</c:v>
                </c:pt>
              </c:strCache>
            </c:strRef>
          </c:tx>
          <c:spPr>
            <a:solidFill>
              <a:schemeClr val="accent2"/>
            </a:solidFill>
          </c:spPr>
          <c:invertIfNegative val="0"/>
          <c:dLbls>
            <c:txPr>
              <a:bodyPr/>
              <a:lstStyle/>
              <a:p>
                <a:pPr>
                  <a:defRPr sz="1100">
                    <a:solidFill>
                      <a:schemeClr val="bg1"/>
                    </a:solidFill>
                  </a:defRPr>
                </a:pPr>
                <a:endParaRPr lang="en-US"/>
              </a:p>
            </c:txPr>
            <c:showLegendKey val="0"/>
            <c:showVal val="1"/>
            <c:showCatName val="0"/>
            <c:showSerName val="0"/>
            <c:showPercent val="0"/>
            <c:showBubbleSize val="0"/>
            <c:showLeaderLines val="0"/>
          </c:dLbls>
          <c:cat>
            <c:strRef>
              <c:f>Sheet1!$A$2:$A$10</c:f>
              <c:strCache>
                <c:ptCount val="9"/>
                <c:pt idx="0">
                  <c:v>Todos os países</c:v>
                </c:pt>
                <c:pt idx="2">
                  <c:v>EU27</c:v>
                </c:pt>
                <c:pt idx="4">
                  <c:v>EU15</c:v>
                </c:pt>
                <c:pt idx="6">
                  <c:v>NMS12</c:v>
                </c:pt>
                <c:pt idx="8">
                  <c:v>EFTA</c:v>
                </c:pt>
              </c:strCache>
            </c:strRef>
          </c:cat>
          <c:val>
            <c:numRef>
              <c:f>Sheet1!$E$2:$E$10</c:f>
              <c:numCache>
                <c:formatCode>General</c:formatCode>
                <c:ptCount val="9"/>
                <c:pt idx="0" formatCode="_-* #,##0_-;\-* #,##0_-;_-* &quot;-&quot;??_-;_-@_-">
                  <c:v>21</c:v>
                </c:pt>
                <c:pt idx="2" formatCode="_-* #,##0_-;\-* #,##0_-;_-* &quot;-&quot;??_-;_-@_-">
                  <c:v>21</c:v>
                </c:pt>
                <c:pt idx="4" formatCode="_-* #,##0_-;\-* #,##0_-;_-* &quot;-&quot;??_-;_-@_-">
                  <c:v>20</c:v>
                </c:pt>
                <c:pt idx="6" formatCode="_-* #,##0_-;\-* #,##0_-;_-* &quot;-&quot;??_-;_-@_-">
                  <c:v>28</c:v>
                </c:pt>
                <c:pt idx="8" formatCode="_-* #,##0_-;\-* #,##0_-;_-* &quot;-&quot;??_-;_-@_-">
                  <c:v>21</c:v>
                </c:pt>
              </c:numCache>
            </c:numRef>
          </c:val>
        </c:ser>
        <c:dLbls>
          <c:showLegendKey val="0"/>
          <c:showVal val="0"/>
          <c:showCatName val="0"/>
          <c:showSerName val="0"/>
          <c:showPercent val="0"/>
          <c:showBubbleSize val="0"/>
        </c:dLbls>
        <c:gapWidth val="20"/>
        <c:overlap val="100"/>
        <c:axId val="146508800"/>
        <c:axId val="146539264"/>
      </c:barChart>
      <c:catAx>
        <c:axId val="146508800"/>
        <c:scaling>
          <c:orientation val="minMax"/>
        </c:scaling>
        <c:delete val="0"/>
        <c:axPos val="b"/>
        <c:majorTickMark val="out"/>
        <c:minorTickMark val="none"/>
        <c:tickLblPos val="nextTo"/>
        <c:spPr>
          <a:ln>
            <a:noFill/>
          </a:ln>
        </c:spPr>
        <c:txPr>
          <a:bodyPr rot="-5400000" vert="horz" anchor="ctr" anchorCtr="0"/>
          <a:lstStyle/>
          <a:p>
            <a:pPr>
              <a:defRPr sz="1200"/>
            </a:pPr>
            <a:endParaRPr lang="en-US"/>
          </a:p>
        </c:txPr>
        <c:crossAx val="146539264"/>
        <c:crosses val="autoZero"/>
        <c:auto val="0"/>
        <c:lblAlgn val="ctr"/>
        <c:lblOffset val="100"/>
        <c:noMultiLvlLbl val="0"/>
      </c:catAx>
      <c:valAx>
        <c:axId val="146539264"/>
        <c:scaling>
          <c:orientation val="minMax"/>
          <c:max val="101"/>
          <c:min val="0"/>
        </c:scaling>
        <c:delete val="1"/>
        <c:axPos val="l"/>
        <c:numFmt formatCode="_-* #,##0_-;\-* #,##0_-;_-* &quot;-&quot;??_-;_-@_-" sourceLinked="1"/>
        <c:majorTickMark val="out"/>
        <c:minorTickMark val="none"/>
        <c:tickLblPos val="none"/>
        <c:crossAx val="146508800"/>
        <c:crosses val="autoZero"/>
        <c:crossBetween val="between"/>
      </c:valAx>
    </c:plotArea>
    <c:legend>
      <c:legendPos val="t"/>
      <c:layout>
        <c:manualLayout>
          <c:xMode val="edge"/>
          <c:yMode val="edge"/>
          <c:x val="0"/>
          <c:y val="9.2355665789815272E-2"/>
          <c:w val="0.99895122484689414"/>
          <c:h val="7.6027862807476476E-2"/>
        </c:manualLayout>
      </c:layout>
      <c:overlay val="0"/>
      <c:txPr>
        <a:bodyPr/>
        <a:lstStyle/>
        <a:p>
          <a:pPr>
            <a:defRPr sz="1200" baseline="0"/>
          </a:pPr>
          <a:endParaRPr lang="en-US"/>
        </a:p>
      </c:txPr>
    </c:legend>
    <c:plotVisOnly val="1"/>
    <c:dispBlanksAs val="gap"/>
    <c:showDLblsOverMax val="0"/>
  </c:chart>
  <c:txPr>
    <a:bodyPr/>
    <a:lstStyle/>
    <a:p>
      <a:pPr>
        <a:defRPr sz="1600">
          <a:latin typeface="Arial" pitchFamily="34" charset="0"/>
          <a:cs typeface="Arial" pitchFamily="34" charset="0"/>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886985" cy="4973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smtClean="0">
                <a:solidFill>
                  <a:schemeClr val="tx1"/>
                </a:solidFill>
              </a:defRPr>
            </a:lvl1pPr>
          </a:lstStyle>
          <a:p>
            <a:pPr>
              <a:defRPr/>
            </a:pPr>
            <a:endParaRPr lang="en-US"/>
          </a:p>
        </p:txBody>
      </p:sp>
      <p:sp>
        <p:nvSpPr>
          <p:cNvPr id="23555" name="Rectangle 3"/>
          <p:cNvSpPr>
            <a:spLocks noGrp="1" noChangeArrowheads="1"/>
          </p:cNvSpPr>
          <p:nvPr>
            <p:ph type="dt" sz="quarter" idx="1"/>
          </p:nvPr>
        </p:nvSpPr>
        <p:spPr bwMode="auto">
          <a:xfrm>
            <a:off x="3772730" y="0"/>
            <a:ext cx="2888497" cy="4973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solidFill>
                  <a:schemeClr val="tx1"/>
                </a:solidFill>
              </a:defRPr>
            </a:lvl1pPr>
          </a:lstStyle>
          <a:p>
            <a:pPr>
              <a:defRPr/>
            </a:pPr>
            <a:endParaRPr lang="en-US"/>
          </a:p>
        </p:txBody>
      </p:sp>
      <p:sp>
        <p:nvSpPr>
          <p:cNvPr id="23556" name="Rectangle 4"/>
          <p:cNvSpPr>
            <a:spLocks noGrp="1" noChangeArrowheads="1"/>
          </p:cNvSpPr>
          <p:nvPr>
            <p:ph type="ftr" sz="quarter" idx="2"/>
          </p:nvPr>
        </p:nvSpPr>
        <p:spPr bwMode="auto">
          <a:xfrm>
            <a:off x="0" y="9427590"/>
            <a:ext cx="2886985" cy="49735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smtClean="0">
                <a:solidFill>
                  <a:schemeClr val="tx1"/>
                </a:solidFill>
              </a:defRPr>
            </a:lvl1pPr>
          </a:lstStyle>
          <a:p>
            <a:pPr>
              <a:defRPr/>
            </a:pPr>
            <a:endParaRPr lang="en-US"/>
          </a:p>
        </p:txBody>
      </p:sp>
      <p:sp>
        <p:nvSpPr>
          <p:cNvPr id="23557" name="Rectangle 5"/>
          <p:cNvSpPr>
            <a:spLocks noGrp="1" noChangeArrowheads="1"/>
          </p:cNvSpPr>
          <p:nvPr>
            <p:ph type="sldNum" sz="quarter" idx="3"/>
          </p:nvPr>
        </p:nvSpPr>
        <p:spPr bwMode="auto">
          <a:xfrm>
            <a:off x="3772730" y="9427590"/>
            <a:ext cx="2888497" cy="49735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solidFill>
                  <a:schemeClr val="tx1"/>
                </a:solidFill>
              </a:defRPr>
            </a:lvl1pPr>
          </a:lstStyle>
          <a:p>
            <a:pPr>
              <a:defRPr/>
            </a:pPr>
            <a:fld id="{60A22A64-DABC-4064-B750-1166323A2261}" type="slidenum">
              <a:rPr lang="en-US"/>
              <a:pPr>
                <a:defRPr/>
              </a:pPr>
              <a:t>‹#›</a:t>
            </a:fld>
            <a:endParaRPr lang="en-US"/>
          </a:p>
        </p:txBody>
      </p:sp>
    </p:spTree>
    <p:extLst>
      <p:ext uri="{BB962C8B-B14F-4D97-AF65-F5344CB8AC3E}">
        <p14:creationId xmlns:p14="http://schemas.microsoft.com/office/powerpoint/2010/main" val="24029576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886985" cy="4973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smtClean="0">
                <a:solidFill>
                  <a:schemeClr val="tx1"/>
                </a:solidFill>
              </a:defRPr>
            </a:lvl1pPr>
          </a:lstStyle>
          <a:p>
            <a:pPr>
              <a:defRPr/>
            </a:pPr>
            <a:endParaRPr lang="en-US"/>
          </a:p>
        </p:txBody>
      </p:sp>
      <p:sp>
        <p:nvSpPr>
          <p:cNvPr id="7171" name="Rectangle 3"/>
          <p:cNvSpPr>
            <a:spLocks noGrp="1" noChangeArrowheads="1"/>
          </p:cNvSpPr>
          <p:nvPr>
            <p:ph type="dt" idx="1"/>
          </p:nvPr>
        </p:nvSpPr>
        <p:spPr bwMode="auto">
          <a:xfrm>
            <a:off x="3772730" y="0"/>
            <a:ext cx="2888497" cy="4973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solidFill>
                  <a:schemeClr val="tx1"/>
                </a:solidFill>
              </a:defRPr>
            </a:lvl1pPr>
          </a:lstStyle>
          <a:p>
            <a:pPr>
              <a:defRPr/>
            </a:pPr>
            <a:endParaRPr lang="en-US"/>
          </a:p>
        </p:txBody>
      </p:sp>
      <p:sp>
        <p:nvSpPr>
          <p:cNvPr id="24580" name="Rectangle 4"/>
          <p:cNvSpPr>
            <a:spLocks noGrp="1" noRot="1" noChangeAspect="1" noChangeArrowheads="1" noTextEdit="1"/>
          </p:cNvSpPr>
          <p:nvPr>
            <p:ph type="sldImg" idx="2"/>
          </p:nvPr>
        </p:nvSpPr>
        <p:spPr bwMode="auto">
          <a:xfrm>
            <a:off x="850900" y="742950"/>
            <a:ext cx="4960938" cy="3722688"/>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66577" y="4715493"/>
            <a:ext cx="5329586" cy="44676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4" name="Rectangle 6"/>
          <p:cNvSpPr>
            <a:spLocks noGrp="1" noChangeArrowheads="1"/>
          </p:cNvSpPr>
          <p:nvPr>
            <p:ph type="ftr" sz="quarter" idx="4"/>
          </p:nvPr>
        </p:nvSpPr>
        <p:spPr bwMode="auto">
          <a:xfrm>
            <a:off x="0" y="9427590"/>
            <a:ext cx="2886985" cy="49735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smtClean="0">
                <a:solidFill>
                  <a:schemeClr val="tx1"/>
                </a:solidFill>
              </a:defRPr>
            </a:lvl1pPr>
          </a:lstStyle>
          <a:p>
            <a:pPr>
              <a:defRPr/>
            </a:pPr>
            <a:endParaRPr lang="en-US"/>
          </a:p>
        </p:txBody>
      </p:sp>
      <p:sp>
        <p:nvSpPr>
          <p:cNvPr id="7175" name="Rectangle 7"/>
          <p:cNvSpPr>
            <a:spLocks noGrp="1" noChangeArrowheads="1"/>
          </p:cNvSpPr>
          <p:nvPr>
            <p:ph type="sldNum" sz="quarter" idx="5"/>
          </p:nvPr>
        </p:nvSpPr>
        <p:spPr bwMode="auto">
          <a:xfrm>
            <a:off x="3772730" y="9427590"/>
            <a:ext cx="2888497" cy="49735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solidFill>
                  <a:schemeClr val="tx1"/>
                </a:solidFill>
              </a:defRPr>
            </a:lvl1pPr>
          </a:lstStyle>
          <a:p>
            <a:pPr>
              <a:defRPr/>
            </a:pPr>
            <a:fld id="{8EE73110-EE71-4669-B643-AD617B138744}" type="slidenum">
              <a:rPr lang="en-US"/>
              <a:pPr>
                <a:defRPr/>
              </a:pPr>
              <a:t>‹#›</a:t>
            </a:fld>
            <a:endParaRPr lang="en-US"/>
          </a:p>
        </p:txBody>
      </p:sp>
    </p:spTree>
    <p:extLst>
      <p:ext uri="{BB962C8B-B14F-4D97-AF65-F5344CB8AC3E}">
        <p14:creationId xmlns:p14="http://schemas.microsoft.com/office/powerpoint/2010/main" val="174178182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fr-FR"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pPr>
              <a:defRPr/>
            </a:pPr>
            <a:fld id="{8EE73110-EE71-4669-B643-AD617B138744}"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3" name="Rectangle 2"/>
          <p:cNvSpPr>
            <a:spLocks noChangeArrowheads="1"/>
          </p:cNvSpPr>
          <p:nvPr userDrawn="1"/>
        </p:nvSpPr>
        <p:spPr bwMode="auto">
          <a:xfrm>
            <a:off x="6956425" y="6518275"/>
            <a:ext cx="1938338" cy="274638"/>
          </a:xfrm>
          <a:prstGeom prst="rect">
            <a:avLst/>
          </a:prstGeom>
          <a:noFill/>
          <a:ln w="9525">
            <a:noFill/>
            <a:miter lim="800000"/>
            <a:headEnd/>
            <a:tailEnd/>
          </a:ln>
        </p:spPr>
        <p:txBody>
          <a:bodyPr wrap="none">
            <a:spAutoFit/>
          </a:bodyPr>
          <a:lstStyle/>
          <a:p>
            <a:pPr algn="l" eaLnBrk="1" hangingPunct="1">
              <a:defRPr/>
            </a:pPr>
            <a:r>
              <a:rPr lang="en-GB" sz="1200" b="1">
                <a:solidFill>
                  <a:schemeClr val="tx2"/>
                </a:solidFill>
              </a:rPr>
              <a:t>Nobody’s Unpredictable</a:t>
            </a:r>
          </a:p>
        </p:txBody>
      </p:sp>
      <p:sp>
        <p:nvSpPr>
          <p:cNvPr id="67" name="Rectangle 174"/>
          <p:cNvSpPr>
            <a:spLocks noChangeArrowheads="1"/>
          </p:cNvSpPr>
          <p:nvPr userDrawn="1"/>
        </p:nvSpPr>
        <p:spPr bwMode="gray">
          <a:xfrm>
            <a:off x="3038475" y="3540125"/>
            <a:ext cx="6105525" cy="881063"/>
          </a:xfrm>
          <a:prstGeom prst="rect">
            <a:avLst/>
          </a:prstGeom>
          <a:solidFill>
            <a:schemeClr val="bg1"/>
          </a:solidFill>
          <a:ln w="9525" algn="ctr">
            <a:noFill/>
            <a:miter lim="800000"/>
            <a:headEnd/>
            <a:tailEnd/>
          </a:ln>
        </p:spPr>
        <p:txBody>
          <a:bodyPr wrap="none" anchor="ctr"/>
          <a:lstStyle/>
          <a:p>
            <a:pPr>
              <a:defRPr/>
            </a:pPr>
            <a:endParaRPr lang="en-US"/>
          </a:p>
        </p:txBody>
      </p:sp>
      <p:sp>
        <p:nvSpPr>
          <p:cNvPr id="109570" name="Rectangle 2"/>
          <p:cNvSpPr>
            <a:spLocks noGrp="1" noChangeArrowheads="1"/>
          </p:cNvSpPr>
          <p:nvPr>
            <p:ph type="ctrTitle"/>
          </p:nvPr>
        </p:nvSpPr>
        <p:spPr>
          <a:xfrm>
            <a:off x="487363" y="1473200"/>
            <a:ext cx="7772400" cy="1050925"/>
          </a:xfrm>
        </p:spPr>
        <p:txBody>
          <a:bodyPr lIns="0" tIns="0" rIns="0" bIns="0" anchor="b"/>
          <a:lstStyle>
            <a:lvl1pPr>
              <a:defRPr sz="2800"/>
            </a:lvl1pPr>
          </a:lstStyle>
          <a:p>
            <a:r>
              <a:rPr lang="en-US"/>
              <a:t>Click to edit Master title style</a:t>
            </a:r>
          </a:p>
        </p:txBody>
      </p:sp>
      <p:sp>
        <p:nvSpPr>
          <p:cNvPr id="109571" name="Rectangle 3"/>
          <p:cNvSpPr>
            <a:spLocks noGrp="1" noChangeArrowheads="1"/>
          </p:cNvSpPr>
          <p:nvPr>
            <p:ph type="subTitle" idx="1"/>
          </p:nvPr>
        </p:nvSpPr>
        <p:spPr>
          <a:xfrm>
            <a:off x="487363" y="2641600"/>
            <a:ext cx="6400800" cy="762000"/>
          </a:xfrm>
        </p:spPr>
        <p:txBody>
          <a:bodyPr lIns="0" tIns="0" rIns="0" bIns="0"/>
          <a:lstStyle>
            <a:lvl1pPr marL="0" indent="0">
              <a:buFont typeface="Wingdings" pitchFamily="2" charset="2"/>
              <a:buNone/>
              <a:defRPr sz="1800" b="1"/>
            </a:lvl1pPr>
          </a:lstStyle>
          <a:p>
            <a:r>
              <a:rPr lang="en-US"/>
              <a:t>Click to edit Master subtitle style</a:t>
            </a:r>
          </a:p>
        </p:txBody>
      </p:sp>
      <p:sp>
        <p:nvSpPr>
          <p:cNvPr id="24" name="Rectangle 172"/>
          <p:cNvSpPr>
            <a:spLocks noChangeArrowheads="1"/>
          </p:cNvSpPr>
          <p:nvPr userDrawn="1"/>
        </p:nvSpPr>
        <p:spPr bwMode="auto">
          <a:xfrm>
            <a:off x="0" y="6262688"/>
            <a:ext cx="9144000" cy="214312"/>
          </a:xfrm>
          <a:prstGeom prst="rect">
            <a:avLst/>
          </a:prstGeom>
          <a:solidFill>
            <a:srgbClr val="99A6C1">
              <a:alpha val="50000"/>
            </a:srgbClr>
          </a:solidFill>
          <a:ln w="9525" algn="ctr">
            <a:noFill/>
            <a:miter lim="800000"/>
            <a:headEnd/>
            <a:tailEnd/>
          </a:ln>
        </p:spPr>
        <p:txBody>
          <a:bodyPr wrap="none" anchor="ctr"/>
          <a:lstStyle/>
          <a:p>
            <a:pPr>
              <a:defRPr/>
            </a:pPr>
            <a:endParaRPr lang="en-US"/>
          </a:p>
        </p:txBody>
      </p:sp>
      <p:grpSp>
        <p:nvGrpSpPr>
          <p:cNvPr id="109699" name="Group 60"/>
          <p:cNvGrpSpPr>
            <a:grpSpLocks/>
          </p:cNvGrpSpPr>
          <p:nvPr userDrawn="1"/>
        </p:nvGrpSpPr>
        <p:grpSpPr bwMode="auto">
          <a:xfrm>
            <a:off x="381000" y="381000"/>
            <a:ext cx="1081088" cy="992188"/>
            <a:chOff x="1020" y="346"/>
            <a:chExt cx="4114" cy="3756"/>
          </a:xfrm>
        </p:grpSpPr>
        <p:sp>
          <p:nvSpPr>
            <p:cNvPr id="273469" name="Freeform 61"/>
            <p:cNvSpPr>
              <a:spLocks/>
            </p:cNvSpPr>
            <p:nvPr userDrawn="1"/>
          </p:nvSpPr>
          <p:spPr bwMode="auto">
            <a:xfrm>
              <a:off x="1020" y="346"/>
              <a:ext cx="4114" cy="3756"/>
            </a:xfrm>
            <a:custGeom>
              <a:avLst/>
              <a:gdLst/>
              <a:ahLst/>
              <a:cxnLst>
                <a:cxn ang="0">
                  <a:pos x="0" y="3756"/>
                </a:cxn>
                <a:cxn ang="0">
                  <a:pos x="0" y="0"/>
                </a:cxn>
                <a:cxn ang="0">
                  <a:pos x="4022" y="0"/>
                </a:cxn>
                <a:cxn ang="0">
                  <a:pos x="4022" y="0"/>
                </a:cxn>
                <a:cxn ang="0">
                  <a:pos x="4040" y="118"/>
                </a:cxn>
                <a:cxn ang="0">
                  <a:pos x="4054" y="234"/>
                </a:cxn>
                <a:cxn ang="0">
                  <a:pos x="4068" y="350"/>
                </a:cxn>
                <a:cxn ang="0">
                  <a:pos x="4078" y="468"/>
                </a:cxn>
                <a:cxn ang="0">
                  <a:pos x="4088" y="584"/>
                </a:cxn>
                <a:cxn ang="0">
                  <a:pos x="4096" y="700"/>
                </a:cxn>
                <a:cxn ang="0">
                  <a:pos x="4104" y="814"/>
                </a:cxn>
                <a:cxn ang="0">
                  <a:pos x="4108" y="930"/>
                </a:cxn>
                <a:cxn ang="0">
                  <a:pos x="4112" y="1046"/>
                </a:cxn>
                <a:cxn ang="0">
                  <a:pos x="4114" y="1162"/>
                </a:cxn>
                <a:cxn ang="0">
                  <a:pos x="4112" y="1276"/>
                </a:cxn>
                <a:cxn ang="0">
                  <a:pos x="4110" y="1392"/>
                </a:cxn>
                <a:cxn ang="0">
                  <a:pos x="4106" y="1508"/>
                </a:cxn>
                <a:cxn ang="0">
                  <a:pos x="4100" y="1622"/>
                </a:cxn>
                <a:cxn ang="0">
                  <a:pos x="4092" y="1738"/>
                </a:cxn>
                <a:cxn ang="0">
                  <a:pos x="4082" y="1854"/>
                </a:cxn>
                <a:cxn ang="0">
                  <a:pos x="4070" y="1970"/>
                </a:cxn>
                <a:cxn ang="0">
                  <a:pos x="4056" y="2086"/>
                </a:cxn>
                <a:cxn ang="0">
                  <a:pos x="4040" y="2202"/>
                </a:cxn>
                <a:cxn ang="0">
                  <a:pos x="4020" y="2320"/>
                </a:cxn>
                <a:cxn ang="0">
                  <a:pos x="4000" y="2436"/>
                </a:cxn>
                <a:cxn ang="0">
                  <a:pos x="3978" y="2554"/>
                </a:cxn>
                <a:cxn ang="0">
                  <a:pos x="3952" y="2672"/>
                </a:cxn>
                <a:cxn ang="0">
                  <a:pos x="3926" y="2790"/>
                </a:cxn>
                <a:cxn ang="0">
                  <a:pos x="3896" y="2908"/>
                </a:cxn>
                <a:cxn ang="0">
                  <a:pos x="3864" y="3028"/>
                </a:cxn>
                <a:cxn ang="0">
                  <a:pos x="3830" y="3148"/>
                </a:cxn>
                <a:cxn ang="0">
                  <a:pos x="3792" y="3268"/>
                </a:cxn>
                <a:cxn ang="0">
                  <a:pos x="3754" y="3388"/>
                </a:cxn>
                <a:cxn ang="0">
                  <a:pos x="3712" y="3510"/>
                </a:cxn>
                <a:cxn ang="0">
                  <a:pos x="3668" y="3632"/>
                </a:cxn>
                <a:cxn ang="0">
                  <a:pos x="3620" y="3756"/>
                </a:cxn>
                <a:cxn ang="0">
                  <a:pos x="0" y="3756"/>
                </a:cxn>
              </a:cxnLst>
              <a:rect l="0" t="0" r="r" b="b"/>
              <a:pathLst>
                <a:path w="4114" h="3756">
                  <a:moveTo>
                    <a:pt x="0" y="3756"/>
                  </a:moveTo>
                  <a:lnTo>
                    <a:pt x="0" y="0"/>
                  </a:lnTo>
                  <a:lnTo>
                    <a:pt x="4022"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D9C"/>
            </a:solidFill>
            <a:ln w="9525">
              <a:noFill/>
              <a:round/>
              <a:headEnd/>
              <a:tailEnd/>
            </a:ln>
          </p:spPr>
          <p:txBody>
            <a:bodyPr/>
            <a:lstStyle/>
            <a:p>
              <a:pPr algn="l" eaLnBrk="1" hangingPunct="1">
                <a:defRPr/>
              </a:pPr>
              <a:endParaRPr lang="en-US" sz="1800" dirty="0">
                <a:solidFill>
                  <a:schemeClr val="tx1"/>
                </a:solidFill>
              </a:endParaRPr>
            </a:p>
          </p:txBody>
        </p:sp>
        <p:sp>
          <p:nvSpPr>
            <p:cNvPr id="273470" name="Freeform 62"/>
            <p:cNvSpPr>
              <a:spLocks/>
            </p:cNvSpPr>
            <p:nvPr userDrawn="1"/>
          </p:nvSpPr>
          <p:spPr bwMode="auto">
            <a:xfrm>
              <a:off x="2633" y="1722"/>
              <a:ext cx="91" cy="60"/>
            </a:xfrm>
            <a:custGeom>
              <a:avLst/>
              <a:gdLst/>
              <a:ahLst/>
              <a:cxnLst>
                <a:cxn ang="0">
                  <a:pos x="18" y="44"/>
                </a:cxn>
                <a:cxn ang="0">
                  <a:pos x="0" y="58"/>
                </a:cxn>
                <a:cxn ang="0">
                  <a:pos x="0" y="58"/>
                </a:cxn>
                <a:cxn ang="0">
                  <a:pos x="14" y="60"/>
                </a:cxn>
                <a:cxn ang="0">
                  <a:pos x="28" y="62"/>
                </a:cxn>
                <a:cxn ang="0">
                  <a:pos x="42" y="58"/>
                </a:cxn>
                <a:cxn ang="0">
                  <a:pos x="54" y="54"/>
                </a:cxn>
                <a:cxn ang="0">
                  <a:pos x="66" y="48"/>
                </a:cxn>
                <a:cxn ang="0">
                  <a:pos x="76" y="40"/>
                </a:cxn>
                <a:cxn ang="0">
                  <a:pos x="82" y="32"/>
                </a:cxn>
                <a:cxn ang="0">
                  <a:pos x="88" y="24"/>
                </a:cxn>
                <a:cxn ang="0">
                  <a:pos x="88" y="0"/>
                </a:cxn>
                <a:cxn ang="0">
                  <a:pos x="88" y="0"/>
                </a:cxn>
                <a:cxn ang="0">
                  <a:pos x="66" y="6"/>
                </a:cxn>
                <a:cxn ang="0">
                  <a:pos x="46" y="16"/>
                </a:cxn>
                <a:cxn ang="0">
                  <a:pos x="38" y="22"/>
                </a:cxn>
                <a:cxn ang="0">
                  <a:pos x="30" y="28"/>
                </a:cxn>
                <a:cxn ang="0">
                  <a:pos x="24" y="36"/>
                </a:cxn>
                <a:cxn ang="0">
                  <a:pos x="18" y="44"/>
                </a:cxn>
                <a:cxn ang="0">
                  <a:pos x="18" y="44"/>
                </a:cxn>
              </a:cxnLst>
              <a:rect l="0" t="0" r="r" b="b"/>
              <a:pathLst>
                <a:path w="88" h="62">
                  <a:moveTo>
                    <a:pt x="18" y="44"/>
                  </a:moveTo>
                  <a:lnTo>
                    <a:pt x="0" y="58"/>
                  </a:lnTo>
                  <a:lnTo>
                    <a:pt x="0" y="58"/>
                  </a:lnTo>
                  <a:lnTo>
                    <a:pt x="14" y="60"/>
                  </a:lnTo>
                  <a:lnTo>
                    <a:pt x="28" y="62"/>
                  </a:lnTo>
                  <a:lnTo>
                    <a:pt x="42" y="58"/>
                  </a:lnTo>
                  <a:lnTo>
                    <a:pt x="54" y="54"/>
                  </a:lnTo>
                  <a:lnTo>
                    <a:pt x="66" y="48"/>
                  </a:lnTo>
                  <a:lnTo>
                    <a:pt x="76" y="40"/>
                  </a:lnTo>
                  <a:lnTo>
                    <a:pt x="82" y="32"/>
                  </a:lnTo>
                  <a:lnTo>
                    <a:pt x="88" y="24"/>
                  </a:lnTo>
                  <a:lnTo>
                    <a:pt x="88" y="0"/>
                  </a:lnTo>
                  <a:lnTo>
                    <a:pt x="88" y="0"/>
                  </a:lnTo>
                  <a:lnTo>
                    <a:pt x="66" y="6"/>
                  </a:lnTo>
                  <a:lnTo>
                    <a:pt x="46" y="16"/>
                  </a:lnTo>
                  <a:lnTo>
                    <a:pt x="38" y="22"/>
                  </a:lnTo>
                  <a:lnTo>
                    <a:pt x="30" y="28"/>
                  </a:lnTo>
                  <a:lnTo>
                    <a:pt x="24" y="36"/>
                  </a:lnTo>
                  <a:lnTo>
                    <a:pt x="18" y="44"/>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1" name="Freeform 63"/>
            <p:cNvSpPr>
              <a:spLocks/>
            </p:cNvSpPr>
            <p:nvPr userDrawn="1"/>
          </p:nvSpPr>
          <p:spPr bwMode="auto">
            <a:xfrm>
              <a:off x="2826" y="1878"/>
              <a:ext cx="66" cy="72"/>
            </a:xfrm>
            <a:custGeom>
              <a:avLst/>
              <a:gdLst/>
              <a:ahLst/>
              <a:cxnLst>
                <a:cxn ang="0">
                  <a:pos x="28" y="2"/>
                </a:cxn>
                <a:cxn ang="0">
                  <a:pos x="0" y="0"/>
                </a:cxn>
                <a:cxn ang="0">
                  <a:pos x="0" y="0"/>
                </a:cxn>
                <a:cxn ang="0">
                  <a:pos x="2" y="18"/>
                </a:cxn>
                <a:cxn ang="0">
                  <a:pos x="4" y="28"/>
                </a:cxn>
                <a:cxn ang="0">
                  <a:pos x="6" y="36"/>
                </a:cxn>
                <a:cxn ang="0">
                  <a:pos x="12" y="44"/>
                </a:cxn>
                <a:cxn ang="0">
                  <a:pos x="18" y="50"/>
                </a:cxn>
                <a:cxn ang="0">
                  <a:pos x="26" y="58"/>
                </a:cxn>
                <a:cxn ang="0">
                  <a:pos x="36" y="64"/>
                </a:cxn>
                <a:cxn ang="0">
                  <a:pos x="58" y="68"/>
                </a:cxn>
                <a:cxn ang="0">
                  <a:pos x="58" y="68"/>
                </a:cxn>
                <a:cxn ang="0">
                  <a:pos x="66" y="60"/>
                </a:cxn>
                <a:cxn ang="0">
                  <a:pos x="68" y="54"/>
                </a:cxn>
                <a:cxn ang="0">
                  <a:pos x="68" y="50"/>
                </a:cxn>
                <a:cxn ang="0">
                  <a:pos x="66" y="40"/>
                </a:cxn>
                <a:cxn ang="0">
                  <a:pos x="62" y="32"/>
                </a:cxn>
                <a:cxn ang="0">
                  <a:pos x="54" y="22"/>
                </a:cxn>
                <a:cxn ang="0">
                  <a:pos x="46" y="14"/>
                </a:cxn>
                <a:cxn ang="0">
                  <a:pos x="28" y="2"/>
                </a:cxn>
                <a:cxn ang="0">
                  <a:pos x="28" y="2"/>
                </a:cxn>
              </a:cxnLst>
              <a:rect l="0" t="0" r="r" b="b"/>
              <a:pathLst>
                <a:path w="68" h="68">
                  <a:moveTo>
                    <a:pt x="28" y="2"/>
                  </a:moveTo>
                  <a:lnTo>
                    <a:pt x="0" y="0"/>
                  </a:lnTo>
                  <a:lnTo>
                    <a:pt x="0" y="0"/>
                  </a:lnTo>
                  <a:lnTo>
                    <a:pt x="2" y="18"/>
                  </a:lnTo>
                  <a:lnTo>
                    <a:pt x="4" y="28"/>
                  </a:lnTo>
                  <a:lnTo>
                    <a:pt x="6" y="36"/>
                  </a:lnTo>
                  <a:lnTo>
                    <a:pt x="12" y="44"/>
                  </a:lnTo>
                  <a:lnTo>
                    <a:pt x="18" y="50"/>
                  </a:lnTo>
                  <a:lnTo>
                    <a:pt x="26" y="58"/>
                  </a:lnTo>
                  <a:lnTo>
                    <a:pt x="36" y="64"/>
                  </a:lnTo>
                  <a:lnTo>
                    <a:pt x="58" y="68"/>
                  </a:lnTo>
                  <a:lnTo>
                    <a:pt x="58" y="68"/>
                  </a:lnTo>
                  <a:lnTo>
                    <a:pt x="66" y="60"/>
                  </a:lnTo>
                  <a:lnTo>
                    <a:pt x="68" y="54"/>
                  </a:lnTo>
                  <a:lnTo>
                    <a:pt x="68" y="50"/>
                  </a:lnTo>
                  <a:lnTo>
                    <a:pt x="66" y="40"/>
                  </a:lnTo>
                  <a:lnTo>
                    <a:pt x="62" y="32"/>
                  </a:lnTo>
                  <a:lnTo>
                    <a:pt x="54" y="22"/>
                  </a:lnTo>
                  <a:lnTo>
                    <a:pt x="46" y="14"/>
                  </a:lnTo>
                  <a:lnTo>
                    <a:pt x="28" y="2"/>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2" name="Freeform 64"/>
            <p:cNvSpPr>
              <a:spLocks/>
            </p:cNvSpPr>
            <p:nvPr userDrawn="1"/>
          </p:nvSpPr>
          <p:spPr bwMode="auto">
            <a:xfrm>
              <a:off x="2536" y="1217"/>
              <a:ext cx="103" cy="72"/>
            </a:xfrm>
            <a:custGeom>
              <a:avLst/>
              <a:gdLst/>
              <a:ahLst/>
              <a:cxnLst>
                <a:cxn ang="0">
                  <a:pos x="22" y="54"/>
                </a:cxn>
                <a:cxn ang="0">
                  <a:pos x="0" y="70"/>
                </a:cxn>
                <a:cxn ang="0">
                  <a:pos x="0" y="70"/>
                </a:cxn>
                <a:cxn ang="0">
                  <a:pos x="16" y="74"/>
                </a:cxn>
                <a:cxn ang="0">
                  <a:pos x="32" y="76"/>
                </a:cxn>
                <a:cxn ang="0">
                  <a:pos x="46" y="74"/>
                </a:cxn>
                <a:cxn ang="0">
                  <a:pos x="60" y="68"/>
                </a:cxn>
                <a:cxn ang="0">
                  <a:pos x="72" y="62"/>
                </a:cxn>
                <a:cxn ang="0">
                  <a:pos x="82" y="52"/>
                </a:cxn>
                <a:cxn ang="0">
                  <a:pos x="90" y="42"/>
                </a:cxn>
                <a:cxn ang="0">
                  <a:pos x="98" y="30"/>
                </a:cxn>
                <a:cxn ang="0">
                  <a:pos x="106" y="0"/>
                </a:cxn>
                <a:cxn ang="0">
                  <a:pos x="106" y="0"/>
                </a:cxn>
                <a:cxn ang="0">
                  <a:pos x="80" y="6"/>
                </a:cxn>
                <a:cxn ang="0">
                  <a:pos x="68" y="10"/>
                </a:cxn>
                <a:cxn ang="0">
                  <a:pos x="58" y="14"/>
                </a:cxn>
                <a:cxn ang="0">
                  <a:pos x="48" y="20"/>
                </a:cxn>
                <a:cxn ang="0">
                  <a:pos x="38" y="28"/>
                </a:cxn>
                <a:cxn ang="0">
                  <a:pos x="30" y="40"/>
                </a:cxn>
                <a:cxn ang="0">
                  <a:pos x="22" y="54"/>
                </a:cxn>
                <a:cxn ang="0">
                  <a:pos x="22" y="54"/>
                </a:cxn>
              </a:cxnLst>
              <a:rect l="0" t="0" r="r" b="b"/>
              <a:pathLst>
                <a:path w="106" h="76">
                  <a:moveTo>
                    <a:pt x="22" y="54"/>
                  </a:moveTo>
                  <a:lnTo>
                    <a:pt x="0" y="70"/>
                  </a:lnTo>
                  <a:lnTo>
                    <a:pt x="0" y="70"/>
                  </a:lnTo>
                  <a:lnTo>
                    <a:pt x="16" y="74"/>
                  </a:lnTo>
                  <a:lnTo>
                    <a:pt x="32" y="76"/>
                  </a:lnTo>
                  <a:lnTo>
                    <a:pt x="46" y="74"/>
                  </a:lnTo>
                  <a:lnTo>
                    <a:pt x="60" y="68"/>
                  </a:lnTo>
                  <a:lnTo>
                    <a:pt x="72" y="62"/>
                  </a:lnTo>
                  <a:lnTo>
                    <a:pt x="82" y="52"/>
                  </a:lnTo>
                  <a:lnTo>
                    <a:pt x="90" y="42"/>
                  </a:lnTo>
                  <a:lnTo>
                    <a:pt x="98" y="30"/>
                  </a:lnTo>
                  <a:lnTo>
                    <a:pt x="106" y="0"/>
                  </a:lnTo>
                  <a:lnTo>
                    <a:pt x="106" y="0"/>
                  </a:lnTo>
                  <a:lnTo>
                    <a:pt x="80" y="6"/>
                  </a:lnTo>
                  <a:lnTo>
                    <a:pt x="68" y="10"/>
                  </a:lnTo>
                  <a:lnTo>
                    <a:pt x="58" y="14"/>
                  </a:lnTo>
                  <a:lnTo>
                    <a:pt x="48" y="20"/>
                  </a:lnTo>
                  <a:lnTo>
                    <a:pt x="38" y="28"/>
                  </a:lnTo>
                  <a:lnTo>
                    <a:pt x="30" y="40"/>
                  </a:lnTo>
                  <a:lnTo>
                    <a:pt x="22" y="54"/>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3" name="Freeform 65"/>
            <p:cNvSpPr>
              <a:spLocks/>
            </p:cNvSpPr>
            <p:nvPr userDrawn="1"/>
          </p:nvSpPr>
          <p:spPr bwMode="auto">
            <a:xfrm>
              <a:off x="2476" y="1392"/>
              <a:ext cx="85" cy="72"/>
            </a:xfrm>
            <a:custGeom>
              <a:avLst/>
              <a:gdLst/>
              <a:ahLst/>
              <a:cxnLst>
                <a:cxn ang="0">
                  <a:pos x="82" y="24"/>
                </a:cxn>
                <a:cxn ang="0">
                  <a:pos x="76" y="0"/>
                </a:cxn>
                <a:cxn ang="0">
                  <a:pos x="76" y="0"/>
                </a:cxn>
                <a:cxn ang="0">
                  <a:pos x="50" y="8"/>
                </a:cxn>
                <a:cxn ang="0">
                  <a:pos x="30" y="18"/>
                </a:cxn>
                <a:cxn ang="0">
                  <a:pos x="20" y="24"/>
                </a:cxn>
                <a:cxn ang="0">
                  <a:pos x="12" y="30"/>
                </a:cxn>
                <a:cxn ang="0">
                  <a:pos x="6" y="40"/>
                </a:cxn>
                <a:cxn ang="0">
                  <a:pos x="0" y="48"/>
                </a:cxn>
                <a:cxn ang="0">
                  <a:pos x="0" y="68"/>
                </a:cxn>
                <a:cxn ang="0">
                  <a:pos x="0" y="68"/>
                </a:cxn>
                <a:cxn ang="0">
                  <a:pos x="16" y="72"/>
                </a:cxn>
                <a:cxn ang="0">
                  <a:pos x="30" y="70"/>
                </a:cxn>
                <a:cxn ang="0">
                  <a:pos x="42" y="66"/>
                </a:cxn>
                <a:cxn ang="0">
                  <a:pos x="52" y="60"/>
                </a:cxn>
                <a:cxn ang="0">
                  <a:pos x="62" y="52"/>
                </a:cxn>
                <a:cxn ang="0">
                  <a:pos x="70" y="42"/>
                </a:cxn>
                <a:cxn ang="0">
                  <a:pos x="82" y="24"/>
                </a:cxn>
                <a:cxn ang="0">
                  <a:pos x="82" y="24"/>
                </a:cxn>
              </a:cxnLst>
              <a:rect l="0" t="0" r="r" b="b"/>
              <a:pathLst>
                <a:path w="82" h="72">
                  <a:moveTo>
                    <a:pt x="82" y="24"/>
                  </a:moveTo>
                  <a:lnTo>
                    <a:pt x="76" y="0"/>
                  </a:lnTo>
                  <a:lnTo>
                    <a:pt x="76" y="0"/>
                  </a:lnTo>
                  <a:lnTo>
                    <a:pt x="50" y="8"/>
                  </a:lnTo>
                  <a:lnTo>
                    <a:pt x="30" y="18"/>
                  </a:lnTo>
                  <a:lnTo>
                    <a:pt x="20" y="24"/>
                  </a:lnTo>
                  <a:lnTo>
                    <a:pt x="12" y="30"/>
                  </a:lnTo>
                  <a:lnTo>
                    <a:pt x="6" y="40"/>
                  </a:lnTo>
                  <a:lnTo>
                    <a:pt x="0" y="48"/>
                  </a:lnTo>
                  <a:lnTo>
                    <a:pt x="0" y="68"/>
                  </a:lnTo>
                  <a:lnTo>
                    <a:pt x="0" y="68"/>
                  </a:lnTo>
                  <a:lnTo>
                    <a:pt x="16" y="72"/>
                  </a:lnTo>
                  <a:lnTo>
                    <a:pt x="30" y="70"/>
                  </a:lnTo>
                  <a:lnTo>
                    <a:pt x="42" y="66"/>
                  </a:lnTo>
                  <a:lnTo>
                    <a:pt x="52" y="60"/>
                  </a:lnTo>
                  <a:lnTo>
                    <a:pt x="62" y="52"/>
                  </a:lnTo>
                  <a:lnTo>
                    <a:pt x="70" y="42"/>
                  </a:lnTo>
                  <a:lnTo>
                    <a:pt x="82" y="24"/>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4" name="Freeform 66"/>
            <p:cNvSpPr>
              <a:spLocks/>
            </p:cNvSpPr>
            <p:nvPr userDrawn="1"/>
          </p:nvSpPr>
          <p:spPr bwMode="auto">
            <a:xfrm>
              <a:off x="2452" y="1590"/>
              <a:ext cx="97" cy="60"/>
            </a:xfrm>
            <a:custGeom>
              <a:avLst/>
              <a:gdLst/>
              <a:ahLst/>
              <a:cxnLst>
                <a:cxn ang="0">
                  <a:pos x="0" y="50"/>
                </a:cxn>
                <a:cxn ang="0">
                  <a:pos x="14" y="58"/>
                </a:cxn>
                <a:cxn ang="0">
                  <a:pos x="14" y="58"/>
                </a:cxn>
                <a:cxn ang="0">
                  <a:pos x="30" y="62"/>
                </a:cxn>
                <a:cxn ang="0">
                  <a:pos x="44" y="60"/>
                </a:cxn>
                <a:cxn ang="0">
                  <a:pos x="54" y="56"/>
                </a:cxn>
                <a:cxn ang="0">
                  <a:pos x="60" y="50"/>
                </a:cxn>
                <a:cxn ang="0">
                  <a:pos x="66" y="42"/>
                </a:cxn>
                <a:cxn ang="0">
                  <a:pos x="70" y="34"/>
                </a:cxn>
                <a:cxn ang="0">
                  <a:pos x="78" y="18"/>
                </a:cxn>
                <a:cxn ang="0">
                  <a:pos x="98" y="2"/>
                </a:cxn>
                <a:cxn ang="0">
                  <a:pos x="98" y="2"/>
                </a:cxn>
                <a:cxn ang="0">
                  <a:pos x="80" y="0"/>
                </a:cxn>
                <a:cxn ang="0">
                  <a:pos x="64" y="2"/>
                </a:cxn>
                <a:cxn ang="0">
                  <a:pos x="50" y="6"/>
                </a:cxn>
                <a:cxn ang="0">
                  <a:pos x="36" y="14"/>
                </a:cxn>
                <a:cxn ang="0">
                  <a:pos x="24" y="22"/>
                </a:cxn>
                <a:cxn ang="0">
                  <a:pos x="14" y="30"/>
                </a:cxn>
                <a:cxn ang="0">
                  <a:pos x="6" y="40"/>
                </a:cxn>
                <a:cxn ang="0">
                  <a:pos x="0" y="50"/>
                </a:cxn>
                <a:cxn ang="0">
                  <a:pos x="0" y="50"/>
                </a:cxn>
              </a:cxnLst>
              <a:rect l="0" t="0" r="r" b="b"/>
              <a:pathLst>
                <a:path w="98" h="62">
                  <a:moveTo>
                    <a:pt x="0" y="50"/>
                  </a:moveTo>
                  <a:lnTo>
                    <a:pt x="14" y="58"/>
                  </a:lnTo>
                  <a:lnTo>
                    <a:pt x="14" y="58"/>
                  </a:lnTo>
                  <a:lnTo>
                    <a:pt x="30" y="62"/>
                  </a:lnTo>
                  <a:lnTo>
                    <a:pt x="44" y="60"/>
                  </a:lnTo>
                  <a:lnTo>
                    <a:pt x="54" y="56"/>
                  </a:lnTo>
                  <a:lnTo>
                    <a:pt x="60" y="50"/>
                  </a:lnTo>
                  <a:lnTo>
                    <a:pt x="66" y="42"/>
                  </a:lnTo>
                  <a:lnTo>
                    <a:pt x="70" y="34"/>
                  </a:lnTo>
                  <a:lnTo>
                    <a:pt x="78" y="18"/>
                  </a:lnTo>
                  <a:lnTo>
                    <a:pt x="98" y="2"/>
                  </a:lnTo>
                  <a:lnTo>
                    <a:pt x="98" y="2"/>
                  </a:lnTo>
                  <a:lnTo>
                    <a:pt x="80" y="0"/>
                  </a:lnTo>
                  <a:lnTo>
                    <a:pt x="64" y="2"/>
                  </a:lnTo>
                  <a:lnTo>
                    <a:pt x="50" y="6"/>
                  </a:lnTo>
                  <a:lnTo>
                    <a:pt x="36" y="14"/>
                  </a:lnTo>
                  <a:lnTo>
                    <a:pt x="24" y="22"/>
                  </a:lnTo>
                  <a:lnTo>
                    <a:pt x="14" y="30"/>
                  </a:lnTo>
                  <a:lnTo>
                    <a:pt x="6" y="40"/>
                  </a:lnTo>
                  <a:lnTo>
                    <a:pt x="0" y="5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5" name="Freeform 67"/>
            <p:cNvSpPr>
              <a:spLocks/>
            </p:cNvSpPr>
            <p:nvPr userDrawn="1"/>
          </p:nvSpPr>
          <p:spPr bwMode="auto">
            <a:xfrm>
              <a:off x="2724" y="941"/>
              <a:ext cx="97" cy="54"/>
            </a:xfrm>
            <a:custGeom>
              <a:avLst/>
              <a:gdLst/>
              <a:ahLst/>
              <a:cxnLst>
                <a:cxn ang="0">
                  <a:pos x="18" y="0"/>
                </a:cxn>
                <a:cxn ang="0">
                  <a:pos x="0" y="8"/>
                </a:cxn>
                <a:cxn ang="0">
                  <a:pos x="0" y="8"/>
                </a:cxn>
                <a:cxn ang="0">
                  <a:pos x="2" y="14"/>
                </a:cxn>
                <a:cxn ang="0">
                  <a:pos x="4" y="20"/>
                </a:cxn>
                <a:cxn ang="0">
                  <a:pos x="14" y="32"/>
                </a:cxn>
                <a:cxn ang="0">
                  <a:pos x="26" y="42"/>
                </a:cxn>
                <a:cxn ang="0">
                  <a:pos x="42" y="50"/>
                </a:cxn>
                <a:cxn ang="0">
                  <a:pos x="58" y="56"/>
                </a:cxn>
                <a:cxn ang="0">
                  <a:pos x="72" y="58"/>
                </a:cxn>
                <a:cxn ang="0">
                  <a:pos x="78" y="58"/>
                </a:cxn>
                <a:cxn ang="0">
                  <a:pos x="84" y="56"/>
                </a:cxn>
                <a:cxn ang="0">
                  <a:pos x="90" y="54"/>
                </a:cxn>
                <a:cxn ang="0">
                  <a:pos x="94" y="50"/>
                </a:cxn>
                <a:cxn ang="0">
                  <a:pos x="96" y="20"/>
                </a:cxn>
                <a:cxn ang="0">
                  <a:pos x="96" y="20"/>
                </a:cxn>
                <a:cxn ang="0">
                  <a:pos x="78" y="10"/>
                </a:cxn>
                <a:cxn ang="0">
                  <a:pos x="60" y="4"/>
                </a:cxn>
                <a:cxn ang="0">
                  <a:pos x="40" y="0"/>
                </a:cxn>
                <a:cxn ang="0">
                  <a:pos x="18" y="0"/>
                </a:cxn>
                <a:cxn ang="0">
                  <a:pos x="18" y="0"/>
                </a:cxn>
              </a:cxnLst>
              <a:rect l="0" t="0" r="r" b="b"/>
              <a:pathLst>
                <a:path w="96" h="58">
                  <a:moveTo>
                    <a:pt x="18" y="0"/>
                  </a:moveTo>
                  <a:lnTo>
                    <a:pt x="0" y="8"/>
                  </a:ln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96" y="20"/>
                  </a:lnTo>
                  <a:lnTo>
                    <a:pt x="78" y="10"/>
                  </a:lnTo>
                  <a:lnTo>
                    <a:pt x="60" y="4"/>
                  </a:lnTo>
                  <a:lnTo>
                    <a:pt x="40" y="0"/>
                  </a:lnTo>
                  <a:lnTo>
                    <a:pt x="18"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6" name="Freeform 68"/>
            <p:cNvSpPr>
              <a:spLocks/>
            </p:cNvSpPr>
            <p:nvPr userDrawn="1"/>
          </p:nvSpPr>
          <p:spPr bwMode="auto">
            <a:xfrm>
              <a:off x="2941" y="851"/>
              <a:ext cx="66" cy="102"/>
            </a:xfrm>
            <a:custGeom>
              <a:avLst/>
              <a:gdLst/>
              <a:ahLst/>
              <a:cxnLst>
                <a:cxn ang="0">
                  <a:pos x="42" y="8"/>
                </a:cxn>
                <a:cxn ang="0">
                  <a:pos x="14" y="0"/>
                </a:cxn>
                <a:cxn ang="0">
                  <a:pos x="14" y="0"/>
                </a:cxn>
                <a:cxn ang="0">
                  <a:pos x="6" y="16"/>
                </a:cxn>
                <a:cxn ang="0">
                  <a:pos x="2" y="22"/>
                </a:cxn>
                <a:cxn ang="0">
                  <a:pos x="0" y="30"/>
                </a:cxn>
                <a:cxn ang="0">
                  <a:pos x="0" y="40"/>
                </a:cxn>
                <a:cxn ang="0">
                  <a:pos x="0" y="50"/>
                </a:cxn>
                <a:cxn ang="0">
                  <a:pos x="4" y="60"/>
                </a:cxn>
                <a:cxn ang="0">
                  <a:pos x="8" y="72"/>
                </a:cxn>
                <a:cxn ang="0">
                  <a:pos x="22" y="102"/>
                </a:cxn>
                <a:cxn ang="0">
                  <a:pos x="22" y="102"/>
                </a:cxn>
                <a:cxn ang="0">
                  <a:pos x="44" y="78"/>
                </a:cxn>
                <a:cxn ang="0">
                  <a:pos x="54" y="66"/>
                </a:cxn>
                <a:cxn ang="0">
                  <a:pos x="60" y="54"/>
                </a:cxn>
                <a:cxn ang="0">
                  <a:pos x="64" y="44"/>
                </a:cxn>
                <a:cxn ang="0">
                  <a:pos x="64" y="38"/>
                </a:cxn>
                <a:cxn ang="0">
                  <a:pos x="62" y="32"/>
                </a:cxn>
                <a:cxn ang="0">
                  <a:pos x="60" y="26"/>
                </a:cxn>
                <a:cxn ang="0">
                  <a:pos x="56" y="20"/>
                </a:cxn>
                <a:cxn ang="0">
                  <a:pos x="42" y="8"/>
                </a:cxn>
                <a:cxn ang="0">
                  <a:pos x="42" y="8"/>
                </a:cxn>
              </a:cxnLst>
              <a:rect l="0" t="0" r="r" b="b"/>
              <a:pathLst>
                <a:path w="64" h="102">
                  <a:moveTo>
                    <a:pt x="42" y="8"/>
                  </a:moveTo>
                  <a:lnTo>
                    <a:pt x="14" y="0"/>
                  </a:lnTo>
                  <a:lnTo>
                    <a:pt x="14" y="0"/>
                  </a:lnTo>
                  <a:lnTo>
                    <a:pt x="6" y="16"/>
                  </a:lnTo>
                  <a:lnTo>
                    <a:pt x="2" y="22"/>
                  </a:lnTo>
                  <a:lnTo>
                    <a:pt x="0" y="30"/>
                  </a:lnTo>
                  <a:lnTo>
                    <a:pt x="0" y="40"/>
                  </a:lnTo>
                  <a:lnTo>
                    <a:pt x="0" y="50"/>
                  </a:lnTo>
                  <a:lnTo>
                    <a:pt x="4" y="60"/>
                  </a:lnTo>
                  <a:lnTo>
                    <a:pt x="8" y="72"/>
                  </a:lnTo>
                  <a:lnTo>
                    <a:pt x="22" y="102"/>
                  </a:lnTo>
                  <a:lnTo>
                    <a:pt x="22" y="102"/>
                  </a:lnTo>
                  <a:lnTo>
                    <a:pt x="44" y="78"/>
                  </a:lnTo>
                  <a:lnTo>
                    <a:pt x="54" y="66"/>
                  </a:lnTo>
                  <a:lnTo>
                    <a:pt x="60" y="54"/>
                  </a:lnTo>
                  <a:lnTo>
                    <a:pt x="64" y="44"/>
                  </a:lnTo>
                  <a:lnTo>
                    <a:pt x="64" y="38"/>
                  </a:lnTo>
                  <a:lnTo>
                    <a:pt x="62" y="32"/>
                  </a:lnTo>
                  <a:lnTo>
                    <a:pt x="60" y="26"/>
                  </a:lnTo>
                  <a:lnTo>
                    <a:pt x="56" y="20"/>
                  </a:lnTo>
                  <a:lnTo>
                    <a:pt x="42" y="8"/>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7" name="Freeform 69"/>
            <p:cNvSpPr>
              <a:spLocks noEditPoints="1"/>
            </p:cNvSpPr>
            <p:nvPr userDrawn="1"/>
          </p:nvSpPr>
          <p:spPr bwMode="auto">
            <a:xfrm>
              <a:off x="3171" y="665"/>
              <a:ext cx="767" cy="1977"/>
            </a:xfrm>
            <a:custGeom>
              <a:avLst/>
              <a:gdLst/>
              <a:ahLst/>
              <a:cxnLst>
                <a:cxn ang="0">
                  <a:pos x="636" y="774"/>
                </a:cxn>
                <a:cxn ang="0">
                  <a:pos x="688" y="690"/>
                </a:cxn>
                <a:cxn ang="0">
                  <a:pos x="686" y="488"/>
                </a:cxn>
                <a:cxn ang="0">
                  <a:pos x="694" y="430"/>
                </a:cxn>
                <a:cxn ang="0">
                  <a:pos x="694" y="376"/>
                </a:cxn>
                <a:cxn ang="0">
                  <a:pos x="676" y="320"/>
                </a:cxn>
                <a:cxn ang="0">
                  <a:pos x="646" y="280"/>
                </a:cxn>
                <a:cxn ang="0">
                  <a:pos x="648" y="238"/>
                </a:cxn>
                <a:cxn ang="0">
                  <a:pos x="610" y="226"/>
                </a:cxn>
                <a:cxn ang="0">
                  <a:pos x="580" y="190"/>
                </a:cxn>
                <a:cxn ang="0">
                  <a:pos x="568" y="180"/>
                </a:cxn>
                <a:cxn ang="0">
                  <a:pos x="526" y="182"/>
                </a:cxn>
                <a:cxn ang="0">
                  <a:pos x="518" y="138"/>
                </a:cxn>
                <a:cxn ang="0">
                  <a:pos x="472" y="156"/>
                </a:cxn>
                <a:cxn ang="0">
                  <a:pos x="474" y="116"/>
                </a:cxn>
                <a:cxn ang="0">
                  <a:pos x="432" y="120"/>
                </a:cxn>
                <a:cxn ang="0">
                  <a:pos x="388" y="132"/>
                </a:cxn>
                <a:cxn ang="0">
                  <a:pos x="388" y="80"/>
                </a:cxn>
                <a:cxn ang="0">
                  <a:pos x="376" y="68"/>
                </a:cxn>
                <a:cxn ang="0">
                  <a:pos x="346" y="44"/>
                </a:cxn>
                <a:cxn ang="0">
                  <a:pos x="314" y="88"/>
                </a:cxn>
                <a:cxn ang="0">
                  <a:pos x="306" y="64"/>
                </a:cxn>
                <a:cxn ang="0">
                  <a:pos x="330" y="46"/>
                </a:cxn>
                <a:cxn ang="0">
                  <a:pos x="256" y="122"/>
                </a:cxn>
                <a:cxn ang="0">
                  <a:pos x="236" y="92"/>
                </a:cxn>
                <a:cxn ang="0">
                  <a:pos x="290" y="18"/>
                </a:cxn>
                <a:cxn ang="0">
                  <a:pos x="218" y="62"/>
                </a:cxn>
                <a:cxn ang="0">
                  <a:pos x="214" y="90"/>
                </a:cxn>
                <a:cxn ang="0">
                  <a:pos x="208" y="60"/>
                </a:cxn>
                <a:cxn ang="0">
                  <a:pos x="212" y="8"/>
                </a:cxn>
                <a:cxn ang="0">
                  <a:pos x="184" y="40"/>
                </a:cxn>
                <a:cxn ang="0">
                  <a:pos x="162" y="0"/>
                </a:cxn>
                <a:cxn ang="0">
                  <a:pos x="156" y="94"/>
                </a:cxn>
                <a:cxn ang="0">
                  <a:pos x="138" y="12"/>
                </a:cxn>
                <a:cxn ang="0">
                  <a:pos x="84" y="74"/>
                </a:cxn>
                <a:cxn ang="0">
                  <a:pos x="62" y="98"/>
                </a:cxn>
                <a:cxn ang="0">
                  <a:pos x="54" y="20"/>
                </a:cxn>
                <a:cxn ang="0">
                  <a:pos x="86" y="738"/>
                </a:cxn>
                <a:cxn ang="0">
                  <a:pos x="38" y="1700"/>
                </a:cxn>
                <a:cxn ang="0">
                  <a:pos x="176" y="1954"/>
                </a:cxn>
                <a:cxn ang="0">
                  <a:pos x="576" y="1976"/>
                </a:cxn>
                <a:cxn ang="0">
                  <a:pos x="656" y="1938"/>
                </a:cxn>
                <a:cxn ang="0">
                  <a:pos x="472" y="1910"/>
                </a:cxn>
                <a:cxn ang="0">
                  <a:pos x="368" y="1874"/>
                </a:cxn>
                <a:cxn ang="0">
                  <a:pos x="266" y="1722"/>
                </a:cxn>
                <a:cxn ang="0">
                  <a:pos x="260" y="1568"/>
                </a:cxn>
                <a:cxn ang="0">
                  <a:pos x="304" y="1496"/>
                </a:cxn>
                <a:cxn ang="0">
                  <a:pos x="552" y="1494"/>
                </a:cxn>
                <a:cxn ang="0">
                  <a:pos x="682" y="1452"/>
                </a:cxn>
                <a:cxn ang="0">
                  <a:pos x="654" y="1352"/>
                </a:cxn>
                <a:cxn ang="0">
                  <a:pos x="692" y="1264"/>
                </a:cxn>
                <a:cxn ang="0">
                  <a:pos x="610" y="1220"/>
                </a:cxn>
                <a:cxn ang="0">
                  <a:pos x="694" y="1188"/>
                </a:cxn>
                <a:cxn ang="0">
                  <a:pos x="698" y="1124"/>
                </a:cxn>
                <a:cxn ang="0">
                  <a:pos x="714" y="1052"/>
                </a:cxn>
                <a:cxn ang="0">
                  <a:pos x="772" y="1002"/>
                </a:cxn>
                <a:cxn ang="0">
                  <a:pos x="492" y="850"/>
                </a:cxn>
                <a:cxn ang="0">
                  <a:pos x="362" y="826"/>
                </a:cxn>
                <a:cxn ang="0">
                  <a:pos x="424" y="782"/>
                </a:cxn>
                <a:cxn ang="0">
                  <a:pos x="532" y="794"/>
                </a:cxn>
                <a:cxn ang="0">
                  <a:pos x="516" y="846"/>
                </a:cxn>
              </a:cxnLst>
              <a:rect l="0" t="0" r="r" b="b"/>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54" y="734"/>
                  </a:lnTo>
                  <a:lnTo>
                    <a:pt x="670" y="720"/>
                  </a:lnTo>
                  <a:lnTo>
                    <a:pt x="680" y="706"/>
                  </a:lnTo>
                  <a:lnTo>
                    <a:pt x="688" y="690"/>
                  </a:lnTo>
                  <a:lnTo>
                    <a:pt x="690" y="672"/>
                  </a:lnTo>
                  <a:lnTo>
                    <a:pt x="690" y="672"/>
                  </a:lnTo>
                  <a:lnTo>
                    <a:pt x="696" y="612"/>
                  </a:lnTo>
                  <a:lnTo>
                    <a:pt x="696" y="566"/>
                  </a:lnTo>
                  <a:lnTo>
                    <a:pt x="692" y="526"/>
                  </a:lnTo>
                  <a:lnTo>
                    <a:pt x="684" y="490"/>
                  </a:lnTo>
                  <a:lnTo>
                    <a:pt x="684" y="490"/>
                  </a:lnTo>
                  <a:lnTo>
                    <a:pt x="686" y="488"/>
                  </a:lnTo>
                  <a:lnTo>
                    <a:pt x="690" y="486"/>
                  </a:lnTo>
                  <a:lnTo>
                    <a:pt x="694" y="482"/>
                  </a:lnTo>
                  <a:lnTo>
                    <a:pt x="698" y="474"/>
                  </a:lnTo>
                  <a:lnTo>
                    <a:pt x="698" y="474"/>
                  </a:lnTo>
                  <a:lnTo>
                    <a:pt x="700" y="458"/>
                  </a:lnTo>
                  <a:lnTo>
                    <a:pt x="700" y="446"/>
                  </a:lnTo>
                  <a:lnTo>
                    <a:pt x="698" y="438"/>
                  </a:lnTo>
                  <a:lnTo>
                    <a:pt x="694" y="430"/>
                  </a:lnTo>
                  <a:lnTo>
                    <a:pt x="690" y="426"/>
                  </a:lnTo>
                  <a:lnTo>
                    <a:pt x="686" y="422"/>
                  </a:lnTo>
                  <a:lnTo>
                    <a:pt x="684" y="420"/>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0" y="342"/>
                  </a:lnTo>
                  <a:lnTo>
                    <a:pt x="674" y="332"/>
                  </a:lnTo>
                  <a:lnTo>
                    <a:pt x="676" y="320"/>
                  </a:lnTo>
                  <a:lnTo>
                    <a:pt x="676" y="308"/>
                  </a:lnTo>
                  <a:lnTo>
                    <a:pt x="674" y="298"/>
                  </a:lnTo>
                  <a:lnTo>
                    <a:pt x="668" y="290"/>
                  </a:lnTo>
                  <a:lnTo>
                    <a:pt x="662" y="282"/>
                  </a:lnTo>
                  <a:lnTo>
                    <a:pt x="654" y="280"/>
                  </a:lnTo>
                  <a:lnTo>
                    <a:pt x="642" y="280"/>
                  </a:lnTo>
                  <a:lnTo>
                    <a:pt x="642" y="280"/>
                  </a:lnTo>
                  <a:lnTo>
                    <a:pt x="646" y="280"/>
                  </a:lnTo>
                  <a:lnTo>
                    <a:pt x="650" y="274"/>
                  </a:lnTo>
                  <a:lnTo>
                    <a:pt x="654" y="266"/>
                  </a:lnTo>
                  <a:lnTo>
                    <a:pt x="656" y="260"/>
                  </a:lnTo>
                  <a:lnTo>
                    <a:pt x="656" y="254"/>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70" y="202"/>
                  </a:lnTo>
                  <a:lnTo>
                    <a:pt x="568" y="200"/>
                  </a:lnTo>
                  <a:lnTo>
                    <a:pt x="566" y="194"/>
                  </a:lnTo>
                  <a:lnTo>
                    <a:pt x="568" y="184"/>
                  </a:lnTo>
                  <a:lnTo>
                    <a:pt x="568" y="180"/>
                  </a:lnTo>
                  <a:lnTo>
                    <a:pt x="566" y="174"/>
                  </a:lnTo>
                  <a:lnTo>
                    <a:pt x="564" y="170"/>
                  </a:lnTo>
                  <a:lnTo>
                    <a:pt x="560" y="166"/>
                  </a:lnTo>
                  <a:lnTo>
                    <a:pt x="560" y="166"/>
                  </a:lnTo>
                  <a:lnTo>
                    <a:pt x="552" y="168"/>
                  </a:lnTo>
                  <a:lnTo>
                    <a:pt x="544" y="172"/>
                  </a:lnTo>
                  <a:lnTo>
                    <a:pt x="526" y="182"/>
                  </a:lnTo>
                  <a:lnTo>
                    <a:pt x="526" y="182"/>
                  </a:lnTo>
                  <a:lnTo>
                    <a:pt x="526" y="176"/>
                  </a:lnTo>
                  <a:lnTo>
                    <a:pt x="526" y="172"/>
                  </a:lnTo>
                  <a:lnTo>
                    <a:pt x="528" y="162"/>
                  </a:lnTo>
                  <a:lnTo>
                    <a:pt x="528" y="158"/>
                  </a:lnTo>
                  <a:lnTo>
                    <a:pt x="528" y="152"/>
                  </a:lnTo>
                  <a:lnTo>
                    <a:pt x="524" y="146"/>
                  </a:lnTo>
                  <a:lnTo>
                    <a:pt x="518" y="138"/>
                  </a:lnTo>
                  <a:lnTo>
                    <a:pt x="518" y="138"/>
                  </a:lnTo>
                  <a:lnTo>
                    <a:pt x="510" y="134"/>
                  </a:lnTo>
                  <a:lnTo>
                    <a:pt x="502" y="132"/>
                  </a:lnTo>
                  <a:lnTo>
                    <a:pt x="498" y="134"/>
                  </a:lnTo>
                  <a:lnTo>
                    <a:pt x="492" y="136"/>
                  </a:lnTo>
                  <a:lnTo>
                    <a:pt x="484" y="146"/>
                  </a:lnTo>
                  <a:lnTo>
                    <a:pt x="478" y="152"/>
                  </a:lnTo>
                  <a:lnTo>
                    <a:pt x="472" y="156"/>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8" y="100"/>
                  </a:lnTo>
                  <a:lnTo>
                    <a:pt x="442" y="112"/>
                  </a:lnTo>
                  <a:lnTo>
                    <a:pt x="438" y="120"/>
                  </a:lnTo>
                  <a:lnTo>
                    <a:pt x="434" y="122"/>
                  </a:lnTo>
                  <a:lnTo>
                    <a:pt x="432" y="120"/>
                  </a:lnTo>
                  <a:lnTo>
                    <a:pt x="428" y="112"/>
                  </a:lnTo>
                  <a:lnTo>
                    <a:pt x="426" y="108"/>
                  </a:lnTo>
                  <a:lnTo>
                    <a:pt x="424" y="106"/>
                  </a:lnTo>
                  <a:lnTo>
                    <a:pt x="424" y="106"/>
                  </a:lnTo>
                  <a:lnTo>
                    <a:pt x="422" y="104"/>
                  </a:lnTo>
                  <a:lnTo>
                    <a:pt x="418" y="106"/>
                  </a:lnTo>
                  <a:lnTo>
                    <a:pt x="412" y="110"/>
                  </a:lnTo>
                  <a:lnTo>
                    <a:pt x="388" y="132"/>
                  </a:lnTo>
                  <a:lnTo>
                    <a:pt x="388" y="132"/>
                  </a:lnTo>
                  <a:lnTo>
                    <a:pt x="398" y="112"/>
                  </a:lnTo>
                  <a:lnTo>
                    <a:pt x="404" y="92"/>
                  </a:lnTo>
                  <a:lnTo>
                    <a:pt x="406" y="84"/>
                  </a:lnTo>
                  <a:lnTo>
                    <a:pt x="404" y="80"/>
                  </a:lnTo>
                  <a:lnTo>
                    <a:pt x="398" y="78"/>
                  </a:lnTo>
                  <a:lnTo>
                    <a:pt x="388" y="80"/>
                  </a:lnTo>
                  <a:lnTo>
                    <a:pt x="388" y="80"/>
                  </a:lnTo>
                  <a:lnTo>
                    <a:pt x="376" y="84"/>
                  </a:lnTo>
                  <a:lnTo>
                    <a:pt x="368" y="86"/>
                  </a:lnTo>
                  <a:lnTo>
                    <a:pt x="366" y="86"/>
                  </a:lnTo>
                  <a:lnTo>
                    <a:pt x="364" y="84"/>
                  </a:lnTo>
                  <a:lnTo>
                    <a:pt x="368" y="76"/>
                  </a:lnTo>
                  <a:lnTo>
                    <a:pt x="370" y="72"/>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2" y="58"/>
                  </a:lnTo>
                  <a:lnTo>
                    <a:pt x="340" y="68"/>
                  </a:lnTo>
                  <a:lnTo>
                    <a:pt x="332" y="76"/>
                  </a:lnTo>
                  <a:lnTo>
                    <a:pt x="324" y="84"/>
                  </a:lnTo>
                  <a:lnTo>
                    <a:pt x="314" y="88"/>
                  </a:lnTo>
                  <a:lnTo>
                    <a:pt x="306" y="90"/>
                  </a:lnTo>
                  <a:lnTo>
                    <a:pt x="300" y="90"/>
                  </a:lnTo>
                  <a:lnTo>
                    <a:pt x="298" y="88"/>
                  </a:lnTo>
                  <a:lnTo>
                    <a:pt x="298" y="84"/>
                  </a:lnTo>
                  <a:lnTo>
                    <a:pt x="300" y="76"/>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318" y="26"/>
                  </a:lnTo>
                  <a:lnTo>
                    <a:pt x="284" y="62"/>
                  </a:lnTo>
                  <a:lnTo>
                    <a:pt x="272" y="76"/>
                  </a:lnTo>
                  <a:lnTo>
                    <a:pt x="266" y="86"/>
                  </a:lnTo>
                  <a:lnTo>
                    <a:pt x="266" y="86"/>
                  </a:lnTo>
                  <a:lnTo>
                    <a:pt x="260" y="110"/>
                  </a:lnTo>
                  <a:lnTo>
                    <a:pt x="256" y="122"/>
                  </a:lnTo>
                  <a:lnTo>
                    <a:pt x="254" y="124"/>
                  </a:lnTo>
                  <a:lnTo>
                    <a:pt x="252" y="124"/>
                  </a:lnTo>
                  <a:lnTo>
                    <a:pt x="250" y="120"/>
                  </a:lnTo>
                  <a:lnTo>
                    <a:pt x="246" y="102"/>
                  </a:lnTo>
                  <a:lnTo>
                    <a:pt x="242" y="96"/>
                  </a:lnTo>
                  <a:lnTo>
                    <a:pt x="238" y="92"/>
                  </a:lnTo>
                  <a:lnTo>
                    <a:pt x="236" y="92"/>
                  </a:lnTo>
                  <a:lnTo>
                    <a:pt x="236" y="92"/>
                  </a:lnTo>
                  <a:lnTo>
                    <a:pt x="258" y="76"/>
                  </a:lnTo>
                  <a:lnTo>
                    <a:pt x="268" y="66"/>
                  </a:lnTo>
                  <a:lnTo>
                    <a:pt x="276" y="56"/>
                  </a:lnTo>
                  <a:lnTo>
                    <a:pt x="284" y="46"/>
                  </a:lnTo>
                  <a:lnTo>
                    <a:pt x="290" y="36"/>
                  </a:lnTo>
                  <a:lnTo>
                    <a:pt x="292" y="26"/>
                  </a:lnTo>
                  <a:lnTo>
                    <a:pt x="290" y="18"/>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2" y="70"/>
                  </a:lnTo>
                  <a:lnTo>
                    <a:pt x="230" y="76"/>
                  </a:lnTo>
                  <a:lnTo>
                    <a:pt x="226" y="80"/>
                  </a:lnTo>
                  <a:lnTo>
                    <a:pt x="222" y="86"/>
                  </a:lnTo>
                  <a:lnTo>
                    <a:pt x="214" y="90"/>
                  </a:lnTo>
                  <a:lnTo>
                    <a:pt x="208" y="90"/>
                  </a:lnTo>
                  <a:lnTo>
                    <a:pt x="202" y="90"/>
                  </a:lnTo>
                  <a:lnTo>
                    <a:pt x="194" y="84"/>
                  </a:lnTo>
                  <a:lnTo>
                    <a:pt x="188" y="76"/>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2" y="12"/>
                  </a:lnTo>
                  <a:lnTo>
                    <a:pt x="200" y="16"/>
                  </a:lnTo>
                  <a:lnTo>
                    <a:pt x="198" y="24"/>
                  </a:lnTo>
                  <a:lnTo>
                    <a:pt x="194" y="34"/>
                  </a:lnTo>
                  <a:lnTo>
                    <a:pt x="188" y="44"/>
                  </a:lnTo>
                  <a:lnTo>
                    <a:pt x="188" y="44"/>
                  </a:lnTo>
                  <a:lnTo>
                    <a:pt x="184" y="40"/>
                  </a:lnTo>
                  <a:lnTo>
                    <a:pt x="182" y="36"/>
                  </a:lnTo>
                  <a:lnTo>
                    <a:pt x="182" y="26"/>
                  </a:lnTo>
                  <a:lnTo>
                    <a:pt x="182" y="16"/>
                  </a:lnTo>
                  <a:lnTo>
                    <a:pt x="182" y="8"/>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56" y="94"/>
                  </a:lnTo>
                  <a:lnTo>
                    <a:pt x="140" y="82"/>
                  </a:lnTo>
                  <a:lnTo>
                    <a:pt x="132" y="74"/>
                  </a:lnTo>
                  <a:lnTo>
                    <a:pt x="130" y="68"/>
                  </a:lnTo>
                  <a:lnTo>
                    <a:pt x="130" y="62"/>
                  </a:lnTo>
                  <a:lnTo>
                    <a:pt x="134" y="54"/>
                  </a:lnTo>
                  <a:lnTo>
                    <a:pt x="138" y="44"/>
                  </a:lnTo>
                  <a:lnTo>
                    <a:pt x="140" y="30"/>
                  </a:lnTo>
                  <a:lnTo>
                    <a:pt x="138" y="12"/>
                  </a:lnTo>
                  <a:lnTo>
                    <a:pt x="138" y="12"/>
                  </a:lnTo>
                  <a:lnTo>
                    <a:pt x="122" y="16"/>
                  </a:lnTo>
                  <a:lnTo>
                    <a:pt x="110" y="20"/>
                  </a:lnTo>
                  <a:lnTo>
                    <a:pt x="100" y="28"/>
                  </a:lnTo>
                  <a:lnTo>
                    <a:pt x="92" y="36"/>
                  </a:lnTo>
                  <a:lnTo>
                    <a:pt x="88" y="46"/>
                  </a:lnTo>
                  <a:lnTo>
                    <a:pt x="84" y="58"/>
                  </a:lnTo>
                  <a:lnTo>
                    <a:pt x="84" y="74"/>
                  </a:lnTo>
                  <a:lnTo>
                    <a:pt x="86" y="92"/>
                  </a:lnTo>
                  <a:lnTo>
                    <a:pt x="86" y="92"/>
                  </a:lnTo>
                  <a:lnTo>
                    <a:pt x="82" y="102"/>
                  </a:lnTo>
                  <a:lnTo>
                    <a:pt x="74" y="112"/>
                  </a:lnTo>
                  <a:lnTo>
                    <a:pt x="72" y="114"/>
                  </a:lnTo>
                  <a:lnTo>
                    <a:pt x="68" y="114"/>
                  </a:lnTo>
                  <a:lnTo>
                    <a:pt x="64" y="108"/>
                  </a:lnTo>
                  <a:lnTo>
                    <a:pt x="62" y="98"/>
                  </a:lnTo>
                  <a:lnTo>
                    <a:pt x="62" y="98"/>
                  </a:lnTo>
                  <a:lnTo>
                    <a:pt x="70" y="84"/>
                  </a:lnTo>
                  <a:lnTo>
                    <a:pt x="74" y="72"/>
                  </a:lnTo>
                  <a:lnTo>
                    <a:pt x="78" y="58"/>
                  </a:lnTo>
                  <a:lnTo>
                    <a:pt x="76" y="46"/>
                  </a:lnTo>
                  <a:lnTo>
                    <a:pt x="72" y="34"/>
                  </a:lnTo>
                  <a:lnTo>
                    <a:pt x="66" y="26"/>
                  </a:lnTo>
                  <a:lnTo>
                    <a:pt x="54" y="20"/>
                  </a:lnTo>
                  <a:lnTo>
                    <a:pt x="40" y="16"/>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0" y="1972"/>
                  </a:lnTo>
                  <a:lnTo>
                    <a:pt x="42" y="1970"/>
                  </a:lnTo>
                  <a:lnTo>
                    <a:pt x="88" y="1964"/>
                  </a:lnTo>
                  <a:lnTo>
                    <a:pt x="134" y="1958"/>
                  </a:lnTo>
                  <a:lnTo>
                    <a:pt x="176" y="1954"/>
                  </a:lnTo>
                  <a:lnTo>
                    <a:pt x="176" y="1954"/>
                  </a:lnTo>
                  <a:lnTo>
                    <a:pt x="226" y="1956"/>
                  </a:lnTo>
                  <a:lnTo>
                    <a:pt x="268" y="1960"/>
                  </a:lnTo>
                  <a:lnTo>
                    <a:pt x="338" y="1968"/>
                  </a:lnTo>
                  <a:lnTo>
                    <a:pt x="378" y="1972"/>
                  </a:lnTo>
                  <a:lnTo>
                    <a:pt x="428" y="1974"/>
                  </a:lnTo>
                  <a:lnTo>
                    <a:pt x="492" y="1976"/>
                  </a:lnTo>
                  <a:lnTo>
                    <a:pt x="576" y="1976"/>
                  </a:lnTo>
                  <a:lnTo>
                    <a:pt x="576" y="1976"/>
                  </a:lnTo>
                  <a:lnTo>
                    <a:pt x="612" y="1972"/>
                  </a:lnTo>
                  <a:lnTo>
                    <a:pt x="636" y="1966"/>
                  </a:lnTo>
                  <a:lnTo>
                    <a:pt x="654" y="1962"/>
                  </a:lnTo>
                  <a:lnTo>
                    <a:pt x="668"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96" y="1782"/>
                  </a:lnTo>
                  <a:lnTo>
                    <a:pt x="284" y="1760"/>
                  </a:lnTo>
                  <a:lnTo>
                    <a:pt x="272" y="1734"/>
                  </a:lnTo>
                  <a:lnTo>
                    <a:pt x="266" y="1722"/>
                  </a:lnTo>
                  <a:lnTo>
                    <a:pt x="262" y="1706"/>
                  </a:lnTo>
                  <a:lnTo>
                    <a:pt x="260" y="1692"/>
                  </a:lnTo>
                  <a:lnTo>
                    <a:pt x="258" y="1676"/>
                  </a:lnTo>
                  <a:lnTo>
                    <a:pt x="258" y="1676"/>
                  </a:lnTo>
                  <a:lnTo>
                    <a:pt x="256" y="1654"/>
                  </a:lnTo>
                  <a:lnTo>
                    <a:pt x="256" y="1636"/>
                  </a:lnTo>
                  <a:lnTo>
                    <a:pt x="256" y="1602"/>
                  </a:lnTo>
                  <a:lnTo>
                    <a:pt x="260" y="1568"/>
                  </a:lnTo>
                  <a:lnTo>
                    <a:pt x="260" y="1528"/>
                  </a:lnTo>
                  <a:lnTo>
                    <a:pt x="260" y="1528"/>
                  </a:lnTo>
                  <a:lnTo>
                    <a:pt x="262" y="1522"/>
                  </a:lnTo>
                  <a:lnTo>
                    <a:pt x="264" y="1516"/>
                  </a:lnTo>
                  <a:lnTo>
                    <a:pt x="272" y="1506"/>
                  </a:lnTo>
                  <a:lnTo>
                    <a:pt x="280" y="1500"/>
                  </a:lnTo>
                  <a:lnTo>
                    <a:pt x="292" y="1496"/>
                  </a:lnTo>
                  <a:lnTo>
                    <a:pt x="304" y="1496"/>
                  </a:lnTo>
                  <a:lnTo>
                    <a:pt x="318" y="1496"/>
                  </a:lnTo>
                  <a:lnTo>
                    <a:pt x="342" y="1498"/>
                  </a:lnTo>
                  <a:lnTo>
                    <a:pt x="342" y="1498"/>
                  </a:lnTo>
                  <a:lnTo>
                    <a:pt x="380" y="1502"/>
                  </a:lnTo>
                  <a:lnTo>
                    <a:pt x="422" y="1502"/>
                  </a:lnTo>
                  <a:lnTo>
                    <a:pt x="466" y="1500"/>
                  </a:lnTo>
                  <a:lnTo>
                    <a:pt x="510" y="1498"/>
                  </a:lnTo>
                  <a:lnTo>
                    <a:pt x="552" y="1494"/>
                  </a:lnTo>
                  <a:lnTo>
                    <a:pt x="588" y="1490"/>
                  </a:lnTo>
                  <a:lnTo>
                    <a:pt x="618" y="1486"/>
                  </a:lnTo>
                  <a:lnTo>
                    <a:pt x="638" y="1480"/>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8" y="1370"/>
                  </a:lnTo>
                  <a:lnTo>
                    <a:pt x="654" y="1352"/>
                  </a:lnTo>
                  <a:lnTo>
                    <a:pt x="654" y="1334"/>
                  </a:lnTo>
                  <a:lnTo>
                    <a:pt x="656" y="1318"/>
                  </a:lnTo>
                  <a:lnTo>
                    <a:pt x="664" y="1302"/>
                  </a:lnTo>
                  <a:lnTo>
                    <a:pt x="664" y="1302"/>
                  </a:lnTo>
                  <a:lnTo>
                    <a:pt x="676" y="1288"/>
                  </a:lnTo>
                  <a:lnTo>
                    <a:pt x="686" y="1276"/>
                  </a:lnTo>
                  <a:lnTo>
                    <a:pt x="690" y="1270"/>
                  </a:lnTo>
                  <a:lnTo>
                    <a:pt x="692" y="1264"/>
                  </a:lnTo>
                  <a:lnTo>
                    <a:pt x="690" y="1256"/>
                  </a:lnTo>
                  <a:lnTo>
                    <a:pt x="686" y="1248"/>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42" y="1204"/>
                  </a:lnTo>
                  <a:lnTo>
                    <a:pt x="674" y="1196"/>
                  </a:lnTo>
                  <a:lnTo>
                    <a:pt x="694" y="1188"/>
                  </a:lnTo>
                  <a:lnTo>
                    <a:pt x="700" y="1184"/>
                  </a:lnTo>
                  <a:lnTo>
                    <a:pt x="706" y="1178"/>
                  </a:lnTo>
                  <a:lnTo>
                    <a:pt x="712" y="1170"/>
                  </a:lnTo>
                  <a:lnTo>
                    <a:pt x="712" y="1160"/>
                  </a:lnTo>
                  <a:lnTo>
                    <a:pt x="710" y="1154"/>
                  </a:lnTo>
                  <a:lnTo>
                    <a:pt x="708" y="1148"/>
                  </a:lnTo>
                  <a:lnTo>
                    <a:pt x="708" y="1148"/>
                  </a:lnTo>
                  <a:lnTo>
                    <a:pt x="698" y="1124"/>
                  </a:lnTo>
                  <a:lnTo>
                    <a:pt x="676" y="1078"/>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68" y="1014"/>
                  </a:lnTo>
                  <a:lnTo>
                    <a:pt x="770" y="1008"/>
                  </a:lnTo>
                  <a:lnTo>
                    <a:pt x="772" y="1002"/>
                  </a:lnTo>
                  <a:lnTo>
                    <a:pt x="770" y="994"/>
                  </a:lnTo>
                  <a:lnTo>
                    <a:pt x="768" y="986"/>
                  </a:lnTo>
                  <a:lnTo>
                    <a:pt x="760" y="970"/>
                  </a:lnTo>
                  <a:lnTo>
                    <a:pt x="748" y="952"/>
                  </a:lnTo>
                  <a:lnTo>
                    <a:pt x="720" y="916"/>
                  </a:lnTo>
                  <a:lnTo>
                    <a:pt x="696" y="88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0" y="782"/>
                  </a:lnTo>
                  <a:lnTo>
                    <a:pt x="528" y="786"/>
                  </a:lnTo>
                  <a:lnTo>
                    <a:pt x="532" y="794"/>
                  </a:lnTo>
                  <a:lnTo>
                    <a:pt x="536" y="802"/>
                  </a:lnTo>
                  <a:lnTo>
                    <a:pt x="536" y="812"/>
                  </a:lnTo>
                  <a:lnTo>
                    <a:pt x="536" y="812"/>
                  </a:lnTo>
                  <a:lnTo>
                    <a:pt x="536" y="824"/>
                  </a:lnTo>
                  <a:lnTo>
                    <a:pt x="534" y="832"/>
                  </a:lnTo>
                  <a:lnTo>
                    <a:pt x="530" y="838"/>
                  </a:lnTo>
                  <a:lnTo>
                    <a:pt x="524" y="842"/>
                  </a:lnTo>
                  <a:lnTo>
                    <a:pt x="516" y="846"/>
                  </a:lnTo>
                  <a:lnTo>
                    <a:pt x="508" y="848"/>
                  </a:lnTo>
                  <a:lnTo>
                    <a:pt x="492" y="850"/>
                  </a:lnTo>
                  <a:lnTo>
                    <a:pt x="492" y="8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8" name="Freeform 70"/>
            <p:cNvSpPr>
              <a:spLocks/>
            </p:cNvSpPr>
            <p:nvPr userDrawn="1"/>
          </p:nvSpPr>
          <p:spPr bwMode="auto">
            <a:xfrm>
              <a:off x="1020" y="346"/>
              <a:ext cx="2187" cy="3756"/>
            </a:xfrm>
            <a:custGeom>
              <a:avLst/>
              <a:gdLst/>
              <a:ahLst/>
              <a:cxnLst>
                <a:cxn ang="0">
                  <a:pos x="1908" y="3290"/>
                </a:cxn>
                <a:cxn ang="0">
                  <a:pos x="2188" y="336"/>
                </a:cxn>
                <a:cxn ang="0">
                  <a:pos x="2158" y="426"/>
                </a:cxn>
                <a:cxn ang="0">
                  <a:pos x="2088" y="368"/>
                </a:cxn>
                <a:cxn ang="0">
                  <a:pos x="2080" y="432"/>
                </a:cxn>
                <a:cxn ang="0">
                  <a:pos x="2032" y="374"/>
                </a:cxn>
                <a:cxn ang="0">
                  <a:pos x="1992" y="446"/>
                </a:cxn>
                <a:cxn ang="0">
                  <a:pos x="1962" y="396"/>
                </a:cxn>
                <a:cxn ang="0">
                  <a:pos x="1916" y="472"/>
                </a:cxn>
                <a:cxn ang="0">
                  <a:pos x="1882" y="416"/>
                </a:cxn>
                <a:cxn ang="0">
                  <a:pos x="1852" y="538"/>
                </a:cxn>
                <a:cxn ang="0">
                  <a:pos x="1828" y="458"/>
                </a:cxn>
                <a:cxn ang="0">
                  <a:pos x="1772" y="502"/>
                </a:cxn>
                <a:cxn ang="0">
                  <a:pos x="1750" y="544"/>
                </a:cxn>
                <a:cxn ang="0">
                  <a:pos x="1664" y="534"/>
                </a:cxn>
                <a:cxn ang="0">
                  <a:pos x="1670" y="594"/>
                </a:cxn>
                <a:cxn ang="0">
                  <a:pos x="1558" y="570"/>
                </a:cxn>
                <a:cxn ang="0">
                  <a:pos x="1620" y="638"/>
                </a:cxn>
                <a:cxn ang="0">
                  <a:pos x="1632" y="668"/>
                </a:cxn>
                <a:cxn ang="0">
                  <a:pos x="1540" y="638"/>
                </a:cxn>
                <a:cxn ang="0">
                  <a:pos x="1546" y="702"/>
                </a:cxn>
                <a:cxn ang="0">
                  <a:pos x="1594" y="762"/>
                </a:cxn>
                <a:cxn ang="0">
                  <a:pos x="1422" y="704"/>
                </a:cxn>
                <a:cxn ang="0">
                  <a:pos x="1514" y="784"/>
                </a:cxn>
                <a:cxn ang="0">
                  <a:pos x="1534" y="848"/>
                </a:cxn>
                <a:cxn ang="0">
                  <a:pos x="1504" y="890"/>
                </a:cxn>
                <a:cxn ang="0">
                  <a:pos x="1426" y="844"/>
                </a:cxn>
                <a:cxn ang="0">
                  <a:pos x="1362" y="830"/>
                </a:cxn>
                <a:cxn ang="0">
                  <a:pos x="1310" y="904"/>
                </a:cxn>
                <a:cxn ang="0">
                  <a:pos x="1472" y="920"/>
                </a:cxn>
                <a:cxn ang="0">
                  <a:pos x="1386" y="982"/>
                </a:cxn>
                <a:cxn ang="0">
                  <a:pos x="1422" y="1038"/>
                </a:cxn>
                <a:cxn ang="0">
                  <a:pos x="1454" y="1058"/>
                </a:cxn>
                <a:cxn ang="0">
                  <a:pos x="1436" y="1156"/>
                </a:cxn>
                <a:cxn ang="0">
                  <a:pos x="1368" y="1182"/>
                </a:cxn>
                <a:cxn ang="0">
                  <a:pos x="1374" y="1242"/>
                </a:cxn>
                <a:cxn ang="0">
                  <a:pos x="1396" y="1290"/>
                </a:cxn>
                <a:cxn ang="0">
                  <a:pos x="1392" y="1342"/>
                </a:cxn>
                <a:cxn ang="0">
                  <a:pos x="1410" y="1384"/>
                </a:cxn>
                <a:cxn ang="0">
                  <a:pos x="1438" y="1404"/>
                </a:cxn>
                <a:cxn ang="0">
                  <a:pos x="1484" y="1472"/>
                </a:cxn>
                <a:cxn ang="0">
                  <a:pos x="1540" y="1486"/>
                </a:cxn>
                <a:cxn ang="0">
                  <a:pos x="1576" y="1588"/>
                </a:cxn>
                <a:cxn ang="0">
                  <a:pos x="1632" y="1496"/>
                </a:cxn>
                <a:cxn ang="0">
                  <a:pos x="1644" y="1570"/>
                </a:cxn>
                <a:cxn ang="0">
                  <a:pos x="1732" y="1560"/>
                </a:cxn>
                <a:cxn ang="0">
                  <a:pos x="1720" y="1614"/>
                </a:cxn>
                <a:cxn ang="0">
                  <a:pos x="1724" y="1660"/>
                </a:cxn>
                <a:cxn ang="0">
                  <a:pos x="1760" y="1698"/>
                </a:cxn>
                <a:cxn ang="0">
                  <a:pos x="1796" y="1742"/>
                </a:cxn>
                <a:cxn ang="0">
                  <a:pos x="1852" y="1692"/>
                </a:cxn>
                <a:cxn ang="0">
                  <a:pos x="1886" y="1682"/>
                </a:cxn>
                <a:cxn ang="0">
                  <a:pos x="1916" y="1748"/>
                </a:cxn>
                <a:cxn ang="0">
                  <a:pos x="1936" y="1794"/>
                </a:cxn>
                <a:cxn ang="0">
                  <a:pos x="1966" y="1864"/>
                </a:cxn>
                <a:cxn ang="0">
                  <a:pos x="2032" y="1936"/>
                </a:cxn>
                <a:cxn ang="0">
                  <a:pos x="1960" y="2136"/>
                </a:cxn>
                <a:cxn ang="0">
                  <a:pos x="1752" y="2224"/>
                </a:cxn>
                <a:cxn ang="0">
                  <a:pos x="1624" y="2286"/>
                </a:cxn>
                <a:cxn ang="0">
                  <a:pos x="1820" y="2290"/>
                </a:cxn>
              </a:cxnLst>
              <a:rect l="0" t="0" r="r" b="b"/>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1744" y="3756"/>
                  </a:lnTo>
                  <a:lnTo>
                    <a:pt x="0" y="3756"/>
                  </a:lnTo>
                  <a:lnTo>
                    <a:pt x="0" y="0"/>
                  </a:lnTo>
                  <a:lnTo>
                    <a:pt x="2146" y="0"/>
                  </a:lnTo>
                  <a:lnTo>
                    <a:pt x="2146" y="0"/>
                  </a:lnTo>
                  <a:lnTo>
                    <a:pt x="2168" y="170"/>
                  </a:lnTo>
                  <a:lnTo>
                    <a:pt x="2188" y="336"/>
                  </a:lnTo>
                  <a:lnTo>
                    <a:pt x="2188" y="336"/>
                  </a:lnTo>
                  <a:lnTo>
                    <a:pt x="2182" y="340"/>
                  </a:lnTo>
                  <a:lnTo>
                    <a:pt x="2170" y="346"/>
                  </a:lnTo>
                  <a:lnTo>
                    <a:pt x="2164" y="352"/>
                  </a:lnTo>
                  <a:lnTo>
                    <a:pt x="2158" y="360"/>
                  </a:lnTo>
                  <a:lnTo>
                    <a:pt x="2156" y="368"/>
                  </a:lnTo>
                  <a:lnTo>
                    <a:pt x="2154" y="378"/>
                  </a:lnTo>
                  <a:lnTo>
                    <a:pt x="2154" y="378"/>
                  </a:lnTo>
                  <a:lnTo>
                    <a:pt x="2156" y="390"/>
                  </a:lnTo>
                  <a:lnTo>
                    <a:pt x="2160" y="398"/>
                  </a:lnTo>
                  <a:lnTo>
                    <a:pt x="2166" y="412"/>
                  </a:lnTo>
                  <a:lnTo>
                    <a:pt x="2170" y="418"/>
                  </a:lnTo>
                  <a:lnTo>
                    <a:pt x="2174" y="420"/>
                  </a:lnTo>
                  <a:lnTo>
                    <a:pt x="2158" y="426"/>
                  </a:lnTo>
                  <a:lnTo>
                    <a:pt x="2158" y="426"/>
                  </a:lnTo>
                  <a:lnTo>
                    <a:pt x="2140" y="402"/>
                  </a:lnTo>
                  <a:lnTo>
                    <a:pt x="2140" y="402"/>
                  </a:lnTo>
                  <a:lnTo>
                    <a:pt x="2140" y="382"/>
                  </a:lnTo>
                  <a:lnTo>
                    <a:pt x="2140" y="372"/>
                  </a:lnTo>
                  <a:lnTo>
                    <a:pt x="2138" y="362"/>
                  </a:lnTo>
                  <a:lnTo>
                    <a:pt x="2132" y="356"/>
                  </a:lnTo>
                  <a:lnTo>
                    <a:pt x="2124" y="352"/>
                  </a:lnTo>
                  <a:lnTo>
                    <a:pt x="2110" y="350"/>
                  </a:lnTo>
                  <a:lnTo>
                    <a:pt x="2092" y="354"/>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8"/>
                  </a:lnTo>
                  <a:lnTo>
                    <a:pt x="2044" y="412"/>
                  </a:lnTo>
                  <a:lnTo>
                    <a:pt x="2044" y="404"/>
                  </a:lnTo>
                  <a:lnTo>
                    <a:pt x="2038" y="388"/>
                  </a:lnTo>
                  <a:lnTo>
                    <a:pt x="2036" y="380"/>
                  </a:lnTo>
                  <a:lnTo>
                    <a:pt x="2032" y="374"/>
                  </a:lnTo>
                  <a:lnTo>
                    <a:pt x="2026" y="370"/>
                  </a:lnTo>
                  <a:lnTo>
                    <a:pt x="2020" y="368"/>
                  </a:lnTo>
                  <a:lnTo>
                    <a:pt x="2020" y="368"/>
                  </a:lnTo>
                  <a:lnTo>
                    <a:pt x="2014" y="388"/>
                  </a:lnTo>
                  <a:lnTo>
                    <a:pt x="2010" y="408"/>
                  </a:lnTo>
                  <a:lnTo>
                    <a:pt x="2010" y="420"/>
                  </a:lnTo>
                  <a:lnTo>
                    <a:pt x="2010" y="430"/>
                  </a:lnTo>
                  <a:lnTo>
                    <a:pt x="2014" y="440"/>
                  </a:lnTo>
                  <a:lnTo>
                    <a:pt x="2022" y="448"/>
                  </a:lnTo>
                  <a:lnTo>
                    <a:pt x="2022" y="448"/>
                  </a:lnTo>
                  <a:lnTo>
                    <a:pt x="2014" y="450"/>
                  </a:lnTo>
                  <a:lnTo>
                    <a:pt x="2004" y="450"/>
                  </a:lnTo>
                  <a:lnTo>
                    <a:pt x="1992" y="446"/>
                  </a:lnTo>
                  <a:lnTo>
                    <a:pt x="1986" y="442"/>
                  </a:lnTo>
                  <a:lnTo>
                    <a:pt x="1986" y="442"/>
                  </a:lnTo>
                  <a:lnTo>
                    <a:pt x="1984" y="438"/>
                  </a:lnTo>
                  <a:lnTo>
                    <a:pt x="1986" y="432"/>
                  </a:lnTo>
                  <a:lnTo>
                    <a:pt x="1990" y="420"/>
                  </a:lnTo>
                  <a:lnTo>
                    <a:pt x="1990" y="412"/>
                  </a:lnTo>
                  <a:lnTo>
                    <a:pt x="1990" y="402"/>
                  </a:lnTo>
                  <a:lnTo>
                    <a:pt x="1988" y="392"/>
                  </a:lnTo>
                  <a:lnTo>
                    <a:pt x="1984" y="380"/>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22" y="392"/>
                  </a:lnTo>
                  <a:lnTo>
                    <a:pt x="1906" y="398"/>
                  </a:lnTo>
                  <a:lnTo>
                    <a:pt x="1892" y="406"/>
                  </a:lnTo>
                  <a:lnTo>
                    <a:pt x="1882" y="416"/>
                  </a:lnTo>
                  <a:lnTo>
                    <a:pt x="1874" y="428"/>
                  </a:lnTo>
                  <a:lnTo>
                    <a:pt x="1870" y="442"/>
                  </a:lnTo>
                  <a:lnTo>
                    <a:pt x="1868" y="454"/>
                  </a:lnTo>
                  <a:lnTo>
                    <a:pt x="1870" y="468"/>
                  </a:lnTo>
                  <a:lnTo>
                    <a:pt x="1876" y="478"/>
                  </a:lnTo>
                  <a:lnTo>
                    <a:pt x="1876" y="478"/>
                  </a:lnTo>
                  <a:lnTo>
                    <a:pt x="1874" y="488"/>
                  </a:lnTo>
                  <a:lnTo>
                    <a:pt x="1872" y="496"/>
                  </a:lnTo>
                  <a:lnTo>
                    <a:pt x="1864" y="510"/>
                  </a:lnTo>
                  <a:lnTo>
                    <a:pt x="1858" y="524"/>
                  </a:lnTo>
                  <a:lnTo>
                    <a:pt x="1854" y="530"/>
                  </a:lnTo>
                  <a:lnTo>
                    <a:pt x="1852" y="538"/>
                  </a:lnTo>
                  <a:lnTo>
                    <a:pt x="1852" y="538"/>
                  </a:lnTo>
                  <a:lnTo>
                    <a:pt x="1838" y="534"/>
                  </a:lnTo>
                  <a:lnTo>
                    <a:pt x="1826" y="530"/>
                  </a:lnTo>
                  <a:lnTo>
                    <a:pt x="1820" y="524"/>
                  </a:lnTo>
                  <a:lnTo>
                    <a:pt x="1816" y="518"/>
                  </a:lnTo>
                  <a:lnTo>
                    <a:pt x="1816" y="518"/>
                  </a:lnTo>
                  <a:lnTo>
                    <a:pt x="1818" y="512"/>
                  </a:lnTo>
                  <a:lnTo>
                    <a:pt x="1822" y="506"/>
                  </a:lnTo>
                  <a:lnTo>
                    <a:pt x="1832" y="494"/>
                  </a:lnTo>
                  <a:lnTo>
                    <a:pt x="1838" y="488"/>
                  </a:lnTo>
                  <a:lnTo>
                    <a:pt x="1838" y="480"/>
                  </a:lnTo>
                  <a:lnTo>
                    <a:pt x="1836" y="470"/>
                  </a:lnTo>
                  <a:lnTo>
                    <a:pt x="1828" y="458"/>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72" y="502"/>
                  </a:lnTo>
                  <a:lnTo>
                    <a:pt x="1768" y="488"/>
                  </a:lnTo>
                  <a:lnTo>
                    <a:pt x="1762" y="478"/>
                  </a:lnTo>
                  <a:lnTo>
                    <a:pt x="1754" y="470"/>
                  </a:lnTo>
                  <a:lnTo>
                    <a:pt x="1746" y="466"/>
                  </a:lnTo>
                  <a:lnTo>
                    <a:pt x="1746" y="466"/>
                  </a:lnTo>
                  <a:lnTo>
                    <a:pt x="1734" y="476"/>
                  </a:lnTo>
                  <a:lnTo>
                    <a:pt x="1730" y="484"/>
                  </a:lnTo>
                  <a:lnTo>
                    <a:pt x="1728" y="490"/>
                  </a:lnTo>
                  <a:lnTo>
                    <a:pt x="1726" y="496"/>
                  </a:lnTo>
                  <a:lnTo>
                    <a:pt x="1726" y="504"/>
                  </a:lnTo>
                  <a:lnTo>
                    <a:pt x="1728" y="512"/>
                  </a:lnTo>
                  <a:lnTo>
                    <a:pt x="1732" y="518"/>
                  </a:lnTo>
                  <a:lnTo>
                    <a:pt x="1750" y="544"/>
                  </a:lnTo>
                  <a:lnTo>
                    <a:pt x="1750" y="544"/>
                  </a:lnTo>
                  <a:lnTo>
                    <a:pt x="1752" y="546"/>
                  </a:lnTo>
                  <a:lnTo>
                    <a:pt x="1754" y="550"/>
                  </a:lnTo>
                  <a:lnTo>
                    <a:pt x="1756" y="556"/>
                  </a:lnTo>
                  <a:lnTo>
                    <a:pt x="1756" y="558"/>
                  </a:lnTo>
                  <a:lnTo>
                    <a:pt x="1756" y="558"/>
                  </a:lnTo>
                  <a:lnTo>
                    <a:pt x="1744" y="548"/>
                  </a:lnTo>
                  <a:lnTo>
                    <a:pt x="1730" y="540"/>
                  </a:lnTo>
                  <a:lnTo>
                    <a:pt x="1718" y="534"/>
                  </a:lnTo>
                  <a:lnTo>
                    <a:pt x="1704" y="530"/>
                  </a:lnTo>
                  <a:lnTo>
                    <a:pt x="1690" y="528"/>
                  </a:lnTo>
                  <a:lnTo>
                    <a:pt x="1676" y="530"/>
                  </a:lnTo>
                  <a:lnTo>
                    <a:pt x="1664" y="534"/>
                  </a:lnTo>
                  <a:lnTo>
                    <a:pt x="1654" y="542"/>
                  </a:lnTo>
                  <a:lnTo>
                    <a:pt x="1654" y="542"/>
                  </a:lnTo>
                  <a:lnTo>
                    <a:pt x="1656" y="552"/>
                  </a:lnTo>
                  <a:lnTo>
                    <a:pt x="1660" y="560"/>
                  </a:lnTo>
                  <a:lnTo>
                    <a:pt x="1666" y="564"/>
                  </a:lnTo>
                  <a:lnTo>
                    <a:pt x="1672" y="568"/>
                  </a:lnTo>
                  <a:lnTo>
                    <a:pt x="1692" y="574"/>
                  </a:lnTo>
                  <a:lnTo>
                    <a:pt x="1718" y="580"/>
                  </a:lnTo>
                  <a:lnTo>
                    <a:pt x="1718" y="580"/>
                  </a:lnTo>
                  <a:lnTo>
                    <a:pt x="1702" y="582"/>
                  </a:lnTo>
                  <a:lnTo>
                    <a:pt x="1688" y="586"/>
                  </a:lnTo>
                  <a:lnTo>
                    <a:pt x="1678" y="590"/>
                  </a:lnTo>
                  <a:lnTo>
                    <a:pt x="1670" y="594"/>
                  </a:lnTo>
                  <a:lnTo>
                    <a:pt x="1658" y="602"/>
                  </a:lnTo>
                  <a:lnTo>
                    <a:pt x="1646" y="610"/>
                  </a:lnTo>
                  <a:lnTo>
                    <a:pt x="1646" y="610"/>
                  </a:lnTo>
                  <a:lnTo>
                    <a:pt x="1644" y="600"/>
                  </a:lnTo>
                  <a:lnTo>
                    <a:pt x="1638" y="592"/>
                  </a:lnTo>
                  <a:lnTo>
                    <a:pt x="1630" y="586"/>
                  </a:lnTo>
                  <a:lnTo>
                    <a:pt x="1620" y="580"/>
                  </a:lnTo>
                  <a:lnTo>
                    <a:pt x="1608" y="576"/>
                  </a:lnTo>
                  <a:lnTo>
                    <a:pt x="1596" y="574"/>
                  </a:lnTo>
                  <a:lnTo>
                    <a:pt x="1570" y="570"/>
                  </a:lnTo>
                  <a:lnTo>
                    <a:pt x="1570" y="570"/>
                  </a:lnTo>
                  <a:lnTo>
                    <a:pt x="1564" y="570"/>
                  </a:lnTo>
                  <a:lnTo>
                    <a:pt x="1558" y="570"/>
                  </a:lnTo>
                  <a:lnTo>
                    <a:pt x="1546" y="568"/>
                  </a:lnTo>
                  <a:lnTo>
                    <a:pt x="1538" y="566"/>
                  </a:lnTo>
                  <a:lnTo>
                    <a:pt x="1534" y="566"/>
                  </a:lnTo>
                  <a:lnTo>
                    <a:pt x="1530" y="568"/>
                  </a:lnTo>
                  <a:lnTo>
                    <a:pt x="1530" y="568"/>
                  </a:lnTo>
                  <a:lnTo>
                    <a:pt x="1536" y="580"/>
                  </a:lnTo>
                  <a:lnTo>
                    <a:pt x="1544" y="592"/>
                  </a:lnTo>
                  <a:lnTo>
                    <a:pt x="1554" y="604"/>
                  </a:lnTo>
                  <a:lnTo>
                    <a:pt x="1566" y="612"/>
                  </a:lnTo>
                  <a:lnTo>
                    <a:pt x="1578" y="622"/>
                  </a:lnTo>
                  <a:lnTo>
                    <a:pt x="1592" y="628"/>
                  </a:lnTo>
                  <a:lnTo>
                    <a:pt x="1606" y="634"/>
                  </a:lnTo>
                  <a:lnTo>
                    <a:pt x="1620" y="638"/>
                  </a:lnTo>
                  <a:lnTo>
                    <a:pt x="1620" y="638"/>
                  </a:lnTo>
                  <a:lnTo>
                    <a:pt x="1640" y="636"/>
                  </a:lnTo>
                  <a:lnTo>
                    <a:pt x="1656" y="630"/>
                  </a:lnTo>
                  <a:lnTo>
                    <a:pt x="1656" y="630"/>
                  </a:lnTo>
                  <a:lnTo>
                    <a:pt x="1670" y="636"/>
                  </a:lnTo>
                  <a:lnTo>
                    <a:pt x="1676" y="644"/>
                  </a:lnTo>
                  <a:lnTo>
                    <a:pt x="1680" y="652"/>
                  </a:lnTo>
                  <a:lnTo>
                    <a:pt x="1684" y="662"/>
                  </a:lnTo>
                  <a:lnTo>
                    <a:pt x="1684" y="662"/>
                  </a:lnTo>
                  <a:lnTo>
                    <a:pt x="1670" y="666"/>
                  </a:lnTo>
                  <a:lnTo>
                    <a:pt x="1658" y="668"/>
                  </a:lnTo>
                  <a:lnTo>
                    <a:pt x="1644" y="668"/>
                  </a:lnTo>
                  <a:lnTo>
                    <a:pt x="1632" y="668"/>
                  </a:lnTo>
                  <a:lnTo>
                    <a:pt x="1608" y="664"/>
                  </a:lnTo>
                  <a:lnTo>
                    <a:pt x="1594" y="664"/>
                  </a:lnTo>
                  <a:lnTo>
                    <a:pt x="1582" y="668"/>
                  </a:lnTo>
                  <a:lnTo>
                    <a:pt x="1582" y="668"/>
                  </a:lnTo>
                  <a:lnTo>
                    <a:pt x="1576" y="668"/>
                  </a:lnTo>
                  <a:lnTo>
                    <a:pt x="1572" y="668"/>
                  </a:lnTo>
                  <a:lnTo>
                    <a:pt x="1572" y="666"/>
                  </a:lnTo>
                  <a:lnTo>
                    <a:pt x="1572" y="666"/>
                  </a:lnTo>
                  <a:lnTo>
                    <a:pt x="1568" y="656"/>
                  </a:lnTo>
                  <a:lnTo>
                    <a:pt x="1568" y="656"/>
                  </a:lnTo>
                  <a:lnTo>
                    <a:pt x="1560" y="648"/>
                  </a:lnTo>
                  <a:lnTo>
                    <a:pt x="1552" y="642"/>
                  </a:lnTo>
                  <a:lnTo>
                    <a:pt x="1540" y="638"/>
                  </a:lnTo>
                  <a:lnTo>
                    <a:pt x="1530" y="636"/>
                  </a:lnTo>
                  <a:lnTo>
                    <a:pt x="1518" y="638"/>
                  </a:lnTo>
                  <a:lnTo>
                    <a:pt x="1506" y="640"/>
                  </a:lnTo>
                  <a:lnTo>
                    <a:pt x="1486" y="644"/>
                  </a:lnTo>
                  <a:lnTo>
                    <a:pt x="1486" y="644"/>
                  </a:lnTo>
                  <a:lnTo>
                    <a:pt x="1486" y="654"/>
                  </a:lnTo>
                  <a:lnTo>
                    <a:pt x="1488" y="662"/>
                  </a:lnTo>
                  <a:lnTo>
                    <a:pt x="1492" y="670"/>
                  </a:lnTo>
                  <a:lnTo>
                    <a:pt x="1498" y="676"/>
                  </a:lnTo>
                  <a:lnTo>
                    <a:pt x="1512" y="688"/>
                  </a:lnTo>
                  <a:lnTo>
                    <a:pt x="1528" y="696"/>
                  </a:lnTo>
                  <a:lnTo>
                    <a:pt x="1528" y="696"/>
                  </a:lnTo>
                  <a:lnTo>
                    <a:pt x="1546" y="702"/>
                  </a:lnTo>
                  <a:lnTo>
                    <a:pt x="1556" y="702"/>
                  </a:lnTo>
                  <a:lnTo>
                    <a:pt x="1562" y="700"/>
                  </a:lnTo>
                  <a:lnTo>
                    <a:pt x="1564" y="698"/>
                  </a:lnTo>
                  <a:lnTo>
                    <a:pt x="1576" y="688"/>
                  </a:lnTo>
                  <a:lnTo>
                    <a:pt x="1576" y="688"/>
                  </a:lnTo>
                  <a:lnTo>
                    <a:pt x="1580" y="702"/>
                  </a:lnTo>
                  <a:lnTo>
                    <a:pt x="1584" y="714"/>
                  </a:lnTo>
                  <a:lnTo>
                    <a:pt x="1590" y="722"/>
                  </a:lnTo>
                  <a:lnTo>
                    <a:pt x="1596" y="730"/>
                  </a:lnTo>
                  <a:lnTo>
                    <a:pt x="1610" y="740"/>
                  </a:lnTo>
                  <a:lnTo>
                    <a:pt x="1626" y="752"/>
                  </a:lnTo>
                  <a:lnTo>
                    <a:pt x="1626" y="752"/>
                  </a:lnTo>
                  <a:lnTo>
                    <a:pt x="1594" y="762"/>
                  </a:lnTo>
                  <a:lnTo>
                    <a:pt x="1580" y="766"/>
                  </a:lnTo>
                  <a:lnTo>
                    <a:pt x="156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14" y="784"/>
                  </a:lnTo>
                  <a:lnTo>
                    <a:pt x="1508" y="786"/>
                  </a:lnTo>
                  <a:lnTo>
                    <a:pt x="1494" y="792"/>
                  </a:lnTo>
                  <a:lnTo>
                    <a:pt x="1488" y="798"/>
                  </a:lnTo>
                  <a:lnTo>
                    <a:pt x="1482" y="802"/>
                  </a:lnTo>
                  <a:lnTo>
                    <a:pt x="1480" y="806"/>
                  </a:lnTo>
                  <a:lnTo>
                    <a:pt x="1480" y="812"/>
                  </a:lnTo>
                  <a:lnTo>
                    <a:pt x="1480" y="812"/>
                  </a:lnTo>
                  <a:lnTo>
                    <a:pt x="1484" y="816"/>
                  </a:lnTo>
                  <a:lnTo>
                    <a:pt x="1492" y="822"/>
                  </a:lnTo>
                  <a:lnTo>
                    <a:pt x="1512" y="830"/>
                  </a:lnTo>
                  <a:lnTo>
                    <a:pt x="1522" y="836"/>
                  </a:lnTo>
                  <a:lnTo>
                    <a:pt x="1530" y="842"/>
                  </a:lnTo>
                  <a:lnTo>
                    <a:pt x="1534" y="848"/>
                  </a:lnTo>
                  <a:lnTo>
                    <a:pt x="1534" y="852"/>
                  </a:lnTo>
                  <a:lnTo>
                    <a:pt x="1534" y="854"/>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8" y="828"/>
                  </a:lnTo>
                  <a:lnTo>
                    <a:pt x="1430" y="836"/>
                  </a:lnTo>
                  <a:lnTo>
                    <a:pt x="1426" y="844"/>
                  </a:lnTo>
                  <a:lnTo>
                    <a:pt x="1424" y="852"/>
                  </a:lnTo>
                  <a:lnTo>
                    <a:pt x="1424" y="860"/>
                  </a:lnTo>
                  <a:lnTo>
                    <a:pt x="1426" y="872"/>
                  </a:lnTo>
                  <a:lnTo>
                    <a:pt x="1428" y="878"/>
                  </a:lnTo>
                  <a:lnTo>
                    <a:pt x="1428" y="878"/>
                  </a:lnTo>
                  <a:lnTo>
                    <a:pt x="1418" y="866"/>
                  </a:lnTo>
                  <a:lnTo>
                    <a:pt x="1402" y="848"/>
                  </a:lnTo>
                  <a:lnTo>
                    <a:pt x="1392" y="838"/>
                  </a:lnTo>
                  <a:lnTo>
                    <a:pt x="1384" y="832"/>
                  </a:lnTo>
                  <a:lnTo>
                    <a:pt x="1374" y="828"/>
                  </a:lnTo>
                  <a:lnTo>
                    <a:pt x="1366" y="828"/>
                  </a:lnTo>
                  <a:lnTo>
                    <a:pt x="1366" y="828"/>
                  </a:lnTo>
                  <a:lnTo>
                    <a:pt x="1362" y="830"/>
                  </a:lnTo>
                  <a:lnTo>
                    <a:pt x="1362" y="836"/>
                  </a:lnTo>
                  <a:lnTo>
                    <a:pt x="1360" y="848"/>
                  </a:lnTo>
                  <a:lnTo>
                    <a:pt x="1362" y="856"/>
                  </a:lnTo>
                  <a:lnTo>
                    <a:pt x="1366" y="862"/>
                  </a:lnTo>
                  <a:lnTo>
                    <a:pt x="1370" y="870"/>
                  </a:lnTo>
                  <a:lnTo>
                    <a:pt x="1376" y="876"/>
                  </a:lnTo>
                  <a:lnTo>
                    <a:pt x="1376" y="876"/>
                  </a:lnTo>
                  <a:lnTo>
                    <a:pt x="1358" y="880"/>
                  </a:lnTo>
                  <a:lnTo>
                    <a:pt x="1338" y="882"/>
                  </a:lnTo>
                  <a:lnTo>
                    <a:pt x="1328" y="886"/>
                  </a:lnTo>
                  <a:lnTo>
                    <a:pt x="1320" y="890"/>
                  </a:lnTo>
                  <a:lnTo>
                    <a:pt x="1314" y="896"/>
                  </a:lnTo>
                  <a:lnTo>
                    <a:pt x="1310" y="904"/>
                  </a:lnTo>
                  <a:lnTo>
                    <a:pt x="1310" y="904"/>
                  </a:lnTo>
                  <a:lnTo>
                    <a:pt x="1324" y="912"/>
                  </a:lnTo>
                  <a:lnTo>
                    <a:pt x="1340" y="920"/>
                  </a:lnTo>
                  <a:lnTo>
                    <a:pt x="1354" y="924"/>
                  </a:lnTo>
                  <a:lnTo>
                    <a:pt x="1370" y="928"/>
                  </a:lnTo>
                  <a:lnTo>
                    <a:pt x="1388" y="928"/>
                  </a:lnTo>
                  <a:lnTo>
                    <a:pt x="1406" y="928"/>
                  </a:lnTo>
                  <a:lnTo>
                    <a:pt x="1446" y="924"/>
                  </a:lnTo>
                  <a:lnTo>
                    <a:pt x="1446" y="924"/>
                  </a:lnTo>
                  <a:lnTo>
                    <a:pt x="1454" y="924"/>
                  </a:lnTo>
                  <a:lnTo>
                    <a:pt x="1468" y="920"/>
                  </a:lnTo>
                  <a:lnTo>
                    <a:pt x="1468" y="920"/>
                  </a:lnTo>
                  <a:lnTo>
                    <a:pt x="1472" y="920"/>
                  </a:lnTo>
                  <a:lnTo>
                    <a:pt x="1478" y="920"/>
                  </a:lnTo>
                  <a:lnTo>
                    <a:pt x="1486" y="924"/>
                  </a:lnTo>
                  <a:lnTo>
                    <a:pt x="1496" y="932"/>
                  </a:lnTo>
                  <a:lnTo>
                    <a:pt x="1496" y="932"/>
                  </a:lnTo>
                  <a:lnTo>
                    <a:pt x="1486" y="934"/>
                  </a:lnTo>
                  <a:lnTo>
                    <a:pt x="1480" y="938"/>
                  </a:lnTo>
                  <a:lnTo>
                    <a:pt x="1470" y="944"/>
                  </a:lnTo>
                  <a:lnTo>
                    <a:pt x="1454" y="952"/>
                  </a:lnTo>
                  <a:lnTo>
                    <a:pt x="1440" y="956"/>
                  </a:lnTo>
                  <a:lnTo>
                    <a:pt x="1422" y="960"/>
                  </a:lnTo>
                  <a:lnTo>
                    <a:pt x="1422" y="960"/>
                  </a:lnTo>
                  <a:lnTo>
                    <a:pt x="1396" y="974"/>
                  </a:lnTo>
                  <a:lnTo>
                    <a:pt x="1386" y="982"/>
                  </a:lnTo>
                  <a:lnTo>
                    <a:pt x="1376" y="992"/>
                  </a:lnTo>
                  <a:lnTo>
                    <a:pt x="1368" y="1002"/>
                  </a:lnTo>
                  <a:lnTo>
                    <a:pt x="1362" y="1012"/>
                  </a:lnTo>
                  <a:lnTo>
                    <a:pt x="1358" y="1024"/>
                  </a:lnTo>
                  <a:lnTo>
                    <a:pt x="1356" y="1038"/>
                  </a:lnTo>
                  <a:lnTo>
                    <a:pt x="1356" y="1038"/>
                  </a:lnTo>
                  <a:lnTo>
                    <a:pt x="1374" y="1046"/>
                  </a:lnTo>
                  <a:lnTo>
                    <a:pt x="1384" y="1048"/>
                  </a:lnTo>
                  <a:lnTo>
                    <a:pt x="1392" y="1050"/>
                  </a:lnTo>
                  <a:lnTo>
                    <a:pt x="1400" y="1050"/>
                  </a:lnTo>
                  <a:lnTo>
                    <a:pt x="1410" y="1048"/>
                  </a:lnTo>
                  <a:lnTo>
                    <a:pt x="1416" y="1044"/>
                  </a:lnTo>
                  <a:lnTo>
                    <a:pt x="1422" y="1038"/>
                  </a:lnTo>
                  <a:lnTo>
                    <a:pt x="1422" y="1038"/>
                  </a:lnTo>
                  <a:lnTo>
                    <a:pt x="1430" y="1028"/>
                  </a:lnTo>
                  <a:lnTo>
                    <a:pt x="1436" y="1022"/>
                  </a:lnTo>
                  <a:lnTo>
                    <a:pt x="1440" y="1020"/>
                  </a:lnTo>
                  <a:lnTo>
                    <a:pt x="1444" y="1020"/>
                  </a:lnTo>
                  <a:lnTo>
                    <a:pt x="1448" y="1026"/>
                  </a:lnTo>
                  <a:lnTo>
                    <a:pt x="1452" y="1028"/>
                  </a:lnTo>
                  <a:lnTo>
                    <a:pt x="1458" y="1030"/>
                  </a:lnTo>
                  <a:lnTo>
                    <a:pt x="1478" y="1036"/>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392" y="1100"/>
                  </a:lnTo>
                  <a:lnTo>
                    <a:pt x="1406" y="1120"/>
                  </a:lnTo>
                  <a:lnTo>
                    <a:pt x="1420" y="1138"/>
                  </a:lnTo>
                  <a:lnTo>
                    <a:pt x="1436" y="1156"/>
                  </a:lnTo>
                  <a:lnTo>
                    <a:pt x="1436" y="1156"/>
                  </a:lnTo>
                  <a:lnTo>
                    <a:pt x="1426" y="1150"/>
                  </a:lnTo>
                  <a:lnTo>
                    <a:pt x="1402" y="1142"/>
                  </a:lnTo>
                  <a:lnTo>
                    <a:pt x="1388" y="1140"/>
                  </a:lnTo>
                  <a:lnTo>
                    <a:pt x="1376" y="1138"/>
                  </a:lnTo>
                  <a:lnTo>
                    <a:pt x="1364" y="1140"/>
                  </a:lnTo>
                  <a:lnTo>
                    <a:pt x="1360" y="1142"/>
                  </a:lnTo>
                  <a:lnTo>
                    <a:pt x="1356" y="1146"/>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418" y="1294"/>
                  </a:lnTo>
                  <a:lnTo>
                    <a:pt x="1386" y="1312"/>
                  </a:lnTo>
                  <a:lnTo>
                    <a:pt x="1378" y="1318"/>
                  </a:lnTo>
                  <a:lnTo>
                    <a:pt x="1372" y="1324"/>
                  </a:lnTo>
                  <a:lnTo>
                    <a:pt x="1368" y="1330"/>
                  </a:lnTo>
                  <a:lnTo>
                    <a:pt x="1368" y="1336"/>
                  </a:lnTo>
                  <a:lnTo>
                    <a:pt x="1368" y="1336"/>
                  </a:lnTo>
                  <a:lnTo>
                    <a:pt x="1368" y="1338"/>
                  </a:lnTo>
                  <a:lnTo>
                    <a:pt x="1370" y="1340"/>
                  </a:lnTo>
                  <a:lnTo>
                    <a:pt x="1376" y="1342"/>
                  </a:lnTo>
                  <a:lnTo>
                    <a:pt x="1384" y="1342"/>
                  </a:lnTo>
                  <a:lnTo>
                    <a:pt x="1392" y="1342"/>
                  </a:lnTo>
                  <a:lnTo>
                    <a:pt x="1410" y="1340"/>
                  </a:lnTo>
                  <a:lnTo>
                    <a:pt x="1418" y="1340"/>
                  </a:lnTo>
                  <a:lnTo>
                    <a:pt x="1422" y="1344"/>
                  </a:lnTo>
                  <a:lnTo>
                    <a:pt x="1422" y="1344"/>
                  </a:lnTo>
                  <a:lnTo>
                    <a:pt x="1422" y="1352"/>
                  </a:lnTo>
                  <a:lnTo>
                    <a:pt x="1420" y="1358"/>
                  </a:lnTo>
                  <a:lnTo>
                    <a:pt x="1416" y="1364"/>
                  </a:lnTo>
                  <a:lnTo>
                    <a:pt x="1412" y="1368"/>
                  </a:lnTo>
                  <a:lnTo>
                    <a:pt x="1404" y="1374"/>
                  </a:lnTo>
                  <a:lnTo>
                    <a:pt x="1398" y="1380"/>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8" y="1380"/>
                  </a:lnTo>
                  <a:lnTo>
                    <a:pt x="1472" y="1386"/>
                  </a:lnTo>
                  <a:lnTo>
                    <a:pt x="1464" y="1392"/>
                  </a:lnTo>
                  <a:lnTo>
                    <a:pt x="1446" y="1400"/>
                  </a:lnTo>
                  <a:lnTo>
                    <a:pt x="1438" y="1404"/>
                  </a:lnTo>
                  <a:lnTo>
                    <a:pt x="1432" y="1410"/>
                  </a:lnTo>
                  <a:lnTo>
                    <a:pt x="1428" y="1418"/>
                  </a:lnTo>
                  <a:lnTo>
                    <a:pt x="1430" y="1428"/>
                  </a:lnTo>
                  <a:lnTo>
                    <a:pt x="1430" y="1428"/>
                  </a:lnTo>
                  <a:lnTo>
                    <a:pt x="1436" y="1432"/>
                  </a:lnTo>
                  <a:lnTo>
                    <a:pt x="1444" y="1434"/>
                  </a:lnTo>
                  <a:lnTo>
                    <a:pt x="1462" y="1438"/>
                  </a:lnTo>
                  <a:lnTo>
                    <a:pt x="1478" y="1442"/>
                  </a:lnTo>
                  <a:lnTo>
                    <a:pt x="1486" y="1444"/>
                  </a:lnTo>
                  <a:lnTo>
                    <a:pt x="1494" y="1448"/>
                  </a:lnTo>
                  <a:lnTo>
                    <a:pt x="1494" y="1448"/>
                  </a:lnTo>
                  <a:lnTo>
                    <a:pt x="1490" y="1454"/>
                  </a:lnTo>
                  <a:lnTo>
                    <a:pt x="1484" y="1472"/>
                  </a:lnTo>
                  <a:lnTo>
                    <a:pt x="1478" y="1488"/>
                  </a:lnTo>
                  <a:lnTo>
                    <a:pt x="1480" y="1494"/>
                  </a:lnTo>
                  <a:lnTo>
                    <a:pt x="1482" y="1498"/>
                  </a:lnTo>
                  <a:lnTo>
                    <a:pt x="1482" y="1498"/>
                  </a:lnTo>
                  <a:lnTo>
                    <a:pt x="1492" y="1502"/>
                  </a:lnTo>
                  <a:lnTo>
                    <a:pt x="1500" y="1500"/>
                  </a:lnTo>
                  <a:lnTo>
                    <a:pt x="1510" y="1496"/>
                  </a:lnTo>
                  <a:lnTo>
                    <a:pt x="1518" y="1490"/>
                  </a:lnTo>
                  <a:lnTo>
                    <a:pt x="1532" y="1476"/>
                  </a:lnTo>
                  <a:lnTo>
                    <a:pt x="1536" y="1472"/>
                  </a:lnTo>
                  <a:lnTo>
                    <a:pt x="1540" y="1468"/>
                  </a:lnTo>
                  <a:lnTo>
                    <a:pt x="1540" y="1468"/>
                  </a:lnTo>
                  <a:lnTo>
                    <a:pt x="1540" y="1486"/>
                  </a:lnTo>
                  <a:lnTo>
                    <a:pt x="1544" y="1496"/>
                  </a:lnTo>
                  <a:lnTo>
                    <a:pt x="1548" y="1504"/>
                  </a:lnTo>
                  <a:lnTo>
                    <a:pt x="1554" y="1510"/>
                  </a:lnTo>
                  <a:lnTo>
                    <a:pt x="1560" y="1514"/>
                  </a:lnTo>
                  <a:lnTo>
                    <a:pt x="1566" y="1520"/>
                  </a:lnTo>
                  <a:lnTo>
                    <a:pt x="1568" y="1528"/>
                  </a:lnTo>
                  <a:lnTo>
                    <a:pt x="1564" y="1538"/>
                  </a:lnTo>
                  <a:lnTo>
                    <a:pt x="1564" y="1538"/>
                  </a:lnTo>
                  <a:lnTo>
                    <a:pt x="1564" y="1554"/>
                  </a:lnTo>
                  <a:lnTo>
                    <a:pt x="1566" y="1570"/>
                  </a:lnTo>
                  <a:lnTo>
                    <a:pt x="1568" y="1576"/>
                  </a:lnTo>
                  <a:lnTo>
                    <a:pt x="1572" y="1584"/>
                  </a:lnTo>
                  <a:lnTo>
                    <a:pt x="1576" y="1588"/>
                  </a:lnTo>
                  <a:lnTo>
                    <a:pt x="1582" y="1594"/>
                  </a:lnTo>
                  <a:lnTo>
                    <a:pt x="1582" y="1594"/>
                  </a:lnTo>
                  <a:lnTo>
                    <a:pt x="1596" y="1588"/>
                  </a:lnTo>
                  <a:lnTo>
                    <a:pt x="1606" y="1580"/>
                  </a:lnTo>
                  <a:lnTo>
                    <a:pt x="1614" y="1572"/>
                  </a:lnTo>
                  <a:lnTo>
                    <a:pt x="1620" y="1560"/>
                  </a:lnTo>
                  <a:lnTo>
                    <a:pt x="1622" y="1548"/>
                  </a:lnTo>
                  <a:lnTo>
                    <a:pt x="1624" y="1534"/>
                  </a:lnTo>
                  <a:lnTo>
                    <a:pt x="1626" y="1502"/>
                  </a:lnTo>
                  <a:lnTo>
                    <a:pt x="1626" y="1502"/>
                  </a:lnTo>
                  <a:lnTo>
                    <a:pt x="1626" y="1500"/>
                  </a:lnTo>
                  <a:lnTo>
                    <a:pt x="1628" y="1498"/>
                  </a:lnTo>
                  <a:lnTo>
                    <a:pt x="1632" y="1496"/>
                  </a:lnTo>
                  <a:lnTo>
                    <a:pt x="1640" y="1498"/>
                  </a:lnTo>
                  <a:lnTo>
                    <a:pt x="1648" y="1500"/>
                  </a:lnTo>
                  <a:lnTo>
                    <a:pt x="1664" y="1508"/>
                  </a:lnTo>
                  <a:lnTo>
                    <a:pt x="1672" y="1512"/>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64" y="1544"/>
                  </a:lnTo>
                  <a:lnTo>
                    <a:pt x="1770" y="1552"/>
                  </a:lnTo>
                  <a:lnTo>
                    <a:pt x="1772" y="1558"/>
                  </a:lnTo>
                  <a:lnTo>
                    <a:pt x="1770" y="1566"/>
                  </a:lnTo>
                  <a:lnTo>
                    <a:pt x="1766" y="1574"/>
                  </a:lnTo>
                  <a:lnTo>
                    <a:pt x="1756" y="1590"/>
                  </a:lnTo>
                  <a:lnTo>
                    <a:pt x="1746" y="1606"/>
                  </a:lnTo>
                  <a:lnTo>
                    <a:pt x="1746" y="1606"/>
                  </a:lnTo>
                  <a:lnTo>
                    <a:pt x="1734" y="1610"/>
                  </a:lnTo>
                  <a:lnTo>
                    <a:pt x="1720" y="1614"/>
                  </a:lnTo>
                  <a:lnTo>
                    <a:pt x="1694" y="1618"/>
                  </a:lnTo>
                  <a:lnTo>
                    <a:pt x="1680" y="1624"/>
                  </a:lnTo>
                  <a:lnTo>
                    <a:pt x="1666" y="1632"/>
                  </a:lnTo>
                  <a:lnTo>
                    <a:pt x="1654" y="1646"/>
                  </a:lnTo>
                  <a:lnTo>
                    <a:pt x="1642" y="1666"/>
                  </a:lnTo>
                  <a:lnTo>
                    <a:pt x="1642" y="1666"/>
                  </a:lnTo>
                  <a:lnTo>
                    <a:pt x="1658" y="1670"/>
                  </a:lnTo>
                  <a:lnTo>
                    <a:pt x="1672" y="1674"/>
                  </a:lnTo>
                  <a:lnTo>
                    <a:pt x="1684" y="1674"/>
                  </a:lnTo>
                  <a:lnTo>
                    <a:pt x="1694" y="1674"/>
                  </a:lnTo>
                  <a:lnTo>
                    <a:pt x="1704" y="1670"/>
                  </a:lnTo>
                  <a:lnTo>
                    <a:pt x="1710" y="1668"/>
                  </a:lnTo>
                  <a:lnTo>
                    <a:pt x="1724" y="1660"/>
                  </a:lnTo>
                  <a:lnTo>
                    <a:pt x="1724" y="1660"/>
                  </a:lnTo>
                  <a:lnTo>
                    <a:pt x="1732" y="1654"/>
                  </a:lnTo>
                  <a:lnTo>
                    <a:pt x="1736" y="1648"/>
                  </a:lnTo>
                  <a:lnTo>
                    <a:pt x="1742" y="1644"/>
                  </a:lnTo>
                  <a:lnTo>
                    <a:pt x="1748" y="1642"/>
                  </a:lnTo>
                  <a:lnTo>
                    <a:pt x="1748" y="1642"/>
                  </a:lnTo>
                  <a:lnTo>
                    <a:pt x="1748" y="1656"/>
                  </a:lnTo>
                  <a:lnTo>
                    <a:pt x="1748" y="1674"/>
                  </a:lnTo>
                  <a:lnTo>
                    <a:pt x="1750" y="1682"/>
                  </a:lnTo>
                  <a:lnTo>
                    <a:pt x="1752" y="1688"/>
                  </a:lnTo>
                  <a:lnTo>
                    <a:pt x="1756" y="1694"/>
                  </a:lnTo>
                  <a:lnTo>
                    <a:pt x="1760" y="1698"/>
                  </a:lnTo>
                  <a:lnTo>
                    <a:pt x="1760" y="1698"/>
                  </a:lnTo>
                  <a:lnTo>
                    <a:pt x="1770" y="1696"/>
                  </a:lnTo>
                  <a:lnTo>
                    <a:pt x="1776" y="1694"/>
                  </a:lnTo>
                  <a:lnTo>
                    <a:pt x="1790" y="1684"/>
                  </a:lnTo>
                  <a:lnTo>
                    <a:pt x="1790" y="1684"/>
                  </a:lnTo>
                  <a:lnTo>
                    <a:pt x="1792" y="1690"/>
                  </a:lnTo>
                  <a:lnTo>
                    <a:pt x="1792" y="1696"/>
                  </a:lnTo>
                  <a:lnTo>
                    <a:pt x="1786" y="1714"/>
                  </a:lnTo>
                  <a:lnTo>
                    <a:pt x="1784" y="1722"/>
                  </a:lnTo>
                  <a:lnTo>
                    <a:pt x="1782" y="1730"/>
                  </a:lnTo>
                  <a:lnTo>
                    <a:pt x="1784" y="1738"/>
                  </a:lnTo>
                  <a:lnTo>
                    <a:pt x="1788" y="1744"/>
                  </a:lnTo>
                  <a:lnTo>
                    <a:pt x="1788" y="1744"/>
                  </a:lnTo>
                  <a:lnTo>
                    <a:pt x="1796" y="1742"/>
                  </a:lnTo>
                  <a:lnTo>
                    <a:pt x="1800" y="1740"/>
                  </a:lnTo>
                  <a:lnTo>
                    <a:pt x="1808" y="1732"/>
                  </a:lnTo>
                  <a:lnTo>
                    <a:pt x="1812" y="1726"/>
                  </a:lnTo>
                  <a:lnTo>
                    <a:pt x="1814" y="1724"/>
                  </a:lnTo>
                  <a:lnTo>
                    <a:pt x="1814" y="1724"/>
                  </a:lnTo>
                  <a:lnTo>
                    <a:pt x="1822" y="1732"/>
                  </a:lnTo>
                  <a:lnTo>
                    <a:pt x="1832" y="1738"/>
                  </a:lnTo>
                  <a:lnTo>
                    <a:pt x="1840" y="1738"/>
                  </a:lnTo>
                  <a:lnTo>
                    <a:pt x="1850" y="1736"/>
                  </a:lnTo>
                  <a:lnTo>
                    <a:pt x="1850" y="1736"/>
                  </a:lnTo>
                  <a:lnTo>
                    <a:pt x="1854" y="1720"/>
                  </a:lnTo>
                  <a:lnTo>
                    <a:pt x="1854" y="1702"/>
                  </a:lnTo>
                  <a:lnTo>
                    <a:pt x="1852" y="1692"/>
                  </a:lnTo>
                  <a:lnTo>
                    <a:pt x="1848" y="1682"/>
                  </a:lnTo>
                  <a:lnTo>
                    <a:pt x="1844" y="1676"/>
                  </a:lnTo>
                  <a:lnTo>
                    <a:pt x="1836" y="1670"/>
                  </a:lnTo>
                  <a:lnTo>
                    <a:pt x="1836" y="1670"/>
                  </a:lnTo>
                  <a:lnTo>
                    <a:pt x="1842" y="1666"/>
                  </a:lnTo>
                  <a:lnTo>
                    <a:pt x="1846" y="1666"/>
                  </a:lnTo>
                  <a:lnTo>
                    <a:pt x="1858" y="1670"/>
                  </a:lnTo>
                  <a:lnTo>
                    <a:pt x="1872" y="1674"/>
                  </a:lnTo>
                  <a:lnTo>
                    <a:pt x="1878" y="1674"/>
                  </a:lnTo>
                  <a:lnTo>
                    <a:pt x="1882" y="1672"/>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890" y="1762"/>
                  </a:lnTo>
                  <a:lnTo>
                    <a:pt x="1900" y="1760"/>
                  </a:lnTo>
                  <a:lnTo>
                    <a:pt x="1908" y="1756"/>
                  </a:lnTo>
                  <a:lnTo>
                    <a:pt x="1916" y="1748"/>
                  </a:lnTo>
                  <a:lnTo>
                    <a:pt x="1922" y="1742"/>
                  </a:lnTo>
                  <a:lnTo>
                    <a:pt x="1934" y="1726"/>
                  </a:lnTo>
                  <a:lnTo>
                    <a:pt x="1942" y="1720"/>
                  </a:lnTo>
                  <a:lnTo>
                    <a:pt x="1952" y="1714"/>
                  </a:lnTo>
                  <a:lnTo>
                    <a:pt x="1952" y="1714"/>
                  </a:lnTo>
                  <a:lnTo>
                    <a:pt x="1952" y="1726"/>
                  </a:lnTo>
                  <a:lnTo>
                    <a:pt x="1954" y="1736"/>
                  </a:lnTo>
                  <a:lnTo>
                    <a:pt x="1960" y="1758"/>
                  </a:lnTo>
                  <a:lnTo>
                    <a:pt x="1962" y="1766"/>
                  </a:lnTo>
                  <a:lnTo>
                    <a:pt x="1958" y="1776"/>
                  </a:lnTo>
                  <a:lnTo>
                    <a:pt x="1950" y="1786"/>
                  </a:lnTo>
                  <a:lnTo>
                    <a:pt x="1936" y="1794"/>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66" y="1864"/>
                  </a:lnTo>
                  <a:lnTo>
                    <a:pt x="1972" y="1868"/>
                  </a:lnTo>
                  <a:lnTo>
                    <a:pt x="1976" y="1872"/>
                  </a:lnTo>
                  <a:lnTo>
                    <a:pt x="1980" y="1874"/>
                  </a:lnTo>
                  <a:lnTo>
                    <a:pt x="1986" y="1874"/>
                  </a:lnTo>
                  <a:lnTo>
                    <a:pt x="1996" y="1874"/>
                  </a:lnTo>
                  <a:lnTo>
                    <a:pt x="2006" y="1870"/>
                  </a:lnTo>
                  <a:lnTo>
                    <a:pt x="2034" y="1838"/>
                  </a:lnTo>
                  <a:lnTo>
                    <a:pt x="2034" y="1838"/>
                  </a:lnTo>
                  <a:lnTo>
                    <a:pt x="2030" y="1860"/>
                  </a:lnTo>
                  <a:lnTo>
                    <a:pt x="2028" y="1886"/>
                  </a:lnTo>
                  <a:lnTo>
                    <a:pt x="2028" y="1912"/>
                  </a:lnTo>
                  <a:lnTo>
                    <a:pt x="2032" y="1936"/>
                  </a:lnTo>
                  <a:lnTo>
                    <a:pt x="2032" y="1936"/>
                  </a:lnTo>
                  <a:lnTo>
                    <a:pt x="2030" y="1944"/>
                  </a:lnTo>
                  <a:lnTo>
                    <a:pt x="2028" y="1954"/>
                  </a:lnTo>
                  <a:lnTo>
                    <a:pt x="2030" y="1974"/>
                  </a:lnTo>
                  <a:lnTo>
                    <a:pt x="2028" y="1982"/>
                  </a:lnTo>
                  <a:lnTo>
                    <a:pt x="2022" y="1992"/>
                  </a:lnTo>
                  <a:lnTo>
                    <a:pt x="2014" y="2000"/>
                  </a:lnTo>
                  <a:lnTo>
                    <a:pt x="2000" y="2008"/>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4" y="2278"/>
                  </a:lnTo>
                  <a:lnTo>
                    <a:pt x="1578" y="2280"/>
                  </a:lnTo>
                  <a:lnTo>
                    <a:pt x="1584" y="2282"/>
                  </a:lnTo>
                  <a:lnTo>
                    <a:pt x="1602" y="2284"/>
                  </a:lnTo>
                  <a:lnTo>
                    <a:pt x="1624" y="2286"/>
                  </a:lnTo>
                  <a:lnTo>
                    <a:pt x="1652" y="2286"/>
                  </a:lnTo>
                  <a:lnTo>
                    <a:pt x="1702" y="2286"/>
                  </a:lnTo>
                  <a:lnTo>
                    <a:pt x="1732" y="2282"/>
                  </a:lnTo>
                  <a:lnTo>
                    <a:pt x="1732" y="2282"/>
                  </a:lnTo>
                  <a:lnTo>
                    <a:pt x="1740" y="2278"/>
                  </a:lnTo>
                  <a:lnTo>
                    <a:pt x="1748" y="2278"/>
                  </a:lnTo>
                  <a:lnTo>
                    <a:pt x="1756" y="2280"/>
                  </a:lnTo>
                  <a:lnTo>
                    <a:pt x="1764" y="2282"/>
                  </a:lnTo>
                  <a:lnTo>
                    <a:pt x="1782" y="2288"/>
                  </a:lnTo>
                  <a:lnTo>
                    <a:pt x="1790" y="2290"/>
                  </a:lnTo>
                  <a:lnTo>
                    <a:pt x="1800" y="2290"/>
                  </a:lnTo>
                  <a:lnTo>
                    <a:pt x="1800" y="2290"/>
                  </a:lnTo>
                  <a:lnTo>
                    <a:pt x="1820" y="2290"/>
                  </a:lnTo>
                  <a:lnTo>
                    <a:pt x="1844" y="2288"/>
                  </a:lnTo>
                  <a:lnTo>
                    <a:pt x="1888" y="2284"/>
                  </a:lnTo>
                  <a:lnTo>
                    <a:pt x="1910" y="2282"/>
                  </a:lnTo>
                  <a:lnTo>
                    <a:pt x="1930" y="2282"/>
                  </a:lnTo>
                  <a:lnTo>
                    <a:pt x="1950" y="2284"/>
                  </a:lnTo>
                  <a:lnTo>
                    <a:pt x="1968" y="2290"/>
                  </a:lnTo>
                  <a:lnTo>
                    <a:pt x="1968" y="2290"/>
                  </a:lnTo>
                  <a:lnTo>
                    <a:pt x="2060" y="2290"/>
                  </a:lnTo>
                  <a:lnTo>
                    <a:pt x="2148" y="2292"/>
                  </a:lnTo>
                  <a:lnTo>
                    <a:pt x="2148" y="229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9" name="Freeform 71"/>
            <p:cNvSpPr>
              <a:spLocks noEditPoints="1"/>
            </p:cNvSpPr>
            <p:nvPr userDrawn="1"/>
          </p:nvSpPr>
          <p:spPr bwMode="auto">
            <a:xfrm>
              <a:off x="3267" y="2816"/>
              <a:ext cx="695" cy="679"/>
            </a:xfrm>
            <a:custGeom>
              <a:avLst/>
              <a:gdLst/>
              <a:ahLst/>
              <a:cxnLst>
                <a:cxn ang="0">
                  <a:pos x="176" y="312"/>
                </a:cxn>
                <a:cxn ang="0">
                  <a:pos x="186" y="252"/>
                </a:cxn>
                <a:cxn ang="0">
                  <a:pos x="208" y="204"/>
                </a:cxn>
                <a:cxn ang="0">
                  <a:pos x="242" y="168"/>
                </a:cxn>
                <a:cxn ang="0">
                  <a:pos x="290" y="144"/>
                </a:cxn>
                <a:cxn ang="0">
                  <a:pos x="348" y="136"/>
                </a:cxn>
                <a:cxn ang="0">
                  <a:pos x="388" y="140"/>
                </a:cxn>
                <a:cxn ang="0">
                  <a:pos x="438" y="158"/>
                </a:cxn>
                <a:cxn ang="0">
                  <a:pos x="476" y="188"/>
                </a:cxn>
                <a:cxn ang="0">
                  <a:pos x="502" y="232"/>
                </a:cxn>
                <a:cxn ang="0">
                  <a:pos x="516" y="290"/>
                </a:cxn>
                <a:cxn ang="0">
                  <a:pos x="518" y="334"/>
                </a:cxn>
                <a:cxn ang="0">
                  <a:pos x="512" y="396"/>
                </a:cxn>
                <a:cxn ang="0">
                  <a:pos x="494" y="450"/>
                </a:cxn>
                <a:cxn ang="0">
                  <a:pos x="466" y="492"/>
                </a:cxn>
                <a:cxn ang="0">
                  <a:pos x="424" y="522"/>
                </a:cxn>
                <a:cxn ang="0">
                  <a:pos x="370" y="538"/>
                </a:cxn>
                <a:cxn ang="0">
                  <a:pos x="328" y="538"/>
                </a:cxn>
                <a:cxn ang="0">
                  <a:pos x="276" y="524"/>
                </a:cxn>
                <a:cxn ang="0">
                  <a:pos x="232" y="494"/>
                </a:cxn>
                <a:cxn ang="0">
                  <a:pos x="202" y="450"/>
                </a:cxn>
                <a:cxn ang="0">
                  <a:pos x="182" y="396"/>
                </a:cxn>
                <a:cxn ang="0">
                  <a:pos x="176" y="334"/>
                </a:cxn>
                <a:cxn ang="0">
                  <a:pos x="348" y="676"/>
                </a:cxn>
                <a:cxn ang="0">
                  <a:pos x="458" y="660"/>
                </a:cxn>
                <a:cxn ang="0">
                  <a:pos x="550" y="618"/>
                </a:cxn>
                <a:cxn ang="0">
                  <a:pos x="622" y="552"/>
                </a:cxn>
                <a:cxn ang="0">
                  <a:pos x="670" y="466"/>
                </a:cxn>
                <a:cxn ang="0">
                  <a:pos x="694" y="368"/>
                </a:cxn>
                <a:cxn ang="0">
                  <a:pos x="694" y="298"/>
                </a:cxn>
                <a:cxn ang="0">
                  <a:pos x="670" y="198"/>
                </a:cxn>
                <a:cxn ang="0">
                  <a:pos x="620" y="116"/>
                </a:cxn>
                <a:cxn ang="0">
                  <a:pos x="548" y="52"/>
                </a:cxn>
                <a:cxn ang="0">
                  <a:pos x="458" y="14"/>
                </a:cxn>
                <a:cxn ang="0">
                  <a:pos x="348" y="0"/>
                </a:cxn>
                <a:cxn ang="0">
                  <a:pos x="274" y="6"/>
                </a:cxn>
                <a:cxn ang="0">
                  <a:pos x="176" y="36"/>
                </a:cxn>
                <a:cxn ang="0">
                  <a:pos x="96" y="90"/>
                </a:cxn>
                <a:cxn ang="0">
                  <a:pos x="38" y="166"/>
                </a:cxn>
                <a:cxn ang="0">
                  <a:pos x="6" y="262"/>
                </a:cxn>
                <a:cxn ang="0">
                  <a:pos x="0" y="334"/>
                </a:cxn>
                <a:cxn ang="0">
                  <a:pos x="14" y="438"/>
                </a:cxn>
                <a:cxn ang="0">
                  <a:pos x="56" y="530"/>
                </a:cxn>
                <a:cxn ang="0">
                  <a:pos x="122" y="600"/>
                </a:cxn>
                <a:cxn ang="0">
                  <a:pos x="208" y="650"/>
                </a:cxn>
                <a:cxn ang="0">
                  <a:pos x="310" y="674"/>
                </a:cxn>
              </a:cxnLst>
              <a:rect l="0" t="0" r="r" b="b"/>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0" name="Freeform 72"/>
            <p:cNvSpPr>
              <a:spLocks/>
            </p:cNvSpPr>
            <p:nvPr userDrawn="1"/>
          </p:nvSpPr>
          <p:spPr bwMode="auto">
            <a:xfrm>
              <a:off x="4053" y="2816"/>
              <a:ext cx="483" cy="679"/>
            </a:xfrm>
            <a:custGeom>
              <a:avLst/>
              <a:gdLst/>
              <a:ahLst/>
              <a:cxnLst>
                <a:cxn ang="0">
                  <a:pos x="412" y="138"/>
                </a:cxn>
                <a:cxn ang="0">
                  <a:pos x="324" y="126"/>
                </a:cxn>
                <a:cxn ang="0">
                  <a:pos x="294" y="124"/>
                </a:cxn>
                <a:cxn ang="0">
                  <a:pos x="248" y="126"/>
                </a:cxn>
                <a:cxn ang="0">
                  <a:pos x="210" y="136"/>
                </a:cxn>
                <a:cxn ang="0">
                  <a:pos x="186" y="152"/>
                </a:cxn>
                <a:cxn ang="0">
                  <a:pos x="178" y="174"/>
                </a:cxn>
                <a:cxn ang="0">
                  <a:pos x="178" y="180"/>
                </a:cxn>
                <a:cxn ang="0">
                  <a:pos x="188" y="202"/>
                </a:cxn>
                <a:cxn ang="0">
                  <a:pos x="220" y="228"/>
                </a:cxn>
                <a:cxn ang="0">
                  <a:pos x="264" y="254"/>
                </a:cxn>
                <a:cxn ang="0">
                  <a:pos x="316" y="282"/>
                </a:cxn>
                <a:cxn ang="0">
                  <a:pos x="370" y="314"/>
                </a:cxn>
                <a:cxn ang="0">
                  <a:pos x="424" y="354"/>
                </a:cxn>
                <a:cxn ang="0">
                  <a:pos x="446" y="380"/>
                </a:cxn>
                <a:cxn ang="0">
                  <a:pos x="464" y="410"/>
                </a:cxn>
                <a:cxn ang="0">
                  <a:pos x="476" y="444"/>
                </a:cxn>
                <a:cxn ang="0">
                  <a:pos x="480" y="482"/>
                </a:cxn>
                <a:cxn ang="0">
                  <a:pos x="480" y="504"/>
                </a:cxn>
                <a:cxn ang="0">
                  <a:pos x="470" y="546"/>
                </a:cxn>
                <a:cxn ang="0">
                  <a:pos x="450" y="582"/>
                </a:cxn>
                <a:cxn ang="0">
                  <a:pos x="422" y="612"/>
                </a:cxn>
                <a:cxn ang="0">
                  <a:pos x="386" y="636"/>
                </a:cxn>
                <a:cxn ang="0">
                  <a:pos x="342" y="656"/>
                </a:cxn>
                <a:cxn ang="0">
                  <a:pos x="292" y="668"/>
                </a:cxn>
                <a:cxn ang="0">
                  <a:pos x="234" y="674"/>
                </a:cxn>
                <a:cxn ang="0">
                  <a:pos x="204" y="676"/>
                </a:cxn>
                <a:cxn ang="0">
                  <a:pos x="150" y="674"/>
                </a:cxn>
                <a:cxn ang="0">
                  <a:pos x="58" y="658"/>
                </a:cxn>
                <a:cxn ang="0">
                  <a:pos x="12" y="510"/>
                </a:cxn>
                <a:cxn ang="0">
                  <a:pos x="54" y="522"/>
                </a:cxn>
                <a:cxn ang="0">
                  <a:pos x="130" y="542"/>
                </a:cxn>
                <a:cxn ang="0">
                  <a:pos x="184" y="550"/>
                </a:cxn>
                <a:cxn ang="0">
                  <a:pos x="210" y="552"/>
                </a:cxn>
                <a:cxn ang="0">
                  <a:pos x="244" y="548"/>
                </a:cxn>
                <a:cxn ang="0">
                  <a:pos x="274" y="536"/>
                </a:cxn>
                <a:cxn ang="0">
                  <a:pos x="296" y="516"/>
                </a:cxn>
                <a:cxn ang="0">
                  <a:pos x="304" y="488"/>
                </a:cxn>
                <a:cxn ang="0">
                  <a:pos x="304" y="480"/>
                </a:cxn>
                <a:cxn ang="0">
                  <a:pos x="294" y="460"/>
                </a:cxn>
                <a:cxn ang="0">
                  <a:pos x="266" y="436"/>
                </a:cxn>
                <a:cxn ang="0">
                  <a:pos x="222" y="410"/>
                </a:cxn>
                <a:cxn ang="0">
                  <a:pos x="168" y="380"/>
                </a:cxn>
                <a:cxn ang="0">
                  <a:pos x="110" y="346"/>
                </a:cxn>
                <a:cxn ang="0">
                  <a:pos x="56" y="298"/>
                </a:cxn>
                <a:cxn ang="0">
                  <a:pos x="34" y="272"/>
                </a:cxn>
                <a:cxn ang="0">
                  <a:pos x="16" y="240"/>
                </a:cxn>
                <a:cxn ang="0">
                  <a:pos x="4" y="208"/>
                </a:cxn>
                <a:cxn ang="0">
                  <a:pos x="0" y="174"/>
                </a:cxn>
                <a:cxn ang="0">
                  <a:pos x="2" y="154"/>
                </a:cxn>
                <a:cxn ang="0">
                  <a:pos x="12" y="116"/>
                </a:cxn>
                <a:cxn ang="0">
                  <a:pos x="32" y="84"/>
                </a:cxn>
                <a:cxn ang="0">
                  <a:pos x="60" y="56"/>
                </a:cxn>
                <a:cxn ang="0">
                  <a:pos x="94" y="34"/>
                </a:cxn>
                <a:cxn ang="0">
                  <a:pos x="136" y="18"/>
                </a:cxn>
                <a:cxn ang="0">
                  <a:pos x="184" y="6"/>
                </a:cxn>
                <a:cxn ang="0">
                  <a:pos x="236" y="0"/>
                </a:cxn>
                <a:cxn ang="0">
                  <a:pos x="264" y="0"/>
                </a:cxn>
                <a:cxn ang="0">
                  <a:pos x="338" y="2"/>
                </a:cxn>
                <a:cxn ang="0">
                  <a:pos x="412" y="138"/>
                </a:cxn>
              </a:cxnLst>
              <a:rect l="0" t="0" r="r" b="b"/>
              <a:pathLst>
                <a:path w="480" h="676">
                  <a:moveTo>
                    <a:pt x="412" y="138"/>
                  </a:moveTo>
                  <a:lnTo>
                    <a:pt x="412" y="138"/>
                  </a:lnTo>
                  <a:lnTo>
                    <a:pt x="352" y="128"/>
                  </a:lnTo>
                  <a:lnTo>
                    <a:pt x="324" y="126"/>
                  </a:lnTo>
                  <a:lnTo>
                    <a:pt x="294" y="124"/>
                  </a:lnTo>
                  <a:lnTo>
                    <a:pt x="294" y="124"/>
                  </a:lnTo>
                  <a:lnTo>
                    <a:pt x="270" y="124"/>
                  </a:lnTo>
                  <a:lnTo>
                    <a:pt x="248" y="126"/>
                  </a:lnTo>
                  <a:lnTo>
                    <a:pt x="228" y="130"/>
                  </a:lnTo>
                  <a:lnTo>
                    <a:pt x="210" y="136"/>
                  </a:lnTo>
                  <a:lnTo>
                    <a:pt x="196" y="144"/>
                  </a:lnTo>
                  <a:lnTo>
                    <a:pt x="186" y="152"/>
                  </a:lnTo>
                  <a:lnTo>
                    <a:pt x="180" y="162"/>
                  </a:lnTo>
                  <a:lnTo>
                    <a:pt x="178" y="174"/>
                  </a:lnTo>
                  <a:lnTo>
                    <a:pt x="178" y="174"/>
                  </a:lnTo>
                  <a:lnTo>
                    <a:pt x="178" y="180"/>
                  </a:lnTo>
                  <a:lnTo>
                    <a:pt x="180" y="188"/>
                  </a:lnTo>
                  <a:lnTo>
                    <a:pt x="188" y="202"/>
                  </a:lnTo>
                  <a:lnTo>
                    <a:pt x="202" y="214"/>
                  </a:lnTo>
                  <a:lnTo>
                    <a:pt x="220" y="228"/>
                  </a:lnTo>
                  <a:lnTo>
                    <a:pt x="240" y="242"/>
                  </a:lnTo>
                  <a:lnTo>
                    <a:pt x="264" y="254"/>
                  </a:lnTo>
                  <a:lnTo>
                    <a:pt x="316" y="282"/>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204" y="676"/>
                  </a:lnTo>
                  <a:lnTo>
                    <a:pt x="176" y="674"/>
                  </a:lnTo>
                  <a:lnTo>
                    <a:pt x="150" y="674"/>
                  </a:lnTo>
                  <a:lnTo>
                    <a:pt x="104" y="666"/>
                  </a:lnTo>
                  <a:lnTo>
                    <a:pt x="58" y="658"/>
                  </a:lnTo>
                  <a:lnTo>
                    <a:pt x="12" y="646"/>
                  </a:lnTo>
                  <a:lnTo>
                    <a:pt x="12" y="510"/>
                  </a:lnTo>
                  <a:lnTo>
                    <a:pt x="12" y="510"/>
                  </a:lnTo>
                  <a:lnTo>
                    <a:pt x="54" y="522"/>
                  </a:lnTo>
                  <a:lnTo>
                    <a:pt x="104" y="536"/>
                  </a:lnTo>
                  <a:lnTo>
                    <a:pt x="130" y="542"/>
                  </a:lnTo>
                  <a:lnTo>
                    <a:pt x="156" y="546"/>
                  </a:lnTo>
                  <a:lnTo>
                    <a:pt x="184" y="550"/>
                  </a:lnTo>
                  <a:lnTo>
                    <a:pt x="210" y="552"/>
                  </a:lnTo>
                  <a:lnTo>
                    <a:pt x="210" y="552"/>
                  </a:lnTo>
                  <a:lnTo>
                    <a:pt x="228" y="550"/>
                  </a:lnTo>
                  <a:lnTo>
                    <a:pt x="244" y="548"/>
                  </a:lnTo>
                  <a:lnTo>
                    <a:pt x="260" y="542"/>
                  </a:lnTo>
                  <a:lnTo>
                    <a:pt x="274" y="536"/>
                  </a:lnTo>
                  <a:lnTo>
                    <a:pt x="286" y="526"/>
                  </a:lnTo>
                  <a:lnTo>
                    <a:pt x="296" y="516"/>
                  </a:lnTo>
                  <a:lnTo>
                    <a:pt x="302" y="502"/>
                  </a:lnTo>
                  <a:lnTo>
                    <a:pt x="304" y="488"/>
                  </a:lnTo>
                  <a:lnTo>
                    <a:pt x="304" y="488"/>
                  </a:lnTo>
                  <a:lnTo>
                    <a:pt x="304" y="480"/>
                  </a:lnTo>
                  <a:lnTo>
                    <a:pt x="302" y="474"/>
                  </a:lnTo>
                  <a:lnTo>
                    <a:pt x="294" y="460"/>
                  </a:lnTo>
                  <a:lnTo>
                    <a:pt x="282" y="448"/>
                  </a:lnTo>
                  <a:lnTo>
                    <a:pt x="266" y="436"/>
                  </a:lnTo>
                  <a:lnTo>
                    <a:pt x="246" y="424"/>
                  </a:lnTo>
                  <a:lnTo>
                    <a:pt x="222" y="410"/>
                  </a:lnTo>
                  <a:lnTo>
                    <a:pt x="168" y="38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1" name="Freeform 73"/>
            <p:cNvSpPr>
              <a:spLocks/>
            </p:cNvSpPr>
            <p:nvPr userDrawn="1"/>
          </p:nvSpPr>
          <p:spPr bwMode="auto">
            <a:xfrm>
              <a:off x="1527" y="2582"/>
              <a:ext cx="248" cy="889"/>
            </a:xfrm>
            <a:custGeom>
              <a:avLst/>
              <a:gdLst/>
              <a:ahLst/>
              <a:cxnLst>
                <a:cxn ang="0">
                  <a:pos x="20" y="890"/>
                </a:cxn>
                <a:cxn ang="0">
                  <a:pos x="20" y="890"/>
                </a:cxn>
                <a:cxn ang="0">
                  <a:pos x="26" y="786"/>
                </a:cxn>
                <a:cxn ang="0">
                  <a:pos x="28" y="660"/>
                </a:cxn>
                <a:cxn ang="0">
                  <a:pos x="28" y="314"/>
                </a:cxn>
                <a:cxn ang="0">
                  <a:pos x="28" y="314"/>
                </a:cxn>
                <a:cxn ang="0">
                  <a:pos x="26" y="224"/>
                </a:cxn>
                <a:cxn ang="0">
                  <a:pos x="20" y="144"/>
                </a:cxn>
                <a:cxn ang="0">
                  <a:pos x="12" y="72"/>
                </a:cxn>
                <a:cxn ang="0">
                  <a:pos x="0" y="0"/>
                </a:cxn>
                <a:cxn ang="0">
                  <a:pos x="230" y="0"/>
                </a:cxn>
                <a:cxn ang="0">
                  <a:pos x="230" y="0"/>
                </a:cxn>
                <a:cxn ang="0">
                  <a:pos x="230" y="54"/>
                </a:cxn>
                <a:cxn ang="0">
                  <a:pos x="226" y="114"/>
                </a:cxn>
                <a:cxn ang="0">
                  <a:pos x="224" y="180"/>
                </a:cxn>
                <a:cxn ang="0">
                  <a:pos x="224" y="254"/>
                </a:cxn>
                <a:cxn ang="0">
                  <a:pos x="224" y="578"/>
                </a:cxn>
                <a:cxn ang="0">
                  <a:pos x="224" y="578"/>
                </a:cxn>
                <a:cxn ang="0">
                  <a:pos x="226" y="654"/>
                </a:cxn>
                <a:cxn ang="0">
                  <a:pos x="232" y="736"/>
                </a:cxn>
                <a:cxn ang="0">
                  <a:pos x="240" y="818"/>
                </a:cxn>
                <a:cxn ang="0">
                  <a:pos x="250" y="890"/>
                </a:cxn>
                <a:cxn ang="0">
                  <a:pos x="20" y="890"/>
                </a:cxn>
              </a:cxnLst>
              <a:rect l="0" t="0" r="r" b="b"/>
              <a:pathLst>
                <a:path w="250" h="890">
                  <a:moveTo>
                    <a:pt x="20" y="890"/>
                  </a:moveTo>
                  <a:lnTo>
                    <a:pt x="20" y="890"/>
                  </a:lnTo>
                  <a:lnTo>
                    <a:pt x="26" y="786"/>
                  </a:lnTo>
                  <a:lnTo>
                    <a:pt x="28" y="660"/>
                  </a:lnTo>
                  <a:lnTo>
                    <a:pt x="28" y="314"/>
                  </a:lnTo>
                  <a:lnTo>
                    <a:pt x="28" y="314"/>
                  </a:lnTo>
                  <a:lnTo>
                    <a:pt x="26" y="224"/>
                  </a:lnTo>
                  <a:lnTo>
                    <a:pt x="20" y="144"/>
                  </a:lnTo>
                  <a:lnTo>
                    <a:pt x="12" y="72"/>
                  </a:lnTo>
                  <a:lnTo>
                    <a:pt x="0" y="0"/>
                  </a:lnTo>
                  <a:lnTo>
                    <a:pt x="230" y="0"/>
                  </a:lnTo>
                  <a:lnTo>
                    <a:pt x="230" y="0"/>
                  </a:lnTo>
                  <a:lnTo>
                    <a:pt x="230" y="54"/>
                  </a:lnTo>
                  <a:lnTo>
                    <a:pt x="226" y="114"/>
                  </a:lnTo>
                  <a:lnTo>
                    <a:pt x="224" y="180"/>
                  </a:lnTo>
                  <a:lnTo>
                    <a:pt x="224" y="254"/>
                  </a:lnTo>
                  <a:lnTo>
                    <a:pt x="224" y="578"/>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2" name="Freeform 74"/>
            <p:cNvSpPr>
              <a:spLocks noEditPoints="1"/>
            </p:cNvSpPr>
            <p:nvPr userDrawn="1"/>
          </p:nvSpPr>
          <p:spPr bwMode="auto">
            <a:xfrm>
              <a:off x="1902" y="2816"/>
              <a:ext cx="725" cy="937"/>
            </a:xfrm>
            <a:custGeom>
              <a:avLst/>
              <a:gdLst/>
              <a:ahLst/>
              <a:cxnLst>
                <a:cxn ang="0">
                  <a:pos x="204" y="328"/>
                </a:cxn>
                <a:cxn ang="0">
                  <a:pos x="214" y="264"/>
                </a:cxn>
                <a:cxn ang="0">
                  <a:pos x="236" y="212"/>
                </a:cxn>
                <a:cxn ang="0">
                  <a:pos x="268" y="170"/>
                </a:cxn>
                <a:cxn ang="0">
                  <a:pos x="312" y="146"/>
                </a:cxn>
                <a:cxn ang="0">
                  <a:pos x="370" y="136"/>
                </a:cxn>
                <a:cxn ang="0">
                  <a:pos x="406" y="140"/>
                </a:cxn>
                <a:cxn ang="0">
                  <a:pos x="456" y="160"/>
                </a:cxn>
                <a:cxn ang="0">
                  <a:pos x="496" y="196"/>
                </a:cxn>
                <a:cxn ang="0">
                  <a:pos x="526" y="246"/>
                </a:cxn>
                <a:cxn ang="0">
                  <a:pos x="542" y="306"/>
                </a:cxn>
                <a:cxn ang="0">
                  <a:pos x="546" y="352"/>
                </a:cxn>
                <a:cxn ang="0">
                  <a:pos x="540" y="410"/>
                </a:cxn>
                <a:cxn ang="0">
                  <a:pos x="522" y="460"/>
                </a:cxn>
                <a:cxn ang="0">
                  <a:pos x="492" y="498"/>
                </a:cxn>
                <a:cxn ang="0">
                  <a:pos x="450" y="526"/>
                </a:cxn>
                <a:cxn ang="0">
                  <a:pos x="398" y="538"/>
                </a:cxn>
                <a:cxn ang="0">
                  <a:pos x="358" y="538"/>
                </a:cxn>
                <a:cxn ang="0">
                  <a:pos x="304" y="526"/>
                </a:cxn>
                <a:cxn ang="0">
                  <a:pos x="260" y="502"/>
                </a:cxn>
                <a:cxn ang="0">
                  <a:pos x="230" y="466"/>
                </a:cxn>
                <a:cxn ang="0">
                  <a:pos x="210" y="414"/>
                </a:cxn>
                <a:cxn ang="0">
                  <a:pos x="204" y="352"/>
                </a:cxn>
                <a:cxn ang="0">
                  <a:pos x="230" y="926"/>
                </a:cxn>
                <a:cxn ang="0">
                  <a:pos x="218" y="726"/>
                </a:cxn>
                <a:cxn ang="0">
                  <a:pos x="218" y="614"/>
                </a:cxn>
                <a:cxn ang="0">
                  <a:pos x="296" y="654"/>
                </a:cxn>
                <a:cxn ang="0">
                  <a:pos x="384" y="674"/>
                </a:cxn>
                <a:cxn ang="0">
                  <a:pos x="454" y="674"/>
                </a:cxn>
                <a:cxn ang="0">
                  <a:pos x="544" y="652"/>
                </a:cxn>
                <a:cxn ang="0">
                  <a:pos x="618" y="604"/>
                </a:cxn>
                <a:cxn ang="0">
                  <a:pos x="674" y="536"/>
                </a:cxn>
                <a:cxn ang="0">
                  <a:pos x="710" y="450"/>
                </a:cxn>
                <a:cxn ang="0">
                  <a:pos x="722" y="350"/>
                </a:cxn>
                <a:cxn ang="0">
                  <a:pos x="716" y="276"/>
                </a:cxn>
                <a:cxn ang="0">
                  <a:pos x="686" y="178"/>
                </a:cxn>
                <a:cxn ang="0">
                  <a:pos x="636" y="98"/>
                </a:cxn>
                <a:cxn ang="0">
                  <a:pos x="566" y="40"/>
                </a:cxn>
                <a:cxn ang="0">
                  <a:pos x="478" y="6"/>
                </a:cxn>
                <a:cxn ang="0">
                  <a:pos x="412" y="0"/>
                </a:cxn>
                <a:cxn ang="0">
                  <a:pos x="348" y="6"/>
                </a:cxn>
                <a:cxn ang="0">
                  <a:pos x="298" y="22"/>
                </a:cxn>
                <a:cxn ang="0">
                  <a:pos x="226" y="70"/>
                </a:cxn>
                <a:cxn ang="0">
                  <a:pos x="190" y="106"/>
                </a:cxn>
                <a:cxn ang="0">
                  <a:pos x="168" y="16"/>
                </a:cxn>
                <a:cxn ang="0">
                  <a:pos x="16" y="110"/>
                </a:cxn>
                <a:cxn ang="0">
                  <a:pos x="38" y="270"/>
                </a:cxn>
                <a:cxn ang="0">
                  <a:pos x="40" y="614"/>
                </a:cxn>
                <a:cxn ang="0">
                  <a:pos x="38" y="694"/>
                </a:cxn>
                <a:cxn ang="0">
                  <a:pos x="230" y="926"/>
                </a:cxn>
              </a:cxnLst>
              <a:rect l="0" t="0" r="r" b="b"/>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lnTo>
                    <a:pt x="204" y="352"/>
                  </a:lnTo>
                  <a:close/>
                  <a:moveTo>
                    <a:pt x="230" y="926"/>
                  </a:moveTo>
                  <a:lnTo>
                    <a:pt x="230" y="926"/>
                  </a:lnTo>
                  <a:lnTo>
                    <a:pt x="222" y="854"/>
                  </a:lnTo>
                  <a:lnTo>
                    <a:pt x="218" y="784"/>
                  </a:lnTo>
                  <a:lnTo>
                    <a:pt x="218" y="726"/>
                  </a:lnTo>
                  <a:lnTo>
                    <a:pt x="218" y="688"/>
                  </a:lnTo>
                  <a:lnTo>
                    <a:pt x="218" y="614"/>
                  </a:lnTo>
                  <a:lnTo>
                    <a:pt x="218" y="614"/>
                  </a:lnTo>
                  <a:lnTo>
                    <a:pt x="254" y="634"/>
                  </a:lnTo>
                  <a:lnTo>
                    <a:pt x="274" y="646"/>
                  </a:lnTo>
                  <a:lnTo>
                    <a:pt x="296" y="654"/>
                  </a:lnTo>
                  <a:lnTo>
                    <a:pt x="322" y="664"/>
                  </a:lnTo>
                  <a:lnTo>
                    <a:pt x="350" y="670"/>
                  </a:lnTo>
                  <a:lnTo>
                    <a:pt x="384" y="674"/>
                  </a:lnTo>
                  <a:lnTo>
                    <a:pt x="420" y="676"/>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90" y="106"/>
                  </a:lnTo>
                  <a:lnTo>
                    <a:pt x="180" y="60"/>
                  </a:lnTo>
                  <a:lnTo>
                    <a:pt x="174" y="38"/>
                  </a:lnTo>
                  <a:lnTo>
                    <a:pt x="168" y="16"/>
                  </a:lnTo>
                  <a:lnTo>
                    <a:pt x="0" y="28"/>
                  </a:lnTo>
                  <a:lnTo>
                    <a:pt x="0" y="28"/>
                  </a:lnTo>
                  <a:lnTo>
                    <a:pt x="16" y="110"/>
                  </a:lnTo>
                  <a:lnTo>
                    <a:pt x="28" y="190"/>
                  </a:lnTo>
                  <a:lnTo>
                    <a:pt x="34" y="230"/>
                  </a:lnTo>
                  <a:lnTo>
                    <a:pt x="38" y="270"/>
                  </a:lnTo>
                  <a:lnTo>
                    <a:pt x="40" y="310"/>
                  </a:lnTo>
                  <a:lnTo>
                    <a:pt x="40" y="352"/>
                  </a:lnTo>
                  <a:lnTo>
                    <a:pt x="40" y="614"/>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3" name="Freeform 75"/>
            <p:cNvSpPr>
              <a:spLocks/>
            </p:cNvSpPr>
            <p:nvPr userDrawn="1"/>
          </p:nvSpPr>
          <p:spPr bwMode="auto">
            <a:xfrm>
              <a:off x="2712" y="2816"/>
              <a:ext cx="483" cy="679"/>
            </a:xfrm>
            <a:custGeom>
              <a:avLst/>
              <a:gdLst/>
              <a:ahLst/>
              <a:cxnLst>
                <a:cxn ang="0">
                  <a:pos x="396" y="136"/>
                </a:cxn>
                <a:cxn ang="0">
                  <a:pos x="322" y="124"/>
                </a:cxn>
                <a:cxn ang="0">
                  <a:pos x="294" y="124"/>
                </a:cxn>
                <a:cxn ang="0">
                  <a:pos x="248" y="126"/>
                </a:cxn>
                <a:cxn ang="0">
                  <a:pos x="210" y="136"/>
                </a:cxn>
                <a:cxn ang="0">
                  <a:pos x="186" y="152"/>
                </a:cxn>
                <a:cxn ang="0">
                  <a:pos x="178" y="174"/>
                </a:cxn>
                <a:cxn ang="0">
                  <a:pos x="178" y="180"/>
                </a:cxn>
                <a:cxn ang="0">
                  <a:pos x="188" y="202"/>
                </a:cxn>
                <a:cxn ang="0">
                  <a:pos x="220" y="228"/>
                </a:cxn>
                <a:cxn ang="0">
                  <a:pos x="264" y="254"/>
                </a:cxn>
                <a:cxn ang="0">
                  <a:pos x="316" y="282"/>
                </a:cxn>
                <a:cxn ang="0">
                  <a:pos x="370" y="314"/>
                </a:cxn>
                <a:cxn ang="0">
                  <a:pos x="424" y="354"/>
                </a:cxn>
                <a:cxn ang="0">
                  <a:pos x="446" y="380"/>
                </a:cxn>
                <a:cxn ang="0">
                  <a:pos x="464" y="410"/>
                </a:cxn>
                <a:cxn ang="0">
                  <a:pos x="476" y="444"/>
                </a:cxn>
                <a:cxn ang="0">
                  <a:pos x="480" y="482"/>
                </a:cxn>
                <a:cxn ang="0">
                  <a:pos x="480" y="504"/>
                </a:cxn>
                <a:cxn ang="0">
                  <a:pos x="470" y="546"/>
                </a:cxn>
                <a:cxn ang="0">
                  <a:pos x="450" y="582"/>
                </a:cxn>
                <a:cxn ang="0">
                  <a:pos x="422" y="612"/>
                </a:cxn>
                <a:cxn ang="0">
                  <a:pos x="386" y="636"/>
                </a:cxn>
                <a:cxn ang="0">
                  <a:pos x="342" y="656"/>
                </a:cxn>
                <a:cxn ang="0">
                  <a:pos x="292" y="668"/>
                </a:cxn>
                <a:cxn ang="0">
                  <a:pos x="234" y="674"/>
                </a:cxn>
                <a:cxn ang="0">
                  <a:pos x="204" y="676"/>
                </a:cxn>
                <a:cxn ang="0">
                  <a:pos x="150" y="674"/>
                </a:cxn>
                <a:cxn ang="0">
                  <a:pos x="58" y="658"/>
                </a:cxn>
                <a:cxn ang="0">
                  <a:pos x="12" y="510"/>
                </a:cxn>
                <a:cxn ang="0">
                  <a:pos x="54" y="522"/>
                </a:cxn>
                <a:cxn ang="0">
                  <a:pos x="130" y="542"/>
                </a:cxn>
                <a:cxn ang="0">
                  <a:pos x="184" y="550"/>
                </a:cxn>
                <a:cxn ang="0">
                  <a:pos x="210" y="552"/>
                </a:cxn>
                <a:cxn ang="0">
                  <a:pos x="244" y="548"/>
                </a:cxn>
                <a:cxn ang="0">
                  <a:pos x="274" y="536"/>
                </a:cxn>
                <a:cxn ang="0">
                  <a:pos x="296" y="516"/>
                </a:cxn>
                <a:cxn ang="0">
                  <a:pos x="304" y="488"/>
                </a:cxn>
                <a:cxn ang="0">
                  <a:pos x="304" y="480"/>
                </a:cxn>
                <a:cxn ang="0">
                  <a:pos x="294" y="460"/>
                </a:cxn>
                <a:cxn ang="0">
                  <a:pos x="266" y="436"/>
                </a:cxn>
                <a:cxn ang="0">
                  <a:pos x="222" y="410"/>
                </a:cxn>
                <a:cxn ang="0">
                  <a:pos x="166" y="380"/>
                </a:cxn>
                <a:cxn ang="0">
                  <a:pos x="110" y="346"/>
                </a:cxn>
                <a:cxn ang="0">
                  <a:pos x="56" y="298"/>
                </a:cxn>
                <a:cxn ang="0">
                  <a:pos x="34" y="272"/>
                </a:cxn>
                <a:cxn ang="0">
                  <a:pos x="16" y="240"/>
                </a:cxn>
                <a:cxn ang="0">
                  <a:pos x="4" y="208"/>
                </a:cxn>
                <a:cxn ang="0">
                  <a:pos x="0" y="174"/>
                </a:cxn>
                <a:cxn ang="0">
                  <a:pos x="2" y="154"/>
                </a:cxn>
                <a:cxn ang="0">
                  <a:pos x="12" y="116"/>
                </a:cxn>
                <a:cxn ang="0">
                  <a:pos x="32" y="84"/>
                </a:cxn>
                <a:cxn ang="0">
                  <a:pos x="60" y="56"/>
                </a:cxn>
                <a:cxn ang="0">
                  <a:pos x="94" y="34"/>
                </a:cxn>
                <a:cxn ang="0">
                  <a:pos x="136" y="18"/>
                </a:cxn>
                <a:cxn ang="0">
                  <a:pos x="184" y="6"/>
                </a:cxn>
                <a:cxn ang="0">
                  <a:pos x="236" y="0"/>
                </a:cxn>
                <a:cxn ang="0">
                  <a:pos x="264" y="0"/>
                </a:cxn>
                <a:cxn ang="0">
                  <a:pos x="344" y="4"/>
                </a:cxn>
                <a:cxn ang="0">
                  <a:pos x="396" y="136"/>
                </a:cxn>
              </a:cxnLst>
              <a:rect l="0" t="0" r="r" b="b"/>
              <a:pathLst>
                <a:path w="480" h="676">
                  <a:moveTo>
                    <a:pt x="396" y="136"/>
                  </a:moveTo>
                  <a:lnTo>
                    <a:pt x="396" y="136"/>
                  </a:lnTo>
                  <a:lnTo>
                    <a:pt x="346" y="128"/>
                  </a:lnTo>
                  <a:lnTo>
                    <a:pt x="322" y="124"/>
                  </a:lnTo>
                  <a:lnTo>
                    <a:pt x="294" y="124"/>
                  </a:lnTo>
                  <a:lnTo>
                    <a:pt x="294" y="124"/>
                  </a:lnTo>
                  <a:lnTo>
                    <a:pt x="270" y="124"/>
                  </a:lnTo>
                  <a:lnTo>
                    <a:pt x="248" y="126"/>
                  </a:lnTo>
                  <a:lnTo>
                    <a:pt x="228" y="130"/>
                  </a:lnTo>
                  <a:lnTo>
                    <a:pt x="210" y="136"/>
                  </a:lnTo>
                  <a:lnTo>
                    <a:pt x="196" y="144"/>
                  </a:lnTo>
                  <a:lnTo>
                    <a:pt x="186" y="152"/>
                  </a:lnTo>
                  <a:lnTo>
                    <a:pt x="180" y="162"/>
                  </a:lnTo>
                  <a:lnTo>
                    <a:pt x="178" y="174"/>
                  </a:lnTo>
                  <a:lnTo>
                    <a:pt x="178" y="174"/>
                  </a:lnTo>
                  <a:lnTo>
                    <a:pt x="178" y="180"/>
                  </a:lnTo>
                  <a:lnTo>
                    <a:pt x="180" y="188"/>
                  </a:lnTo>
                  <a:lnTo>
                    <a:pt x="188" y="202"/>
                  </a:lnTo>
                  <a:lnTo>
                    <a:pt x="202" y="214"/>
                  </a:lnTo>
                  <a:lnTo>
                    <a:pt x="220" y="228"/>
                  </a:lnTo>
                  <a:lnTo>
                    <a:pt x="240" y="242"/>
                  </a:lnTo>
                  <a:lnTo>
                    <a:pt x="264" y="254"/>
                  </a:lnTo>
                  <a:lnTo>
                    <a:pt x="316" y="282"/>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204" y="676"/>
                  </a:lnTo>
                  <a:lnTo>
                    <a:pt x="176" y="674"/>
                  </a:lnTo>
                  <a:lnTo>
                    <a:pt x="150" y="674"/>
                  </a:lnTo>
                  <a:lnTo>
                    <a:pt x="104" y="666"/>
                  </a:lnTo>
                  <a:lnTo>
                    <a:pt x="58" y="658"/>
                  </a:lnTo>
                  <a:lnTo>
                    <a:pt x="12" y="646"/>
                  </a:lnTo>
                  <a:lnTo>
                    <a:pt x="12" y="510"/>
                  </a:lnTo>
                  <a:lnTo>
                    <a:pt x="12" y="510"/>
                  </a:lnTo>
                  <a:lnTo>
                    <a:pt x="54" y="522"/>
                  </a:lnTo>
                  <a:lnTo>
                    <a:pt x="102" y="536"/>
                  </a:lnTo>
                  <a:lnTo>
                    <a:pt x="130" y="542"/>
                  </a:lnTo>
                  <a:lnTo>
                    <a:pt x="156" y="546"/>
                  </a:lnTo>
                  <a:lnTo>
                    <a:pt x="184" y="550"/>
                  </a:lnTo>
                  <a:lnTo>
                    <a:pt x="210" y="552"/>
                  </a:lnTo>
                  <a:lnTo>
                    <a:pt x="210" y="552"/>
                  </a:lnTo>
                  <a:lnTo>
                    <a:pt x="228" y="550"/>
                  </a:lnTo>
                  <a:lnTo>
                    <a:pt x="244" y="548"/>
                  </a:lnTo>
                  <a:lnTo>
                    <a:pt x="260" y="542"/>
                  </a:lnTo>
                  <a:lnTo>
                    <a:pt x="274" y="536"/>
                  </a:lnTo>
                  <a:lnTo>
                    <a:pt x="286" y="526"/>
                  </a:lnTo>
                  <a:lnTo>
                    <a:pt x="296" y="516"/>
                  </a:lnTo>
                  <a:lnTo>
                    <a:pt x="302" y="502"/>
                  </a:lnTo>
                  <a:lnTo>
                    <a:pt x="304" y="488"/>
                  </a:lnTo>
                  <a:lnTo>
                    <a:pt x="304" y="488"/>
                  </a:lnTo>
                  <a:lnTo>
                    <a:pt x="304" y="480"/>
                  </a:lnTo>
                  <a:lnTo>
                    <a:pt x="302" y="474"/>
                  </a:lnTo>
                  <a:lnTo>
                    <a:pt x="294" y="460"/>
                  </a:lnTo>
                  <a:lnTo>
                    <a:pt x="282" y="448"/>
                  </a:lnTo>
                  <a:lnTo>
                    <a:pt x="266" y="436"/>
                  </a:lnTo>
                  <a:lnTo>
                    <a:pt x="246" y="424"/>
                  </a:lnTo>
                  <a:lnTo>
                    <a:pt x="222" y="410"/>
                  </a:lnTo>
                  <a:lnTo>
                    <a:pt x="166" y="38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192088"/>
            <a:ext cx="2073275" cy="5934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92088"/>
            <a:ext cx="6067425" cy="5934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192088"/>
            <a:ext cx="7607300" cy="550862"/>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143000"/>
            <a:ext cx="8229600" cy="4983163"/>
          </a:xfrm>
        </p:spPr>
        <p:txBody>
          <a:bodyPr/>
          <a:lstStyle/>
          <a:p>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34178" name="Picture 2" descr="ASI_logo_rgb 50"/>
          <p:cNvPicPr>
            <a:picLocks noChangeAspect="1" noChangeArrowheads="1"/>
          </p:cNvPicPr>
          <p:nvPr userDrawn="1"/>
        </p:nvPicPr>
        <p:blipFill>
          <a:blip r:embed="rId2" cstate="print"/>
          <a:srcRect/>
          <a:stretch>
            <a:fillRect/>
          </a:stretch>
        </p:blipFill>
        <p:spPr bwMode="auto">
          <a:xfrm>
            <a:off x="5903913" y="531813"/>
            <a:ext cx="2865437" cy="554037"/>
          </a:xfrm>
          <a:prstGeom prst="rect">
            <a:avLst/>
          </a:prstGeom>
          <a:noFill/>
        </p:spPr>
      </p:pic>
      <p:sp>
        <p:nvSpPr>
          <p:cNvPr id="26" name="Oval 171"/>
          <p:cNvSpPr>
            <a:spLocks noChangeArrowheads="1"/>
          </p:cNvSpPr>
          <p:nvPr userDrawn="1"/>
        </p:nvSpPr>
        <p:spPr bwMode="auto">
          <a:xfrm>
            <a:off x="5029200" y="5715000"/>
            <a:ext cx="76200" cy="74613"/>
          </a:xfrm>
          <a:prstGeom prst="ellipse">
            <a:avLst/>
          </a:prstGeom>
          <a:solidFill>
            <a:schemeClr val="folHlink"/>
          </a:solidFill>
          <a:ln w="9525" algn="ctr">
            <a:noFill/>
            <a:round/>
            <a:headEnd/>
            <a:tailEnd/>
          </a:ln>
          <a:effectLst/>
        </p:spPr>
        <p:txBody>
          <a:bodyPr wrap="none" anchor="ctr"/>
          <a:lstStyle/>
          <a:p>
            <a:pPr>
              <a:defRPr/>
            </a:pPr>
            <a:endParaRPr lang="en-US"/>
          </a:p>
        </p:txBody>
      </p:sp>
      <p:grpSp>
        <p:nvGrpSpPr>
          <p:cNvPr id="434180" name="Group 4"/>
          <p:cNvGrpSpPr>
            <a:grpSpLocks/>
          </p:cNvGrpSpPr>
          <p:nvPr userDrawn="1"/>
        </p:nvGrpSpPr>
        <p:grpSpPr bwMode="auto">
          <a:xfrm>
            <a:off x="487363" y="488950"/>
            <a:ext cx="990600" cy="909638"/>
            <a:chOff x="307" y="308"/>
            <a:chExt cx="624" cy="573"/>
          </a:xfrm>
        </p:grpSpPr>
        <p:sp>
          <p:nvSpPr>
            <p:cNvPr id="28" name="Freeform 61"/>
            <p:cNvSpPr>
              <a:spLocks/>
            </p:cNvSpPr>
            <p:nvPr userDrawn="1"/>
          </p:nvSpPr>
          <p:spPr bwMode="gray">
            <a:xfrm>
              <a:off x="307" y="308"/>
              <a:ext cx="624" cy="573"/>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29" name="Freeform 62"/>
            <p:cNvSpPr>
              <a:spLocks/>
            </p:cNvSpPr>
            <p:nvPr userDrawn="1"/>
          </p:nvSpPr>
          <p:spPr bwMode="gray">
            <a:xfrm>
              <a:off x="552" y="518"/>
              <a:ext cx="13" cy="9"/>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0" name="Freeform 63"/>
            <p:cNvSpPr>
              <a:spLocks/>
            </p:cNvSpPr>
            <p:nvPr userDrawn="1"/>
          </p:nvSpPr>
          <p:spPr bwMode="gray">
            <a:xfrm>
              <a:off x="581" y="542"/>
              <a:ext cx="10" cy="11"/>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1" name="Freeform 64"/>
            <p:cNvSpPr>
              <a:spLocks/>
            </p:cNvSpPr>
            <p:nvPr userDrawn="1"/>
          </p:nvSpPr>
          <p:spPr bwMode="gray">
            <a:xfrm>
              <a:off x="537" y="441"/>
              <a:ext cx="16" cy="11"/>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2" name="Freeform 65"/>
            <p:cNvSpPr>
              <a:spLocks/>
            </p:cNvSpPr>
            <p:nvPr userDrawn="1"/>
          </p:nvSpPr>
          <p:spPr bwMode="gray">
            <a:xfrm>
              <a:off x="528" y="468"/>
              <a:ext cx="13" cy="11"/>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3" name="Freeform 66"/>
            <p:cNvSpPr>
              <a:spLocks/>
            </p:cNvSpPr>
            <p:nvPr userDrawn="1"/>
          </p:nvSpPr>
          <p:spPr bwMode="gray">
            <a:xfrm>
              <a:off x="524" y="498"/>
              <a:ext cx="15" cy="9"/>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4" name="Freeform 67"/>
            <p:cNvSpPr>
              <a:spLocks/>
            </p:cNvSpPr>
            <p:nvPr userDrawn="1"/>
          </p:nvSpPr>
          <p:spPr bwMode="gray">
            <a:xfrm>
              <a:off x="565" y="399"/>
              <a:ext cx="15" cy="8"/>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5" name="Freeform 68"/>
            <p:cNvSpPr>
              <a:spLocks/>
            </p:cNvSpPr>
            <p:nvPr userDrawn="1"/>
          </p:nvSpPr>
          <p:spPr bwMode="gray">
            <a:xfrm>
              <a:off x="598" y="385"/>
              <a:ext cx="10" cy="16"/>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6" name="Freeform 69"/>
            <p:cNvSpPr>
              <a:spLocks noEditPoints="1"/>
            </p:cNvSpPr>
            <p:nvPr userDrawn="1"/>
          </p:nvSpPr>
          <p:spPr bwMode="gray">
            <a:xfrm>
              <a:off x="633" y="357"/>
              <a:ext cx="117" cy="301"/>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7" name="Freeform 70"/>
            <p:cNvSpPr>
              <a:spLocks/>
            </p:cNvSpPr>
            <p:nvPr userDrawn="1"/>
          </p:nvSpPr>
          <p:spPr bwMode="gray">
            <a:xfrm>
              <a:off x="307" y="308"/>
              <a:ext cx="332" cy="573"/>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38" name="Freeform 71"/>
            <p:cNvSpPr>
              <a:spLocks noEditPoints="1"/>
            </p:cNvSpPr>
            <p:nvPr userDrawn="1"/>
          </p:nvSpPr>
          <p:spPr bwMode="gray">
            <a:xfrm>
              <a:off x="648" y="685"/>
              <a:ext cx="105" cy="103"/>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39" name="Freeform 72"/>
            <p:cNvSpPr>
              <a:spLocks/>
            </p:cNvSpPr>
            <p:nvPr userDrawn="1"/>
          </p:nvSpPr>
          <p:spPr bwMode="gray">
            <a:xfrm>
              <a:off x="767" y="685"/>
              <a:ext cx="73" cy="103"/>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40" name="Freeform 73"/>
            <p:cNvSpPr>
              <a:spLocks/>
            </p:cNvSpPr>
            <p:nvPr userDrawn="1"/>
          </p:nvSpPr>
          <p:spPr bwMode="gray">
            <a:xfrm>
              <a:off x="384" y="649"/>
              <a:ext cx="38" cy="136"/>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41" name="Freeform 74"/>
            <p:cNvSpPr>
              <a:spLocks noEditPoints="1"/>
            </p:cNvSpPr>
            <p:nvPr userDrawn="1"/>
          </p:nvSpPr>
          <p:spPr bwMode="gray">
            <a:xfrm>
              <a:off x="441" y="685"/>
              <a:ext cx="110" cy="143"/>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42" name="Freeform 75"/>
            <p:cNvSpPr>
              <a:spLocks/>
            </p:cNvSpPr>
            <p:nvPr userDrawn="1"/>
          </p:nvSpPr>
          <p:spPr bwMode="gray">
            <a:xfrm>
              <a:off x="564" y="685"/>
              <a:ext cx="73" cy="103"/>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grpSp>
        <p:nvGrpSpPr>
          <p:cNvPr id="44" name="Group 148"/>
          <p:cNvGrpSpPr>
            <a:grpSpLocks/>
          </p:cNvGrpSpPr>
          <p:nvPr userDrawn="1"/>
        </p:nvGrpSpPr>
        <p:grpSpPr bwMode="auto">
          <a:xfrm>
            <a:off x="7010400" y="5562600"/>
            <a:ext cx="457200" cy="407988"/>
            <a:chOff x="1152" y="3164"/>
            <a:chExt cx="349" cy="312"/>
          </a:xfrm>
        </p:grpSpPr>
        <p:sp>
          <p:nvSpPr>
            <p:cNvPr id="45" name="Arc 136"/>
            <p:cNvSpPr>
              <a:spLocks/>
            </p:cNvSpPr>
            <p:nvPr userDrawn="1"/>
          </p:nvSpPr>
          <p:spPr bwMode="auto">
            <a:xfrm rot="616880">
              <a:off x="1152" y="3312"/>
              <a:ext cx="240"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46" name="Arc 137"/>
            <p:cNvSpPr>
              <a:spLocks/>
            </p:cNvSpPr>
            <p:nvPr userDrawn="1"/>
          </p:nvSpPr>
          <p:spPr bwMode="auto">
            <a:xfrm rot="408787">
              <a:off x="1270" y="3230"/>
              <a:ext cx="191" cy="130"/>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47" name="Arc 142"/>
            <p:cNvSpPr>
              <a:spLocks/>
            </p:cNvSpPr>
            <p:nvPr userDrawn="1"/>
          </p:nvSpPr>
          <p:spPr bwMode="auto">
            <a:xfrm rot="408787">
              <a:off x="1402" y="3164"/>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grpSp>
      <p:grpSp>
        <p:nvGrpSpPr>
          <p:cNvPr id="48" name="Group 150"/>
          <p:cNvGrpSpPr>
            <a:grpSpLocks/>
          </p:cNvGrpSpPr>
          <p:nvPr userDrawn="1"/>
        </p:nvGrpSpPr>
        <p:grpSpPr bwMode="auto">
          <a:xfrm rot="4846840">
            <a:off x="5769769" y="5736431"/>
            <a:ext cx="381000" cy="338138"/>
            <a:chOff x="373" y="2223"/>
            <a:chExt cx="325" cy="288"/>
          </a:xfrm>
        </p:grpSpPr>
        <p:sp>
          <p:nvSpPr>
            <p:cNvPr id="49" name="Arc 143"/>
            <p:cNvSpPr>
              <a:spLocks/>
            </p:cNvSpPr>
            <p:nvPr userDrawn="1"/>
          </p:nvSpPr>
          <p:spPr bwMode="auto">
            <a:xfrm rot="11519814">
              <a:off x="458" y="2224"/>
              <a:ext cx="240"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50" name="Arc 144"/>
            <p:cNvSpPr>
              <a:spLocks/>
            </p:cNvSpPr>
            <p:nvPr userDrawn="1"/>
          </p:nvSpPr>
          <p:spPr bwMode="auto">
            <a:xfrm rot="11551729">
              <a:off x="409" y="2327"/>
              <a:ext cx="192" cy="131"/>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51" name="Arc 145"/>
            <p:cNvSpPr>
              <a:spLocks/>
            </p:cNvSpPr>
            <p:nvPr userDrawn="1"/>
          </p:nvSpPr>
          <p:spPr bwMode="auto">
            <a:xfrm rot="11516539">
              <a:off x="373" y="2443"/>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grpSp>
      <p:sp>
        <p:nvSpPr>
          <p:cNvPr id="52" name="Arc 151"/>
          <p:cNvSpPr>
            <a:spLocks/>
          </p:cNvSpPr>
          <p:nvPr userDrawn="1"/>
        </p:nvSpPr>
        <p:spPr bwMode="auto">
          <a:xfrm>
            <a:off x="7810500" y="5106988"/>
            <a:ext cx="254000" cy="569912"/>
          </a:xfrm>
          <a:custGeom>
            <a:avLst/>
            <a:gdLst>
              <a:gd name="G0" fmla="+- 18341 0 0"/>
              <a:gd name="G1" fmla="+- 21600 0 0"/>
              <a:gd name="G2" fmla="+- 21600 0 0"/>
              <a:gd name="T0" fmla="*/ 0 w 39941"/>
              <a:gd name="T1" fmla="*/ 10190 h 27733"/>
              <a:gd name="T2" fmla="*/ 39052 w 39941"/>
              <a:gd name="T3" fmla="*/ 27733 h 27733"/>
              <a:gd name="T4" fmla="*/ 18341 w 39941"/>
              <a:gd name="T5" fmla="*/ 21600 h 27733"/>
            </a:gdLst>
            <a:ahLst/>
            <a:cxnLst>
              <a:cxn ang="0">
                <a:pos x="T0" y="T1"/>
              </a:cxn>
              <a:cxn ang="0">
                <a:pos x="T2" y="T3"/>
              </a:cxn>
              <a:cxn ang="0">
                <a:pos x="T4" y="T5"/>
              </a:cxn>
            </a:cxnLst>
            <a:rect l="0" t="0" r="r" b="b"/>
            <a:pathLst>
              <a:path w="39941" h="27733" fill="none" extrusionOk="0">
                <a:moveTo>
                  <a:pt x="0" y="10190"/>
                </a:moveTo>
                <a:cubicBezTo>
                  <a:pt x="3942" y="3852"/>
                  <a:pt x="10877" y="-1"/>
                  <a:pt x="18341" y="0"/>
                </a:cubicBezTo>
                <a:cubicBezTo>
                  <a:pt x="30270" y="0"/>
                  <a:pt x="39941" y="9670"/>
                  <a:pt x="39941" y="21600"/>
                </a:cubicBezTo>
                <a:cubicBezTo>
                  <a:pt x="39941" y="23676"/>
                  <a:pt x="39641" y="25742"/>
                  <a:pt x="39052" y="27733"/>
                </a:cubicBezTo>
              </a:path>
              <a:path w="39941" h="27733" stroke="0" extrusionOk="0">
                <a:moveTo>
                  <a:pt x="0" y="10190"/>
                </a:moveTo>
                <a:cubicBezTo>
                  <a:pt x="3942" y="3852"/>
                  <a:pt x="10877" y="-1"/>
                  <a:pt x="18341" y="0"/>
                </a:cubicBezTo>
                <a:cubicBezTo>
                  <a:pt x="30270" y="0"/>
                  <a:pt x="39941" y="9670"/>
                  <a:pt x="39941" y="21600"/>
                </a:cubicBezTo>
                <a:cubicBezTo>
                  <a:pt x="39941" y="23676"/>
                  <a:pt x="39641" y="25742"/>
                  <a:pt x="39052" y="27733"/>
                </a:cubicBezTo>
                <a:lnTo>
                  <a:pt x="18341" y="21600"/>
                </a:lnTo>
                <a:close/>
              </a:path>
            </a:pathLst>
          </a:custGeom>
          <a:noFill/>
          <a:ln w="12700">
            <a:solidFill>
              <a:srgbClr val="E2F6EC"/>
            </a:solidFill>
            <a:round/>
            <a:headEnd/>
            <a:tailEnd/>
          </a:ln>
          <a:effectLst/>
        </p:spPr>
        <p:txBody>
          <a:bodyPr wrap="none" anchor="ctr"/>
          <a:lstStyle/>
          <a:p>
            <a:pPr>
              <a:defRPr/>
            </a:pPr>
            <a:endParaRPr lang="en-US"/>
          </a:p>
        </p:txBody>
      </p:sp>
      <p:sp>
        <p:nvSpPr>
          <p:cNvPr id="53" name="Arc 152"/>
          <p:cNvSpPr>
            <a:spLocks/>
          </p:cNvSpPr>
          <p:nvPr userDrawn="1"/>
        </p:nvSpPr>
        <p:spPr bwMode="auto">
          <a:xfrm flipH="1">
            <a:off x="7596188" y="5127625"/>
            <a:ext cx="219075" cy="762000"/>
          </a:xfrm>
          <a:custGeom>
            <a:avLst/>
            <a:gdLst>
              <a:gd name="G0" fmla="+- 18341 0 0"/>
              <a:gd name="G1" fmla="+- 21600 0 0"/>
              <a:gd name="G2" fmla="+- 21600 0 0"/>
              <a:gd name="T0" fmla="*/ 0 w 39941"/>
              <a:gd name="T1" fmla="*/ 10190 h 27733"/>
              <a:gd name="T2" fmla="*/ 39052 w 39941"/>
              <a:gd name="T3" fmla="*/ 27733 h 27733"/>
              <a:gd name="T4" fmla="*/ 18341 w 39941"/>
              <a:gd name="T5" fmla="*/ 21600 h 27733"/>
            </a:gdLst>
            <a:ahLst/>
            <a:cxnLst>
              <a:cxn ang="0">
                <a:pos x="T0" y="T1"/>
              </a:cxn>
              <a:cxn ang="0">
                <a:pos x="T2" y="T3"/>
              </a:cxn>
              <a:cxn ang="0">
                <a:pos x="T4" y="T5"/>
              </a:cxn>
            </a:cxnLst>
            <a:rect l="0" t="0" r="r" b="b"/>
            <a:pathLst>
              <a:path w="39941" h="27733" fill="none" extrusionOk="0">
                <a:moveTo>
                  <a:pt x="0" y="10190"/>
                </a:moveTo>
                <a:cubicBezTo>
                  <a:pt x="3942" y="3852"/>
                  <a:pt x="10877" y="-1"/>
                  <a:pt x="18341" y="0"/>
                </a:cubicBezTo>
                <a:cubicBezTo>
                  <a:pt x="30270" y="0"/>
                  <a:pt x="39941" y="9670"/>
                  <a:pt x="39941" y="21600"/>
                </a:cubicBezTo>
                <a:cubicBezTo>
                  <a:pt x="39941" y="23676"/>
                  <a:pt x="39641" y="25742"/>
                  <a:pt x="39052" y="27733"/>
                </a:cubicBezTo>
              </a:path>
              <a:path w="39941" h="27733" stroke="0" extrusionOk="0">
                <a:moveTo>
                  <a:pt x="0" y="10190"/>
                </a:moveTo>
                <a:cubicBezTo>
                  <a:pt x="3942" y="3852"/>
                  <a:pt x="10877" y="-1"/>
                  <a:pt x="18341" y="0"/>
                </a:cubicBezTo>
                <a:cubicBezTo>
                  <a:pt x="30270" y="0"/>
                  <a:pt x="39941" y="9670"/>
                  <a:pt x="39941" y="21600"/>
                </a:cubicBezTo>
                <a:cubicBezTo>
                  <a:pt x="39941" y="23676"/>
                  <a:pt x="39641" y="25742"/>
                  <a:pt x="39052" y="27733"/>
                </a:cubicBezTo>
                <a:lnTo>
                  <a:pt x="18341" y="21600"/>
                </a:lnTo>
                <a:close/>
              </a:path>
            </a:pathLst>
          </a:custGeom>
          <a:noFill/>
          <a:ln w="12700">
            <a:solidFill>
              <a:srgbClr val="E2F6EC"/>
            </a:solidFill>
            <a:round/>
            <a:headEnd/>
            <a:tailEnd/>
          </a:ln>
          <a:effectLst/>
        </p:spPr>
        <p:txBody>
          <a:bodyPr wrap="none" anchor="ctr"/>
          <a:lstStyle/>
          <a:p>
            <a:pPr>
              <a:defRPr/>
            </a:pPr>
            <a:endParaRPr lang="en-US"/>
          </a:p>
        </p:txBody>
      </p:sp>
      <p:sp>
        <p:nvSpPr>
          <p:cNvPr id="54" name="Freeform 162"/>
          <p:cNvSpPr>
            <a:spLocks/>
          </p:cNvSpPr>
          <p:nvPr userDrawn="1"/>
        </p:nvSpPr>
        <p:spPr bwMode="auto">
          <a:xfrm>
            <a:off x="3990975" y="5556250"/>
            <a:ext cx="246063" cy="238125"/>
          </a:xfrm>
          <a:custGeom>
            <a:avLst/>
            <a:gdLst/>
            <a:ahLst/>
            <a:cxnLst>
              <a:cxn ang="0">
                <a:pos x="0" y="0"/>
              </a:cxn>
              <a:cxn ang="0">
                <a:pos x="0" y="192"/>
              </a:cxn>
              <a:cxn ang="0">
                <a:pos x="240" y="240"/>
              </a:cxn>
              <a:cxn ang="0">
                <a:pos x="240" y="0"/>
              </a:cxn>
              <a:cxn ang="0">
                <a:pos x="0" y="0"/>
              </a:cxn>
            </a:cxnLst>
            <a:rect l="0" t="0" r="r" b="b"/>
            <a:pathLst>
              <a:path w="240" h="240">
                <a:moveTo>
                  <a:pt x="0" y="0"/>
                </a:moveTo>
                <a:lnTo>
                  <a:pt x="0" y="192"/>
                </a:lnTo>
                <a:lnTo>
                  <a:pt x="240" y="240"/>
                </a:lnTo>
                <a:lnTo>
                  <a:pt x="240" y="0"/>
                </a:lnTo>
                <a:lnTo>
                  <a:pt x="0" y="0"/>
                </a:lnTo>
                <a:close/>
              </a:path>
            </a:pathLst>
          </a:custGeom>
          <a:solidFill>
            <a:srgbClr val="292969"/>
          </a:solidFill>
          <a:ln w="9525" cap="flat" cmpd="sng">
            <a:noFill/>
            <a:prstDash val="solid"/>
            <a:round/>
            <a:headEnd/>
            <a:tailEnd/>
          </a:ln>
          <a:effectLst/>
        </p:spPr>
        <p:txBody>
          <a:bodyPr/>
          <a:lstStyle/>
          <a:p>
            <a:pPr>
              <a:defRPr/>
            </a:pPr>
            <a:endParaRPr lang="en-US"/>
          </a:p>
        </p:txBody>
      </p:sp>
      <p:grpSp>
        <p:nvGrpSpPr>
          <p:cNvPr id="55" name="Group 154"/>
          <p:cNvGrpSpPr>
            <a:grpSpLocks/>
          </p:cNvGrpSpPr>
          <p:nvPr userDrawn="1"/>
        </p:nvGrpSpPr>
        <p:grpSpPr bwMode="auto">
          <a:xfrm rot="-1168595">
            <a:off x="3921125" y="5824538"/>
            <a:ext cx="217488" cy="195262"/>
            <a:chOff x="1152" y="3164"/>
            <a:chExt cx="349" cy="312"/>
          </a:xfrm>
        </p:grpSpPr>
        <p:sp>
          <p:nvSpPr>
            <p:cNvPr id="56" name="Arc 155"/>
            <p:cNvSpPr>
              <a:spLocks/>
            </p:cNvSpPr>
            <p:nvPr userDrawn="1"/>
          </p:nvSpPr>
          <p:spPr bwMode="auto">
            <a:xfrm rot="616880">
              <a:off x="1150" y="3309"/>
              <a:ext cx="239" cy="165"/>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57" name="Arc 156"/>
            <p:cNvSpPr>
              <a:spLocks/>
            </p:cNvSpPr>
            <p:nvPr userDrawn="1"/>
          </p:nvSpPr>
          <p:spPr bwMode="auto">
            <a:xfrm rot="408787">
              <a:off x="1268" y="3228"/>
              <a:ext cx="191" cy="129"/>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58" name="Arc 157"/>
            <p:cNvSpPr>
              <a:spLocks/>
            </p:cNvSpPr>
            <p:nvPr userDrawn="1"/>
          </p:nvSpPr>
          <p:spPr bwMode="auto">
            <a:xfrm rot="408787">
              <a:off x="1402" y="3163"/>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grpSp>
      <p:grpSp>
        <p:nvGrpSpPr>
          <p:cNvPr id="59" name="Group 158"/>
          <p:cNvGrpSpPr>
            <a:grpSpLocks/>
          </p:cNvGrpSpPr>
          <p:nvPr userDrawn="1"/>
        </p:nvGrpSpPr>
        <p:grpSpPr bwMode="auto">
          <a:xfrm rot="-3536743">
            <a:off x="4126707" y="5879306"/>
            <a:ext cx="228600" cy="204787"/>
            <a:chOff x="1152" y="3164"/>
            <a:chExt cx="349" cy="312"/>
          </a:xfrm>
        </p:grpSpPr>
        <p:sp>
          <p:nvSpPr>
            <p:cNvPr id="60" name="Arc 159"/>
            <p:cNvSpPr>
              <a:spLocks/>
            </p:cNvSpPr>
            <p:nvPr userDrawn="1"/>
          </p:nvSpPr>
          <p:spPr bwMode="auto">
            <a:xfrm rot="616880">
              <a:off x="1155" y="3310"/>
              <a:ext cx="240"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61" name="Arc 160"/>
            <p:cNvSpPr>
              <a:spLocks/>
            </p:cNvSpPr>
            <p:nvPr userDrawn="1"/>
          </p:nvSpPr>
          <p:spPr bwMode="auto">
            <a:xfrm rot="408787">
              <a:off x="1271" y="3226"/>
              <a:ext cx="191" cy="131"/>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62" name="Arc 161"/>
            <p:cNvSpPr>
              <a:spLocks/>
            </p:cNvSpPr>
            <p:nvPr userDrawn="1"/>
          </p:nvSpPr>
          <p:spPr bwMode="auto">
            <a:xfrm rot="408787">
              <a:off x="1405" y="3163"/>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grpSp>
      <p:sp>
        <p:nvSpPr>
          <p:cNvPr id="63" name="Rectangle 2"/>
          <p:cNvSpPr>
            <a:spLocks noChangeArrowheads="1"/>
          </p:cNvSpPr>
          <p:nvPr userDrawn="1"/>
        </p:nvSpPr>
        <p:spPr bwMode="auto">
          <a:xfrm>
            <a:off x="6956425" y="6518275"/>
            <a:ext cx="1938338" cy="274638"/>
          </a:xfrm>
          <a:prstGeom prst="rect">
            <a:avLst/>
          </a:prstGeom>
          <a:noFill/>
          <a:ln w="9525">
            <a:noFill/>
            <a:miter lim="800000"/>
            <a:headEnd/>
            <a:tailEnd/>
          </a:ln>
        </p:spPr>
        <p:txBody>
          <a:bodyPr wrap="none">
            <a:spAutoFit/>
          </a:bodyPr>
          <a:lstStyle/>
          <a:p>
            <a:pPr algn="l" eaLnBrk="1" hangingPunct="1">
              <a:defRPr/>
            </a:pPr>
            <a:r>
              <a:rPr lang="en-GB" sz="1200" b="1">
                <a:solidFill>
                  <a:schemeClr val="tx2"/>
                </a:solidFill>
              </a:rPr>
              <a:t>Nobody’s Unpredictable</a:t>
            </a:r>
          </a:p>
        </p:txBody>
      </p:sp>
      <p:grpSp>
        <p:nvGrpSpPr>
          <p:cNvPr id="64" name="Group 173"/>
          <p:cNvGrpSpPr>
            <a:grpSpLocks/>
          </p:cNvGrpSpPr>
          <p:nvPr userDrawn="1"/>
        </p:nvGrpSpPr>
        <p:grpSpPr bwMode="auto">
          <a:xfrm>
            <a:off x="5029200" y="5715000"/>
            <a:ext cx="88900" cy="228600"/>
            <a:chOff x="2111" y="3612"/>
            <a:chExt cx="94" cy="240"/>
          </a:xfrm>
        </p:grpSpPr>
        <p:sp>
          <p:nvSpPr>
            <p:cNvPr id="65" name="Freeform 168"/>
            <p:cNvSpPr>
              <a:spLocks/>
            </p:cNvSpPr>
            <p:nvPr userDrawn="1"/>
          </p:nvSpPr>
          <p:spPr bwMode="auto">
            <a:xfrm rot="9784727">
              <a:off x="2124" y="3664"/>
              <a:ext cx="52" cy="188"/>
            </a:xfrm>
            <a:custGeom>
              <a:avLst/>
              <a:gdLst/>
              <a:ahLst/>
              <a:cxnLst>
                <a:cxn ang="0">
                  <a:pos x="80" y="0"/>
                </a:cxn>
                <a:cxn ang="0">
                  <a:pos x="84" y="18"/>
                </a:cxn>
                <a:cxn ang="0">
                  <a:pos x="63" y="67"/>
                </a:cxn>
                <a:cxn ang="0">
                  <a:pos x="57" y="84"/>
                </a:cxn>
                <a:cxn ang="0">
                  <a:pos x="21" y="162"/>
                </a:cxn>
                <a:cxn ang="0">
                  <a:pos x="8" y="174"/>
                </a:cxn>
                <a:cxn ang="0">
                  <a:pos x="0" y="193"/>
                </a:cxn>
              </a:cxnLst>
              <a:rect l="0" t="0" r="r" b="b"/>
              <a:pathLst>
                <a:path w="84" h="193">
                  <a:moveTo>
                    <a:pt x="80" y="0"/>
                  </a:moveTo>
                  <a:cubicBezTo>
                    <a:pt x="81" y="6"/>
                    <a:pt x="83" y="12"/>
                    <a:pt x="84" y="18"/>
                  </a:cubicBezTo>
                  <a:cubicBezTo>
                    <a:pt x="83" y="39"/>
                    <a:pt x="75" y="50"/>
                    <a:pt x="63" y="67"/>
                  </a:cubicBezTo>
                  <a:cubicBezTo>
                    <a:pt x="62" y="73"/>
                    <a:pt x="59" y="78"/>
                    <a:pt x="57" y="84"/>
                  </a:cubicBezTo>
                  <a:cubicBezTo>
                    <a:pt x="60" y="126"/>
                    <a:pt x="64" y="148"/>
                    <a:pt x="21" y="162"/>
                  </a:cubicBezTo>
                  <a:cubicBezTo>
                    <a:pt x="11" y="172"/>
                    <a:pt x="15" y="168"/>
                    <a:pt x="8" y="174"/>
                  </a:cubicBezTo>
                  <a:cubicBezTo>
                    <a:pt x="5" y="180"/>
                    <a:pt x="0" y="186"/>
                    <a:pt x="0" y="193"/>
                  </a:cubicBezTo>
                </a:path>
              </a:pathLst>
            </a:custGeom>
            <a:noFill/>
            <a:ln w="9525" cap="flat" cmpd="sng">
              <a:solidFill>
                <a:srgbClr val="E8E8F8"/>
              </a:solidFill>
              <a:prstDash val="solid"/>
              <a:round/>
              <a:headEnd/>
              <a:tailEnd/>
            </a:ln>
            <a:effectLst/>
          </p:spPr>
          <p:txBody>
            <a:bodyPr/>
            <a:lstStyle/>
            <a:p>
              <a:pPr>
                <a:defRPr/>
              </a:pPr>
              <a:endParaRPr lang="en-US"/>
            </a:p>
          </p:txBody>
        </p:sp>
        <p:sp>
          <p:nvSpPr>
            <p:cNvPr id="66" name="Oval 169"/>
            <p:cNvSpPr>
              <a:spLocks noChangeArrowheads="1"/>
            </p:cNvSpPr>
            <p:nvPr userDrawn="1"/>
          </p:nvSpPr>
          <p:spPr bwMode="auto">
            <a:xfrm>
              <a:off x="2111" y="3612"/>
              <a:ext cx="94" cy="78"/>
            </a:xfrm>
            <a:prstGeom prst="ellipse">
              <a:avLst/>
            </a:prstGeom>
            <a:solidFill>
              <a:srgbClr val="ED008C"/>
            </a:solidFill>
            <a:ln w="9525" algn="ctr">
              <a:noFill/>
              <a:round/>
              <a:headEnd/>
              <a:tailEnd/>
            </a:ln>
            <a:effectLst/>
          </p:spPr>
          <p:txBody>
            <a:bodyPr wrap="none" anchor="ctr"/>
            <a:lstStyle/>
            <a:p>
              <a:pPr>
                <a:defRPr/>
              </a:pPr>
              <a:endParaRPr lang="en-US"/>
            </a:p>
          </p:txBody>
        </p:sp>
      </p:grpSp>
      <p:sp>
        <p:nvSpPr>
          <p:cNvPr id="67" name="Rectangle 174"/>
          <p:cNvSpPr>
            <a:spLocks noChangeArrowheads="1"/>
          </p:cNvSpPr>
          <p:nvPr userDrawn="1"/>
        </p:nvSpPr>
        <p:spPr bwMode="gray">
          <a:xfrm>
            <a:off x="3038475" y="3540125"/>
            <a:ext cx="6105525" cy="881063"/>
          </a:xfrm>
          <a:prstGeom prst="rect">
            <a:avLst/>
          </a:prstGeom>
          <a:solidFill>
            <a:schemeClr val="bg1"/>
          </a:solidFill>
          <a:ln w="9525" algn="ctr">
            <a:noFill/>
            <a:miter lim="800000"/>
            <a:headEnd/>
            <a:tailEnd/>
          </a:ln>
        </p:spPr>
        <p:txBody>
          <a:bodyPr wrap="none" anchor="ctr"/>
          <a:lstStyle/>
          <a:p>
            <a:pPr>
              <a:defRPr/>
            </a:pPr>
            <a:endParaRPr lang="en-US"/>
          </a:p>
        </p:txBody>
      </p:sp>
      <p:grpSp>
        <p:nvGrpSpPr>
          <p:cNvPr id="69" name="Group 180"/>
          <p:cNvGrpSpPr>
            <a:grpSpLocks/>
          </p:cNvGrpSpPr>
          <p:nvPr userDrawn="1"/>
        </p:nvGrpSpPr>
        <p:grpSpPr bwMode="auto">
          <a:xfrm rot="10800000">
            <a:off x="6400800" y="4724400"/>
            <a:ext cx="228600" cy="204788"/>
            <a:chOff x="1152" y="3164"/>
            <a:chExt cx="349" cy="312"/>
          </a:xfrm>
        </p:grpSpPr>
        <p:sp>
          <p:nvSpPr>
            <p:cNvPr id="70" name="Arc 181"/>
            <p:cNvSpPr>
              <a:spLocks/>
            </p:cNvSpPr>
            <p:nvPr userDrawn="1"/>
          </p:nvSpPr>
          <p:spPr bwMode="auto">
            <a:xfrm rot="616880">
              <a:off x="1154" y="3309"/>
              <a:ext cx="240"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71" name="Arc 182"/>
            <p:cNvSpPr>
              <a:spLocks/>
            </p:cNvSpPr>
            <p:nvPr userDrawn="1"/>
          </p:nvSpPr>
          <p:spPr bwMode="auto">
            <a:xfrm rot="408787">
              <a:off x="1273" y="3227"/>
              <a:ext cx="191" cy="131"/>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72" name="Arc 183"/>
            <p:cNvSpPr>
              <a:spLocks/>
            </p:cNvSpPr>
            <p:nvPr userDrawn="1"/>
          </p:nvSpPr>
          <p:spPr bwMode="auto">
            <a:xfrm rot="408787">
              <a:off x="1406" y="3162"/>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grpSp>
      <p:grpSp>
        <p:nvGrpSpPr>
          <p:cNvPr id="73" name="Group 201"/>
          <p:cNvGrpSpPr>
            <a:grpSpLocks/>
          </p:cNvGrpSpPr>
          <p:nvPr userDrawn="1"/>
        </p:nvGrpSpPr>
        <p:grpSpPr bwMode="auto">
          <a:xfrm rot="10800000">
            <a:off x="257175" y="5391150"/>
            <a:ext cx="228600" cy="203200"/>
            <a:chOff x="373" y="2223"/>
            <a:chExt cx="325" cy="288"/>
          </a:xfrm>
        </p:grpSpPr>
        <p:sp>
          <p:nvSpPr>
            <p:cNvPr id="74" name="Arc 202"/>
            <p:cNvSpPr>
              <a:spLocks/>
            </p:cNvSpPr>
            <p:nvPr userDrawn="1"/>
          </p:nvSpPr>
          <p:spPr bwMode="auto">
            <a:xfrm rot="11519814">
              <a:off x="459" y="2225"/>
              <a:ext cx="239"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75" name="Arc 203"/>
            <p:cNvSpPr>
              <a:spLocks/>
            </p:cNvSpPr>
            <p:nvPr userDrawn="1"/>
          </p:nvSpPr>
          <p:spPr bwMode="auto">
            <a:xfrm rot="11551729">
              <a:off x="411" y="2326"/>
              <a:ext cx="192" cy="131"/>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sp>
          <p:nvSpPr>
            <p:cNvPr id="76" name="Arc 204"/>
            <p:cNvSpPr>
              <a:spLocks/>
            </p:cNvSpPr>
            <p:nvPr userDrawn="1"/>
          </p:nvSpPr>
          <p:spPr bwMode="auto">
            <a:xfrm rot="11516539">
              <a:off x="373" y="2443"/>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19050">
              <a:solidFill>
                <a:schemeClr val="bg1"/>
              </a:solidFill>
              <a:round/>
              <a:headEnd/>
              <a:tailEnd/>
            </a:ln>
            <a:effectLst/>
          </p:spPr>
          <p:txBody>
            <a:bodyPr wrap="none" anchor="ctr"/>
            <a:lstStyle/>
            <a:p>
              <a:pPr>
                <a:defRPr/>
              </a:pPr>
              <a:endParaRPr lang="en-US"/>
            </a:p>
          </p:txBody>
        </p:sp>
      </p:grpSp>
      <p:grpSp>
        <p:nvGrpSpPr>
          <p:cNvPr id="77" name="Group 205"/>
          <p:cNvGrpSpPr>
            <a:grpSpLocks/>
          </p:cNvGrpSpPr>
          <p:nvPr userDrawn="1"/>
        </p:nvGrpSpPr>
        <p:grpSpPr bwMode="auto">
          <a:xfrm rot="5400000">
            <a:off x="1502569" y="5126831"/>
            <a:ext cx="381000" cy="338138"/>
            <a:chOff x="373" y="2223"/>
            <a:chExt cx="325" cy="288"/>
          </a:xfrm>
        </p:grpSpPr>
        <p:sp>
          <p:nvSpPr>
            <p:cNvPr id="78" name="Arc 206"/>
            <p:cNvSpPr>
              <a:spLocks/>
            </p:cNvSpPr>
            <p:nvPr userDrawn="1"/>
          </p:nvSpPr>
          <p:spPr bwMode="auto">
            <a:xfrm rot="11519814">
              <a:off x="458" y="2223"/>
              <a:ext cx="240" cy="164"/>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79" name="Arc 207"/>
            <p:cNvSpPr>
              <a:spLocks/>
            </p:cNvSpPr>
            <p:nvPr userDrawn="1"/>
          </p:nvSpPr>
          <p:spPr bwMode="auto">
            <a:xfrm rot="11551729">
              <a:off x="410" y="2326"/>
              <a:ext cx="192" cy="131"/>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sp>
          <p:nvSpPr>
            <p:cNvPr id="80" name="Arc 208"/>
            <p:cNvSpPr>
              <a:spLocks/>
            </p:cNvSpPr>
            <p:nvPr userDrawn="1"/>
          </p:nvSpPr>
          <p:spPr bwMode="auto">
            <a:xfrm rot="11516539">
              <a:off x="373" y="2442"/>
              <a:ext cx="99" cy="68"/>
            </a:xfrm>
            <a:custGeom>
              <a:avLst/>
              <a:gdLst>
                <a:gd name="G0" fmla="+- 10336 0 0"/>
                <a:gd name="G1" fmla="+- 21600 0 0"/>
                <a:gd name="G2" fmla="+- 21600 0 0"/>
                <a:gd name="T0" fmla="*/ 0 w 31936"/>
                <a:gd name="T1" fmla="*/ 2634 h 24588"/>
                <a:gd name="T2" fmla="*/ 31728 w 31936"/>
                <a:gd name="T3" fmla="*/ 24588 h 24588"/>
                <a:gd name="T4" fmla="*/ 10336 w 31936"/>
                <a:gd name="T5" fmla="*/ 21600 h 24588"/>
              </a:gdLst>
              <a:ahLst/>
              <a:cxnLst>
                <a:cxn ang="0">
                  <a:pos x="T0" y="T1"/>
                </a:cxn>
                <a:cxn ang="0">
                  <a:pos x="T2" y="T3"/>
                </a:cxn>
                <a:cxn ang="0">
                  <a:pos x="T4" y="T5"/>
                </a:cxn>
              </a:cxnLst>
              <a:rect l="0" t="0" r="r" b="b"/>
              <a:pathLst>
                <a:path w="31936" h="24588" fill="none" extrusionOk="0">
                  <a:moveTo>
                    <a:pt x="-1" y="2633"/>
                  </a:moveTo>
                  <a:cubicBezTo>
                    <a:pt x="3170" y="905"/>
                    <a:pt x="6724" y="-1"/>
                    <a:pt x="10336" y="0"/>
                  </a:cubicBezTo>
                  <a:cubicBezTo>
                    <a:pt x="22265" y="0"/>
                    <a:pt x="31936" y="9670"/>
                    <a:pt x="31936" y="21600"/>
                  </a:cubicBezTo>
                  <a:cubicBezTo>
                    <a:pt x="31936" y="22599"/>
                    <a:pt x="31866" y="23598"/>
                    <a:pt x="31728" y="24588"/>
                  </a:cubicBezTo>
                </a:path>
                <a:path w="31936" h="24588" stroke="0" extrusionOk="0">
                  <a:moveTo>
                    <a:pt x="-1" y="2633"/>
                  </a:moveTo>
                  <a:cubicBezTo>
                    <a:pt x="3170" y="905"/>
                    <a:pt x="6724" y="-1"/>
                    <a:pt x="10336" y="0"/>
                  </a:cubicBezTo>
                  <a:cubicBezTo>
                    <a:pt x="22265" y="0"/>
                    <a:pt x="31936" y="9670"/>
                    <a:pt x="31936" y="21600"/>
                  </a:cubicBezTo>
                  <a:cubicBezTo>
                    <a:pt x="31936" y="22599"/>
                    <a:pt x="31866" y="23598"/>
                    <a:pt x="31728" y="24588"/>
                  </a:cubicBezTo>
                  <a:lnTo>
                    <a:pt x="10336" y="21600"/>
                  </a:lnTo>
                  <a:close/>
                </a:path>
              </a:pathLst>
            </a:custGeom>
            <a:noFill/>
            <a:ln w="28575">
              <a:solidFill>
                <a:schemeClr val="bg1"/>
              </a:solidFill>
              <a:round/>
              <a:headEnd/>
              <a:tailEnd/>
            </a:ln>
            <a:effectLst/>
          </p:spPr>
          <p:txBody>
            <a:bodyPr wrap="none" anchor="ctr"/>
            <a:lstStyle/>
            <a:p>
              <a:pPr>
                <a:defRPr/>
              </a:pPr>
              <a:endParaRPr lang="en-US"/>
            </a:p>
          </p:txBody>
        </p:sp>
      </p:grpSp>
      <p:pic>
        <p:nvPicPr>
          <p:cNvPr id="434232" name="Picture 179" descr="tv"/>
          <p:cNvPicPr>
            <a:picLocks noChangeAspect="1" noChangeArrowheads="1" noCrop="1"/>
          </p:cNvPicPr>
          <p:nvPr userDrawn="1"/>
        </p:nvPicPr>
        <p:blipFill>
          <a:blip r:embed="rId3" cstate="print"/>
          <a:srcRect/>
          <a:stretch>
            <a:fillRect/>
          </a:stretch>
        </p:blipFill>
        <p:spPr bwMode="auto">
          <a:xfrm>
            <a:off x="6178550" y="5170488"/>
            <a:ext cx="381000" cy="293687"/>
          </a:xfrm>
          <a:prstGeom prst="rect">
            <a:avLst/>
          </a:prstGeom>
          <a:noFill/>
          <a:ln w="9525">
            <a:noFill/>
            <a:miter lim="800000"/>
            <a:headEnd/>
            <a:tailEnd/>
          </a:ln>
        </p:spPr>
      </p:pic>
      <p:sp>
        <p:nvSpPr>
          <p:cNvPr id="434233" name="Rectangle 57"/>
          <p:cNvSpPr>
            <a:spLocks noGrp="1" noChangeArrowheads="1"/>
          </p:cNvSpPr>
          <p:nvPr>
            <p:ph type="ctrTitle"/>
          </p:nvPr>
        </p:nvSpPr>
        <p:spPr bwMode="auto">
          <a:xfrm>
            <a:off x="487363" y="1473200"/>
            <a:ext cx="7772400" cy="1050925"/>
          </a:xfrm>
          <a:prstGeom prst="rect">
            <a:avLst/>
          </a:prstGeom>
          <a:noFill/>
          <a:ln>
            <a:miter lim="800000"/>
            <a:headEnd/>
            <a:tailEnd/>
          </a:ln>
        </p:spPr>
        <p:txBody>
          <a:bodyPr vert="horz" wrap="square" lIns="0" tIns="0" rIns="0" bIns="0" numCol="1" anchor="b" anchorCtr="0" compatLnSpc="1">
            <a:prstTxWarp prst="textNoShape">
              <a:avLst/>
            </a:prstTxWarp>
          </a:bodyPr>
          <a:lstStyle>
            <a:lvl1pPr>
              <a:defRPr sz="2800"/>
            </a:lvl1pPr>
          </a:lstStyle>
          <a:p>
            <a:r>
              <a:rPr lang="en-US"/>
              <a:t>Click to edit Master title style</a:t>
            </a:r>
          </a:p>
        </p:txBody>
      </p:sp>
      <p:sp>
        <p:nvSpPr>
          <p:cNvPr id="434234" name="Rectangle 58"/>
          <p:cNvSpPr>
            <a:spLocks noGrp="1" noChangeArrowheads="1"/>
          </p:cNvSpPr>
          <p:nvPr>
            <p:ph type="subTitle" idx="1"/>
          </p:nvPr>
        </p:nvSpPr>
        <p:spPr>
          <a:xfrm>
            <a:off x="487363" y="2641600"/>
            <a:ext cx="6400800" cy="762000"/>
          </a:xfrm>
          <a:noFill/>
        </p:spPr>
        <p:txBody>
          <a:bodyPr lIns="0" tIns="0" rIns="0" bIns="0"/>
          <a:lstStyle>
            <a:lvl1pPr marL="0" indent="0">
              <a:buFont typeface="Wingdings" pitchFamily="2" charset="2"/>
              <a:buNone/>
              <a:defRPr sz="1600" b="1"/>
            </a:lvl1pPr>
          </a:lstStyle>
          <a:p>
            <a:r>
              <a:rPr lang="en-US"/>
              <a:t>Click to edit Master subtitle style</a:t>
            </a:r>
          </a:p>
        </p:txBody>
      </p:sp>
      <p:sp>
        <p:nvSpPr>
          <p:cNvPr id="24" name="Rectangle 172"/>
          <p:cNvSpPr>
            <a:spLocks noChangeArrowheads="1"/>
          </p:cNvSpPr>
          <p:nvPr userDrawn="1"/>
        </p:nvSpPr>
        <p:spPr bwMode="auto">
          <a:xfrm>
            <a:off x="0" y="6262688"/>
            <a:ext cx="9144000" cy="214312"/>
          </a:xfrm>
          <a:prstGeom prst="rect">
            <a:avLst/>
          </a:prstGeom>
          <a:solidFill>
            <a:schemeClr val="folHlink"/>
          </a:solidFill>
          <a:ln w="9525" algn="ctr">
            <a:noFill/>
            <a:miter lim="800000"/>
            <a:headEnd/>
            <a:tailEnd/>
          </a:ln>
        </p:spPr>
        <p:txBody>
          <a:bodyPr wrap="none" anchor="ctr"/>
          <a:lstStyle/>
          <a:p>
            <a:pPr>
              <a:defRPr/>
            </a:pPr>
            <a:endParaRPr lang="en-US"/>
          </a:p>
        </p:txBody>
      </p:sp>
      <p:sp>
        <p:nvSpPr>
          <p:cNvPr id="2" name="Rectangle 2"/>
          <p:cNvSpPr>
            <a:spLocks noChangeArrowheads="1"/>
          </p:cNvSpPr>
          <p:nvPr userDrawn="1"/>
        </p:nvSpPr>
        <p:spPr bwMode="auto">
          <a:xfrm>
            <a:off x="415925" y="6518275"/>
            <a:ext cx="512763" cy="274638"/>
          </a:xfrm>
          <a:prstGeom prst="rect">
            <a:avLst/>
          </a:prstGeom>
          <a:noFill/>
          <a:ln w="9525">
            <a:noFill/>
            <a:miter lim="800000"/>
            <a:headEnd/>
            <a:tailEnd/>
          </a:ln>
        </p:spPr>
        <p:txBody>
          <a:bodyPr wrap="none">
            <a:spAutoFit/>
          </a:bodyPr>
          <a:lstStyle/>
          <a:p>
            <a:pPr algn="l" eaLnBrk="1" hangingPunct="1"/>
            <a:r>
              <a:rPr lang="en-GB" sz="1200" b="1">
                <a:solidFill>
                  <a:schemeClr val="tx2"/>
                </a:solidFill>
              </a:rPr>
              <a:t>Date</a:t>
            </a:r>
          </a:p>
        </p:txBody>
      </p:sp>
      <p:sp>
        <p:nvSpPr>
          <p:cNvPr id="434237" name="Oval 61"/>
          <p:cNvSpPr>
            <a:spLocks noChangeArrowheads="1"/>
          </p:cNvSpPr>
          <p:nvPr userDrawn="1"/>
        </p:nvSpPr>
        <p:spPr bwMode="auto">
          <a:xfrm>
            <a:off x="5410200" y="317500"/>
            <a:ext cx="3733800" cy="1016000"/>
          </a:xfrm>
          <a:prstGeom prst="ellipse">
            <a:avLst/>
          </a:prstGeom>
          <a:noFill/>
          <a:ln w="9525" algn="ctr">
            <a:solidFill>
              <a:srgbClr val="FF6600"/>
            </a:solidFill>
            <a:round/>
            <a:headEnd/>
            <a:tailEnd/>
          </a:ln>
          <a:effectLst/>
        </p:spPr>
        <p:txBody>
          <a:bodyPr wrap="none" anchor="ctr"/>
          <a:lstStyle/>
          <a:p>
            <a:endParaRPr lang="en-GB"/>
          </a:p>
        </p:txBody>
      </p:sp>
      <p:sp>
        <p:nvSpPr>
          <p:cNvPr id="434238" name="Line 62"/>
          <p:cNvSpPr>
            <a:spLocks noChangeShapeType="1"/>
          </p:cNvSpPr>
          <p:nvPr userDrawn="1"/>
        </p:nvSpPr>
        <p:spPr bwMode="auto">
          <a:xfrm flipV="1">
            <a:off x="5232400" y="965200"/>
            <a:ext cx="228600" cy="101600"/>
          </a:xfrm>
          <a:prstGeom prst="line">
            <a:avLst/>
          </a:prstGeom>
          <a:noFill/>
          <a:ln w="28575">
            <a:solidFill>
              <a:srgbClr val="FF6600"/>
            </a:solidFill>
            <a:round/>
            <a:headEnd/>
            <a:tailEnd type="triangle" w="med" len="med"/>
          </a:ln>
          <a:effectLst/>
        </p:spPr>
        <p:txBody>
          <a:bodyPr/>
          <a:lstStyle/>
          <a:p>
            <a:endParaRPr lang="en-GB"/>
          </a:p>
        </p:txBody>
      </p:sp>
      <p:sp>
        <p:nvSpPr>
          <p:cNvPr id="434239" name="Text Box 63"/>
          <p:cNvSpPr txBox="1">
            <a:spLocks noChangeArrowheads="1"/>
          </p:cNvSpPr>
          <p:nvPr userDrawn="1"/>
        </p:nvSpPr>
        <p:spPr bwMode="auto">
          <a:xfrm>
            <a:off x="2997200" y="812800"/>
            <a:ext cx="2324100" cy="581025"/>
          </a:xfrm>
          <a:prstGeom prst="rect">
            <a:avLst/>
          </a:prstGeom>
          <a:noFill/>
          <a:ln w="9525" algn="ctr">
            <a:noFill/>
            <a:miter lim="800000"/>
            <a:headEnd/>
            <a:tailEnd/>
          </a:ln>
          <a:effectLst/>
        </p:spPr>
        <p:txBody>
          <a:bodyPr>
            <a:spAutoFit/>
          </a:bodyPr>
          <a:lstStyle/>
          <a:p>
            <a:pPr>
              <a:spcBef>
                <a:spcPct val="50000"/>
              </a:spcBef>
            </a:pPr>
            <a:r>
              <a:rPr lang="fr-FR" sz="1600" b="1">
                <a:solidFill>
                  <a:srgbClr val="FF6600"/>
                </a:solidFill>
              </a:rPr>
              <a:t>Include here your </a:t>
            </a:r>
            <a:br>
              <a:rPr lang="fr-FR" sz="1600" b="1">
                <a:solidFill>
                  <a:srgbClr val="FF6600"/>
                </a:solidFill>
              </a:rPr>
            </a:br>
            <a:r>
              <a:rPr lang="fr-FR" sz="1600" b="1">
                <a:solidFill>
                  <a:srgbClr val="FF6600"/>
                </a:solidFill>
              </a:rPr>
              <a:t>full specialism logo</a:t>
            </a:r>
          </a:p>
        </p:txBody>
      </p:sp>
      <p:pic>
        <p:nvPicPr>
          <p:cNvPr id="434240" name="Picture 64"/>
          <p:cNvPicPr>
            <a:picLocks noChangeAspect="1" noChangeArrowheads="1"/>
          </p:cNvPicPr>
          <p:nvPr userDrawn="1"/>
        </p:nvPicPr>
        <p:blipFill>
          <a:blip r:embed="rId4" cstate="print"/>
          <a:srcRect l="3107" r="7425"/>
          <a:stretch>
            <a:fillRect/>
          </a:stretch>
        </p:blipFill>
        <p:spPr bwMode="auto">
          <a:xfrm>
            <a:off x="0" y="4422775"/>
            <a:ext cx="9144000" cy="18351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repeatCount="indefinite" fill="hold" nodeType="withEffect">
                                  <p:stCondLst>
                                    <p:cond delay="0"/>
                                  </p:stCondLst>
                                  <p:endCondLst>
                                    <p:cond evt="onNext" delay="0">
                                      <p:tgtEl>
                                        <p:sldTgt/>
                                      </p:tgtEl>
                                    </p:cond>
                                  </p:endCondLst>
                                  <p:childTnLst>
                                    <p:set>
                                      <p:cBhvr>
                                        <p:cTn id="6" dur="1" fill="hold">
                                          <p:stCondLst>
                                            <p:cond delay="0"/>
                                          </p:stCondLst>
                                        </p:cTn>
                                        <p:tgtEl>
                                          <p:spTgt spid="44"/>
                                        </p:tgtEl>
                                        <p:attrNameLst>
                                          <p:attrName>style.visibility</p:attrName>
                                        </p:attrNameLst>
                                      </p:cBhvr>
                                      <p:to>
                                        <p:strVal val="visible"/>
                                      </p:to>
                                    </p:set>
                                    <p:anim calcmode="lin" valueType="num">
                                      <p:cBhvr>
                                        <p:cTn id="7" dur="2400" fill="hold"/>
                                        <p:tgtEl>
                                          <p:spTgt spid="44"/>
                                        </p:tgtEl>
                                        <p:attrNameLst>
                                          <p:attrName>ppt_w</p:attrName>
                                        </p:attrNameLst>
                                      </p:cBhvr>
                                      <p:tavLst>
                                        <p:tav tm="0">
                                          <p:val>
                                            <p:fltVal val="0"/>
                                          </p:val>
                                        </p:tav>
                                        <p:tav tm="100000">
                                          <p:val>
                                            <p:strVal val="#ppt_w"/>
                                          </p:val>
                                        </p:tav>
                                      </p:tavLst>
                                    </p:anim>
                                    <p:anim calcmode="lin" valueType="num">
                                      <p:cBhvr>
                                        <p:cTn id="8" dur="2400" fill="hold"/>
                                        <p:tgtEl>
                                          <p:spTgt spid="44"/>
                                        </p:tgtEl>
                                        <p:attrNameLst>
                                          <p:attrName>ppt_h</p:attrName>
                                        </p:attrNameLst>
                                      </p:cBhvr>
                                      <p:tavLst>
                                        <p:tav tm="0">
                                          <p:val>
                                            <p:fltVal val="0"/>
                                          </p:val>
                                        </p:tav>
                                        <p:tav tm="100000">
                                          <p:val>
                                            <p:strVal val="#ppt_h"/>
                                          </p:val>
                                        </p:tav>
                                      </p:tavLst>
                                    </p:anim>
                                    <p:animEffect transition="in" filter="fade">
                                      <p:cBhvr>
                                        <p:cTn id="9" dur="2400"/>
                                        <p:tgtEl>
                                          <p:spTgt spid="44"/>
                                        </p:tgtEl>
                                      </p:cBhvr>
                                    </p:animEffect>
                                  </p:childTnLst>
                                </p:cTn>
                              </p:par>
                              <p:par>
                                <p:cTn id="10" presetID="53" presetClass="entr" presetSubtype="0" repeatCount="indefinite" fill="hold" nodeType="withEffect">
                                  <p:stCondLst>
                                    <p:cond delay="0"/>
                                  </p:stCondLst>
                                  <p:endCondLst>
                                    <p:cond evt="onNext" delay="0">
                                      <p:tgtEl>
                                        <p:sldTgt/>
                                      </p:tgtEl>
                                    </p:cond>
                                  </p:endCondLst>
                                  <p:childTnLst>
                                    <p:set>
                                      <p:cBhvr>
                                        <p:cTn id="11" dur="1" fill="hold">
                                          <p:stCondLst>
                                            <p:cond delay="0"/>
                                          </p:stCondLst>
                                        </p:cTn>
                                        <p:tgtEl>
                                          <p:spTgt spid="48"/>
                                        </p:tgtEl>
                                        <p:attrNameLst>
                                          <p:attrName>style.visibility</p:attrName>
                                        </p:attrNameLst>
                                      </p:cBhvr>
                                      <p:to>
                                        <p:strVal val="visible"/>
                                      </p:to>
                                    </p:set>
                                    <p:anim calcmode="lin" valueType="num">
                                      <p:cBhvr>
                                        <p:cTn id="12" dur="3400" fill="hold"/>
                                        <p:tgtEl>
                                          <p:spTgt spid="48"/>
                                        </p:tgtEl>
                                        <p:attrNameLst>
                                          <p:attrName>ppt_w</p:attrName>
                                        </p:attrNameLst>
                                      </p:cBhvr>
                                      <p:tavLst>
                                        <p:tav tm="0">
                                          <p:val>
                                            <p:fltVal val="0"/>
                                          </p:val>
                                        </p:tav>
                                        <p:tav tm="100000">
                                          <p:val>
                                            <p:strVal val="#ppt_w"/>
                                          </p:val>
                                        </p:tav>
                                      </p:tavLst>
                                    </p:anim>
                                    <p:anim calcmode="lin" valueType="num">
                                      <p:cBhvr>
                                        <p:cTn id="13" dur="3400" fill="hold"/>
                                        <p:tgtEl>
                                          <p:spTgt spid="48"/>
                                        </p:tgtEl>
                                        <p:attrNameLst>
                                          <p:attrName>ppt_h</p:attrName>
                                        </p:attrNameLst>
                                      </p:cBhvr>
                                      <p:tavLst>
                                        <p:tav tm="0">
                                          <p:val>
                                            <p:fltVal val="0"/>
                                          </p:val>
                                        </p:tav>
                                        <p:tav tm="100000">
                                          <p:val>
                                            <p:strVal val="#ppt_h"/>
                                          </p:val>
                                        </p:tav>
                                      </p:tavLst>
                                    </p:anim>
                                    <p:animEffect transition="in" filter="fade">
                                      <p:cBhvr>
                                        <p:cTn id="14" dur="3400"/>
                                        <p:tgtEl>
                                          <p:spTgt spid="48"/>
                                        </p:tgtEl>
                                      </p:cBhvr>
                                    </p:animEffect>
                                  </p:childTnLst>
                                </p:cTn>
                              </p:par>
                              <p:par>
                                <p:cTn id="15" presetID="22" presetClass="entr" presetSubtype="8" repeatCount="indefinite" fill="hold" grpId="0" nodeType="withEffect">
                                  <p:stCondLst>
                                    <p:cond delay="0"/>
                                  </p:stCondLst>
                                  <p:endCondLst>
                                    <p:cond evt="onNext" delay="0">
                                      <p:tgtEl>
                                        <p:sldTgt/>
                                      </p:tgtEl>
                                    </p:cond>
                                  </p:end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3100"/>
                                        <p:tgtEl>
                                          <p:spTgt spid="52"/>
                                        </p:tgtEl>
                                      </p:cBhvr>
                                    </p:animEffect>
                                  </p:childTnLst>
                                </p:cTn>
                              </p:par>
                              <p:par>
                                <p:cTn id="18" presetID="22" presetClass="entr" presetSubtype="2" repeatCount="indefinite" fill="hold" grpId="0" nodeType="withEffect">
                                  <p:stCondLst>
                                    <p:cond delay="0"/>
                                  </p:stCondLst>
                                  <p:endCondLst>
                                    <p:cond evt="onNext" delay="0">
                                      <p:tgtEl>
                                        <p:sldTgt/>
                                      </p:tgtEl>
                                    </p:cond>
                                  </p:endCondLst>
                                  <p:childTnLst>
                                    <p:set>
                                      <p:cBhvr>
                                        <p:cTn id="19" dur="1" fill="hold">
                                          <p:stCondLst>
                                            <p:cond delay="0"/>
                                          </p:stCondLst>
                                        </p:cTn>
                                        <p:tgtEl>
                                          <p:spTgt spid="53"/>
                                        </p:tgtEl>
                                        <p:attrNameLst>
                                          <p:attrName>style.visibility</p:attrName>
                                        </p:attrNameLst>
                                      </p:cBhvr>
                                      <p:to>
                                        <p:strVal val="visible"/>
                                      </p:to>
                                    </p:set>
                                    <p:animEffect transition="in" filter="wipe(right)">
                                      <p:cBhvr>
                                        <p:cTn id="20" dur="4300"/>
                                        <p:tgtEl>
                                          <p:spTgt spid="53"/>
                                        </p:tgtEl>
                                      </p:cBhvr>
                                    </p:animEffect>
                                  </p:childTnLst>
                                </p:cTn>
                              </p:par>
                              <p:par>
                                <p:cTn id="21" presetID="53" presetClass="entr" presetSubtype="0" repeatCount="indefinite" fill="hold" nodeType="withEffect">
                                  <p:stCondLst>
                                    <p:cond delay="0"/>
                                  </p:stCondLst>
                                  <p:endCondLst>
                                    <p:cond evt="onNext" delay="0">
                                      <p:tgtEl>
                                        <p:sldTgt/>
                                      </p:tgtEl>
                                    </p:cond>
                                  </p:endCondLst>
                                  <p:childTnLst>
                                    <p:set>
                                      <p:cBhvr>
                                        <p:cTn id="22" dur="1" fill="hold">
                                          <p:stCondLst>
                                            <p:cond delay="0"/>
                                          </p:stCondLst>
                                        </p:cTn>
                                        <p:tgtEl>
                                          <p:spTgt spid="55"/>
                                        </p:tgtEl>
                                        <p:attrNameLst>
                                          <p:attrName>style.visibility</p:attrName>
                                        </p:attrNameLst>
                                      </p:cBhvr>
                                      <p:to>
                                        <p:strVal val="visible"/>
                                      </p:to>
                                    </p:set>
                                    <p:anim calcmode="lin" valueType="num">
                                      <p:cBhvr>
                                        <p:cTn id="23" dur="2600" fill="hold"/>
                                        <p:tgtEl>
                                          <p:spTgt spid="55"/>
                                        </p:tgtEl>
                                        <p:attrNameLst>
                                          <p:attrName>ppt_w</p:attrName>
                                        </p:attrNameLst>
                                      </p:cBhvr>
                                      <p:tavLst>
                                        <p:tav tm="0">
                                          <p:val>
                                            <p:fltVal val="0"/>
                                          </p:val>
                                        </p:tav>
                                        <p:tav tm="100000">
                                          <p:val>
                                            <p:strVal val="#ppt_w"/>
                                          </p:val>
                                        </p:tav>
                                      </p:tavLst>
                                    </p:anim>
                                    <p:anim calcmode="lin" valueType="num">
                                      <p:cBhvr>
                                        <p:cTn id="24" dur="2600" fill="hold"/>
                                        <p:tgtEl>
                                          <p:spTgt spid="55"/>
                                        </p:tgtEl>
                                        <p:attrNameLst>
                                          <p:attrName>ppt_h</p:attrName>
                                        </p:attrNameLst>
                                      </p:cBhvr>
                                      <p:tavLst>
                                        <p:tav tm="0">
                                          <p:val>
                                            <p:fltVal val="0"/>
                                          </p:val>
                                        </p:tav>
                                        <p:tav tm="100000">
                                          <p:val>
                                            <p:strVal val="#ppt_h"/>
                                          </p:val>
                                        </p:tav>
                                      </p:tavLst>
                                    </p:anim>
                                    <p:animEffect transition="in" filter="fade">
                                      <p:cBhvr>
                                        <p:cTn id="25" dur="2600"/>
                                        <p:tgtEl>
                                          <p:spTgt spid="55"/>
                                        </p:tgtEl>
                                      </p:cBhvr>
                                    </p:animEffect>
                                  </p:childTnLst>
                                </p:cTn>
                              </p:par>
                              <p:par>
                                <p:cTn id="26" presetID="53" presetClass="entr" presetSubtype="0" repeatCount="indefinite" fill="hold" nodeType="withEffect">
                                  <p:stCondLst>
                                    <p:cond delay="600"/>
                                  </p:stCondLst>
                                  <p:endCondLst>
                                    <p:cond evt="onNext" delay="0">
                                      <p:tgtEl>
                                        <p:sldTgt/>
                                      </p:tgtEl>
                                    </p:cond>
                                  </p:endCondLst>
                                  <p:childTnLst>
                                    <p:set>
                                      <p:cBhvr>
                                        <p:cTn id="27" dur="1" fill="hold">
                                          <p:stCondLst>
                                            <p:cond delay="0"/>
                                          </p:stCondLst>
                                        </p:cTn>
                                        <p:tgtEl>
                                          <p:spTgt spid="59"/>
                                        </p:tgtEl>
                                        <p:attrNameLst>
                                          <p:attrName>style.visibility</p:attrName>
                                        </p:attrNameLst>
                                      </p:cBhvr>
                                      <p:to>
                                        <p:strVal val="visible"/>
                                      </p:to>
                                    </p:set>
                                    <p:anim calcmode="lin" valueType="num">
                                      <p:cBhvr>
                                        <p:cTn id="28" dur="3100" fill="hold"/>
                                        <p:tgtEl>
                                          <p:spTgt spid="59"/>
                                        </p:tgtEl>
                                        <p:attrNameLst>
                                          <p:attrName>ppt_w</p:attrName>
                                        </p:attrNameLst>
                                      </p:cBhvr>
                                      <p:tavLst>
                                        <p:tav tm="0">
                                          <p:val>
                                            <p:fltVal val="0"/>
                                          </p:val>
                                        </p:tav>
                                        <p:tav tm="100000">
                                          <p:val>
                                            <p:strVal val="#ppt_w"/>
                                          </p:val>
                                        </p:tav>
                                      </p:tavLst>
                                    </p:anim>
                                    <p:anim calcmode="lin" valueType="num">
                                      <p:cBhvr>
                                        <p:cTn id="29" dur="3100" fill="hold"/>
                                        <p:tgtEl>
                                          <p:spTgt spid="59"/>
                                        </p:tgtEl>
                                        <p:attrNameLst>
                                          <p:attrName>ppt_h</p:attrName>
                                        </p:attrNameLst>
                                      </p:cBhvr>
                                      <p:tavLst>
                                        <p:tav tm="0">
                                          <p:val>
                                            <p:fltVal val="0"/>
                                          </p:val>
                                        </p:tav>
                                        <p:tav tm="100000">
                                          <p:val>
                                            <p:strVal val="#ppt_h"/>
                                          </p:val>
                                        </p:tav>
                                      </p:tavLst>
                                    </p:anim>
                                    <p:animEffect transition="in" filter="fade">
                                      <p:cBhvr>
                                        <p:cTn id="30" dur="3100"/>
                                        <p:tgtEl>
                                          <p:spTgt spid="59"/>
                                        </p:tgtEl>
                                      </p:cBhvr>
                                    </p:animEffect>
                                  </p:childTnLst>
                                </p:cTn>
                              </p:par>
                              <p:par>
                                <p:cTn id="31" presetID="1" presetClass="entr" presetSubtype="0" fill="hold" grpId="0" nodeType="withEffect">
                                  <p:stCondLst>
                                    <p:cond delay="600"/>
                                  </p:stCondLst>
                                  <p:childTnLst>
                                    <p:set>
                                      <p:cBhvr>
                                        <p:cTn id="32" dur="1" fill="hold">
                                          <p:stCondLst>
                                            <p:cond delay="0"/>
                                          </p:stCondLst>
                                        </p:cTn>
                                        <p:tgtEl>
                                          <p:spTgt spid="54"/>
                                        </p:tgtEl>
                                        <p:attrNameLst>
                                          <p:attrName>style.visibility</p:attrName>
                                        </p:attrNameLst>
                                      </p:cBhvr>
                                      <p:to>
                                        <p:strVal val="visible"/>
                                      </p:to>
                                    </p:set>
                                  </p:childTnLst>
                                </p:cTn>
                              </p:par>
                              <p:par>
                                <p:cTn id="33" presetID="35" presetClass="emph" presetSubtype="0" repeatCount="indefinite" fill="hold" grpId="1" nodeType="withEffect">
                                  <p:stCondLst>
                                    <p:cond delay="1200"/>
                                  </p:stCondLst>
                                  <p:endCondLst>
                                    <p:cond evt="onNext" delay="0">
                                      <p:tgtEl>
                                        <p:sldTgt/>
                                      </p:tgtEl>
                                    </p:cond>
                                  </p:endCondLst>
                                  <p:childTnLst>
                                    <p:anim calcmode="discrete" valueType="str">
                                      <p:cBhvr>
                                        <p:cTn id="34" dur="2900" fill="hold"/>
                                        <p:tgtEl>
                                          <p:spTgt spid="54"/>
                                        </p:tgtEl>
                                        <p:attrNameLst>
                                          <p:attrName>style.visibility</p:attrName>
                                        </p:attrNameLst>
                                      </p:cBhvr>
                                      <p:tavLst>
                                        <p:tav tm="0">
                                          <p:val>
                                            <p:strVal val="hidden"/>
                                          </p:val>
                                        </p:tav>
                                        <p:tav tm="50000">
                                          <p:val>
                                            <p:strVal val="visible"/>
                                          </p:val>
                                        </p:tav>
                                      </p:tavLst>
                                    </p:anim>
                                  </p:childTnLst>
                                </p:cTn>
                              </p:par>
                              <p:par>
                                <p:cTn id="35" presetID="10" presetClass="entr" presetSubtype="0" fill="hold" grpId="0" nodeType="withEffect">
                                  <p:stCondLst>
                                    <p:cond delay="12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0" presetClass="path" presetSubtype="0" accel="50000" decel="50000" fill="hold" nodeType="withEffect">
                                  <p:stCondLst>
                                    <p:cond delay="1200"/>
                                  </p:stCondLst>
                                  <p:childTnLst>
                                    <p:animMotion origin="layout" path="M 3.33333E-6 -4.07407E-6 C 0.00034 -0.00463 0.00069 -0.01111 0.00243 -0.01481 C 0.00312 -0.01643 0.00486 -0.01944 0.00486 -0.01898 C 0.00607 -0.02615 0.00277 -0.03287 0.00139 -0.03842 C 0.00121 -0.03912 0.00121 -0.03958 0.00104 -0.04051 C 0.00086 -0.0412 0.00069 -0.04259 0.00034 -0.04375 C 3.33333E-6 -0.0449 -0.00104 -0.04745 -0.00104 -0.04722 C -0.00174 -0.05208 -0.00191 -0.05648 -0.00209 -0.06134 C 3.33333E-6 -0.07291 -0.00434 -0.08634 0.00277 -0.09097 C 0.00521 -0.0956 0.00625 -0.10185 0.00868 -0.10648 C 0.01059 -0.11736 0.00833 -0.13078 0.01319 -0.14004 C 0.01614 -0.1456 0.02031 -0.14861 0.02396 -0.15231 C 0.0243 -0.15254 0.02465 -0.15254 0.025 -0.15277 C 0.02569 -0.15324 0.02639 -0.15439 0.02708 -0.15555 C 0.02777 -0.15625 0.02916 -0.15787 0.02916 -0.15787 C 0.03003 -0.16041 0.03107 -0.16088 0.03229 -0.1625 C 0.03333 -0.16527 0.03507 -0.1699 0.03646 -0.17176 C 0.03732 -0.17314 0.03923 -0.175 0.03923 -0.17476 C 0.03975 -0.17801 0.04045 -0.17893 0.04201 -0.18009 C 0.04323 -0.18356 0.04479 -0.18495 0.04652 -0.1868 C 0.04722 -0.18773 0.04861 -0.18958 0.04861 -0.18935 C 0.0493 -0.19236 0.04965 -0.19398 0.05104 -0.1956 C 0.05225 -0.19884 0.0533 -0.20208 0.05451 -0.20532 C 0.05503 -0.20856 0.05555 -0.21504 0.05694 -0.21782 C 0.06146 -0.22638 0.07448 -0.2243 0.07916 -0.2243 C 0.08211 -0.22638 0.08507 -0.22893 0.08784 -0.23148 C 0.0901 -0.23773 0.09687 -0.24259 0.10069 -0.2449 C 0.10243 -0.2456 0.10364 -0.24699 0.10555 -0.24814 C 0.10607 -0.24838 0.10694 -0.24861 0.10694 -0.24838 C 0.10885 -0.25115 0.11093 -0.25301 0.1125 -0.25601 C 0.11371 -0.25833 0.11423 -0.25995 0.11562 -0.26157 C 0.11614 -0.26435 0.11979 -0.27083 0.11979 -0.27129 " pathEditMode="relative" rAng="0" ptsTypes="fffffffffffffffffffffffffffffffA">
                                      <p:cBhvr>
                                        <p:cTn id="39" dur="5000" fill="hold"/>
                                        <p:tgtEl>
                                          <p:spTgt spid="64"/>
                                        </p:tgtEl>
                                        <p:attrNameLst>
                                          <p:attrName>ppt_x</p:attrName>
                                          <p:attrName>ppt_y</p:attrName>
                                        </p:attrNameLst>
                                      </p:cBhvr>
                                      <p:rCtr x="5800" y="-13600"/>
                                    </p:animMotion>
                                  </p:childTnLst>
                                </p:cTn>
                              </p:par>
                              <p:par>
                                <p:cTn id="40" presetID="53" presetClass="entr" presetSubtype="0" repeatCount="indefinite" fill="hold" nodeType="withEffect">
                                  <p:stCondLst>
                                    <p:cond delay="0"/>
                                  </p:stCondLst>
                                  <p:endCondLst>
                                    <p:cond evt="onNext" delay="0">
                                      <p:tgtEl>
                                        <p:sldTgt/>
                                      </p:tgtEl>
                                    </p:cond>
                                  </p:endCondLst>
                                  <p:childTnLst>
                                    <p:set>
                                      <p:cBhvr>
                                        <p:cTn id="41" dur="1" fill="hold">
                                          <p:stCondLst>
                                            <p:cond delay="0"/>
                                          </p:stCondLst>
                                        </p:cTn>
                                        <p:tgtEl>
                                          <p:spTgt spid="69"/>
                                        </p:tgtEl>
                                        <p:attrNameLst>
                                          <p:attrName>style.visibility</p:attrName>
                                        </p:attrNameLst>
                                      </p:cBhvr>
                                      <p:to>
                                        <p:strVal val="visible"/>
                                      </p:to>
                                    </p:set>
                                    <p:anim calcmode="lin" valueType="num">
                                      <p:cBhvr>
                                        <p:cTn id="42" dur="2700" fill="hold"/>
                                        <p:tgtEl>
                                          <p:spTgt spid="69"/>
                                        </p:tgtEl>
                                        <p:attrNameLst>
                                          <p:attrName>ppt_w</p:attrName>
                                        </p:attrNameLst>
                                      </p:cBhvr>
                                      <p:tavLst>
                                        <p:tav tm="0">
                                          <p:val>
                                            <p:fltVal val="0"/>
                                          </p:val>
                                        </p:tav>
                                        <p:tav tm="100000">
                                          <p:val>
                                            <p:strVal val="#ppt_w"/>
                                          </p:val>
                                        </p:tav>
                                      </p:tavLst>
                                    </p:anim>
                                    <p:anim calcmode="lin" valueType="num">
                                      <p:cBhvr>
                                        <p:cTn id="43" dur="2700" fill="hold"/>
                                        <p:tgtEl>
                                          <p:spTgt spid="69"/>
                                        </p:tgtEl>
                                        <p:attrNameLst>
                                          <p:attrName>ppt_h</p:attrName>
                                        </p:attrNameLst>
                                      </p:cBhvr>
                                      <p:tavLst>
                                        <p:tav tm="0">
                                          <p:val>
                                            <p:fltVal val="0"/>
                                          </p:val>
                                        </p:tav>
                                        <p:tav tm="100000">
                                          <p:val>
                                            <p:strVal val="#ppt_h"/>
                                          </p:val>
                                        </p:tav>
                                      </p:tavLst>
                                    </p:anim>
                                    <p:animEffect transition="in" filter="fade">
                                      <p:cBhvr>
                                        <p:cTn id="44" dur="2700"/>
                                        <p:tgtEl>
                                          <p:spTgt spid="69"/>
                                        </p:tgtEl>
                                      </p:cBhvr>
                                    </p:animEffect>
                                  </p:childTnLst>
                                </p:cTn>
                              </p:par>
                              <p:par>
                                <p:cTn id="45" presetID="53" presetClass="entr" presetSubtype="0" repeatCount="indefinite" fill="hold" nodeType="withEffect">
                                  <p:stCondLst>
                                    <p:cond delay="0"/>
                                  </p:stCondLst>
                                  <p:endCondLst>
                                    <p:cond evt="onNext" delay="0">
                                      <p:tgtEl>
                                        <p:sldTgt/>
                                      </p:tgtEl>
                                    </p:cond>
                                  </p:endCondLst>
                                  <p:childTnLst>
                                    <p:set>
                                      <p:cBhvr>
                                        <p:cTn id="46" dur="1" fill="hold">
                                          <p:stCondLst>
                                            <p:cond delay="0"/>
                                          </p:stCondLst>
                                        </p:cTn>
                                        <p:tgtEl>
                                          <p:spTgt spid="73"/>
                                        </p:tgtEl>
                                        <p:attrNameLst>
                                          <p:attrName>style.visibility</p:attrName>
                                        </p:attrNameLst>
                                      </p:cBhvr>
                                      <p:to>
                                        <p:strVal val="visible"/>
                                      </p:to>
                                    </p:set>
                                    <p:anim calcmode="lin" valueType="num">
                                      <p:cBhvr>
                                        <p:cTn id="47" dur="4000" fill="hold"/>
                                        <p:tgtEl>
                                          <p:spTgt spid="73"/>
                                        </p:tgtEl>
                                        <p:attrNameLst>
                                          <p:attrName>ppt_w</p:attrName>
                                        </p:attrNameLst>
                                      </p:cBhvr>
                                      <p:tavLst>
                                        <p:tav tm="0">
                                          <p:val>
                                            <p:fltVal val="0"/>
                                          </p:val>
                                        </p:tav>
                                        <p:tav tm="100000">
                                          <p:val>
                                            <p:strVal val="#ppt_w"/>
                                          </p:val>
                                        </p:tav>
                                      </p:tavLst>
                                    </p:anim>
                                    <p:anim calcmode="lin" valueType="num">
                                      <p:cBhvr>
                                        <p:cTn id="48" dur="4000" fill="hold"/>
                                        <p:tgtEl>
                                          <p:spTgt spid="73"/>
                                        </p:tgtEl>
                                        <p:attrNameLst>
                                          <p:attrName>ppt_h</p:attrName>
                                        </p:attrNameLst>
                                      </p:cBhvr>
                                      <p:tavLst>
                                        <p:tav tm="0">
                                          <p:val>
                                            <p:fltVal val="0"/>
                                          </p:val>
                                        </p:tav>
                                        <p:tav tm="100000">
                                          <p:val>
                                            <p:strVal val="#ppt_h"/>
                                          </p:val>
                                        </p:tav>
                                      </p:tavLst>
                                    </p:anim>
                                    <p:animEffect transition="in" filter="fade">
                                      <p:cBhvr>
                                        <p:cTn id="49" dur="4000"/>
                                        <p:tgtEl>
                                          <p:spTgt spid="73"/>
                                        </p:tgtEl>
                                      </p:cBhvr>
                                    </p:animEffect>
                                  </p:childTnLst>
                                </p:cTn>
                              </p:par>
                              <p:par>
                                <p:cTn id="50" presetID="53" presetClass="entr" presetSubtype="0" repeatCount="indefinite" fill="hold" nodeType="withEffect">
                                  <p:stCondLst>
                                    <p:cond delay="0"/>
                                  </p:stCondLst>
                                  <p:endCondLst>
                                    <p:cond evt="onNext" delay="0">
                                      <p:tgtEl>
                                        <p:sldTgt/>
                                      </p:tgtEl>
                                    </p:cond>
                                  </p:endCondLst>
                                  <p:childTnLst>
                                    <p:set>
                                      <p:cBhvr>
                                        <p:cTn id="51" dur="1" fill="hold">
                                          <p:stCondLst>
                                            <p:cond delay="0"/>
                                          </p:stCondLst>
                                        </p:cTn>
                                        <p:tgtEl>
                                          <p:spTgt spid="77"/>
                                        </p:tgtEl>
                                        <p:attrNameLst>
                                          <p:attrName>style.visibility</p:attrName>
                                        </p:attrNameLst>
                                      </p:cBhvr>
                                      <p:to>
                                        <p:strVal val="visible"/>
                                      </p:to>
                                    </p:set>
                                    <p:anim calcmode="lin" valueType="num">
                                      <p:cBhvr>
                                        <p:cTn id="52" dur="4300" fill="hold"/>
                                        <p:tgtEl>
                                          <p:spTgt spid="77"/>
                                        </p:tgtEl>
                                        <p:attrNameLst>
                                          <p:attrName>ppt_w</p:attrName>
                                        </p:attrNameLst>
                                      </p:cBhvr>
                                      <p:tavLst>
                                        <p:tav tm="0">
                                          <p:val>
                                            <p:fltVal val="0"/>
                                          </p:val>
                                        </p:tav>
                                        <p:tav tm="100000">
                                          <p:val>
                                            <p:strVal val="#ppt_w"/>
                                          </p:val>
                                        </p:tav>
                                      </p:tavLst>
                                    </p:anim>
                                    <p:anim calcmode="lin" valueType="num">
                                      <p:cBhvr>
                                        <p:cTn id="53" dur="4300" fill="hold"/>
                                        <p:tgtEl>
                                          <p:spTgt spid="77"/>
                                        </p:tgtEl>
                                        <p:attrNameLst>
                                          <p:attrName>ppt_h</p:attrName>
                                        </p:attrNameLst>
                                      </p:cBhvr>
                                      <p:tavLst>
                                        <p:tav tm="0">
                                          <p:val>
                                            <p:fltVal val="0"/>
                                          </p:val>
                                        </p:tav>
                                        <p:tav tm="100000">
                                          <p:val>
                                            <p:strVal val="#ppt_h"/>
                                          </p:val>
                                        </p:tav>
                                      </p:tavLst>
                                    </p:anim>
                                    <p:animEffect transition="in" filter="fade">
                                      <p:cBhvr>
                                        <p:cTn id="54" dur="43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2" grpId="0" animBg="1"/>
      <p:bldP spid="53" grpId="0" animBg="1"/>
      <p:bldP spid="54" grpId="0" animBg="1"/>
      <p:bldP spid="54" grpId="1"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143000"/>
            <a:ext cx="40386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143000"/>
            <a:ext cx="40386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143000"/>
            <a:ext cx="4038600" cy="4983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143000"/>
            <a:ext cx="4038600" cy="241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3709988"/>
            <a:ext cx="4038600" cy="2416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6" name="Picture 5" descr="PPT_Curve_white_transparent"/>
          <p:cNvPicPr>
            <a:picLocks noChangeAspect="1" noChangeArrowheads="1"/>
          </p:cNvPicPr>
          <p:nvPr userDrawn="1"/>
        </p:nvPicPr>
        <p:blipFill>
          <a:blip r:embed="rId2" cstate="print"/>
          <a:srcRect/>
          <a:stretch>
            <a:fillRect/>
          </a:stretch>
        </p:blipFill>
        <p:spPr bwMode="auto">
          <a:xfrm>
            <a:off x="8205788" y="0"/>
            <a:ext cx="938212" cy="6859588"/>
          </a:xfrm>
          <a:prstGeom prst="rect">
            <a:avLst/>
          </a:prstGeom>
          <a:noFill/>
          <a:ln w="9525">
            <a:noFill/>
            <a:miter lim="800000"/>
            <a:headEnd/>
            <a:tailEnd/>
          </a:ln>
        </p:spPr>
      </p:pic>
      <p:sp>
        <p:nvSpPr>
          <p:cNvPr id="11" name="Titel 1"/>
          <p:cNvSpPr>
            <a:spLocks noGrp="1"/>
          </p:cNvSpPr>
          <p:nvPr>
            <p:ph type="ctrTitle"/>
          </p:nvPr>
        </p:nvSpPr>
        <p:spPr>
          <a:xfrm>
            <a:off x="452438" y="1358900"/>
            <a:ext cx="7437437" cy="1460500"/>
          </a:xfrm>
          <a:prstGeom prst="rect">
            <a:avLst/>
          </a:prstGeom>
        </p:spPr>
        <p:txBody>
          <a:bodyPr lIns="0" tIns="0" rIns="0" bIns="0"/>
          <a:lstStyle>
            <a:lvl1pPr>
              <a:defRPr sz="3200" baseline="0"/>
            </a:lvl1pPr>
          </a:lstStyle>
          <a:p>
            <a:r>
              <a:rPr lang="en-US" smtClean="0"/>
              <a:t>Click to edit Master title style</a:t>
            </a:r>
            <a:endParaRPr lang="de-DE" dirty="0"/>
          </a:p>
        </p:txBody>
      </p:sp>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7" name="Untertitel 2"/>
          <p:cNvSpPr>
            <a:spLocks noGrp="1"/>
          </p:cNvSpPr>
          <p:nvPr>
            <p:ph type="subTitle" idx="1"/>
          </p:nvPr>
        </p:nvSpPr>
        <p:spPr>
          <a:xfrm>
            <a:off x="871538" y="3200400"/>
            <a:ext cx="7018337"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36" name="Textplatzhalter 35"/>
          <p:cNvSpPr>
            <a:spLocks noGrp="1"/>
          </p:cNvSpPr>
          <p:nvPr>
            <p:ph type="body" sz="quarter" idx="13"/>
          </p:nvPr>
        </p:nvSpPr>
        <p:spPr>
          <a:xfrm>
            <a:off x="871538" y="3502025"/>
            <a:ext cx="70183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11" name="Titel 1"/>
          <p:cNvSpPr>
            <a:spLocks noGrp="1"/>
          </p:cNvSpPr>
          <p:nvPr>
            <p:ph type="ctrTitle"/>
          </p:nvPr>
        </p:nvSpPr>
        <p:spPr>
          <a:xfrm>
            <a:off x="452438" y="4047070"/>
            <a:ext cx="7437437" cy="486830"/>
          </a:xfrm>
          <a:prstGeom prst="rect">
            <a:avLst/>
          </a:prstGeom>
        </p:spPr>
        <p:txBody>
          <a:bodyPr lIns="0" tIns="0" rIns="0" bIns="0"/>
          <a:lstStyle>
            <a:lvl1pPr>
              <a:defRPr sz="3200"/>
            </a:lvl1pPr>
          </a:lstStyle>
          <a:p>
            <a:r>
              <a:rPr lang="en-US" smtClean="0"/>
              <a:t>Click to edit Master title style</a:t>
            </a:r>
            <a:endParaRPr lang="de-DE" dirty="0"/>
          </a:p>
        </p:txBody>
      </p:sp>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Untertitel 2"/>
          <p:cNvSpPr>
            <a:spLocks noGrp="1"/>
          </p:cNvSpPr>
          <p:nvPr>
            <p:ph type="subTitle" idx="1"/>
          </p:nvPr>
        </p:nvSpPr>
        <p:spPr>
          <a:xfrm>
            <a:off x="454025" y="4625975"/>
            <a:ext cx="7435850"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18" name="Bildplatzhalter 17"/>
          <p:cNvSpPr>
            <a:spLocks noGrp="1"/>
          </p:cNvSpPr>
          <p:nvPr>
            <p:ph type="pic" sz="quarter" idx="14"/>
          </p:nvPr>
        </p:nvSpPr>
        <p:spPr>
          <a:xfrm>
            <a:off x="0" y="-1"/>
            <a:ext cx="9144000" cy="3889376"/>
          </a:xfrm>
          <a:prstGeom prst="rect">
            <a:avLst/>
          </a:prstGeom>
        </p:spPr>
        <p:txBody>
          <a:bodyPr vert="horz"/>
          <a:lstStyle>
            <a:lvl1pPr>
              <a:defRPr/>
            </a:lvl1pPr>
          </a:lstStyle>
          <a:p>
            <a:pPr lvl="0"/>
            <a:r>
              <a:rPr lang="en-US" noProof="0" smtClean="0"/>
              <a:t>Click icon to add picture</a:t>
            </a:r>
            <a:endParaRPr lang="de-DE" noProof="0" dirty="0"/>
          </a:p>
        </p:txBody>
      </p:sp>
      <p:sp>
        <p:nvSpPr>
          <p:cNvPr id="24" name="Textplatzhalter 35"/>
          <p:cNvSpPr>
            <a:spLocks noGrp="1"/>
          </p:cNvSpPr>
          <p:nvPr>
            <p:ph type="body" sz="quarter" idx="15"/>
          </p:nvPr>
        </p:nvSpPr>
        <p:spPr>
          <a:xfrm>
            <a:off x="452438" y="4927600"/>
            <a:ext cx="74374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1" name="Titel 1"/>
          <p:cNvSpPr>
            <a:spLocks noGrp="1"/>
          </p:cNvSpPr>
          <p:nvPr>
            <p:ph type="ctrTitle"/>
          </p:nvPr>
        </p:nvSpPr>
        <p:spPr>
          <a:xfrm>
            <a:off x="454025" y="3562350"/>
            <a:ext cx="7437437" cy="927100"/>
          </a:xfrm>
          <a:prstGeom prst="rect">
            <a:avLst/>
          </a:prstGeom>
        </p:spPr>
        <p:txBody>
          <a:bodyPr lIns="0" tIns="0" rIns="0" bIns="0"/>
          <a:lstStyle>
            <a:lvl1pPr>
              <a:defRPr sz="3200"/>
            </a:lvl1pPr>
          </a:lstStyle>
          <a:p>
            <a:r>
              <a:rPr lang="en-US" smtClean="0"/>
              <a:t>Click to edit Master title style</a:t>
            </a:r>
            <a:endParaRPr lang="de-DE" dirty="0"/>
          </a:p>
        </p:txBody>
      </p:sp>
      <p:sp>
        <p:nvSpPr>
          <p:cNvPr id="12" name="Untertitel 2"/>
          <p:cNvSpPr>
            <a:spLocks noGrp="1"/>
          </p:cNvSpPr>
          <p:nvPr>
            <p:ph type="subTitle" idx="1"/>
          </p:nvPr>
        </p:nvSpPr>
        <p:spPr>
          <a:xfrm>
            <a:off x="454025" y="4625975"/>
            <a:ext cx="7435850"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24" name="Bildplatzhalter 17"/>
          <p:cNvSpPr>
            <a:spLocks noGrp="1"/>
          </p:cNvSpPr>
          <p:nvPr>
            <p:ph type="pic" sz="quarter" idx="14"/>
          </p:nvPr>
        </p:nvSpPr>
        <p:spPr>
          <a:xfrm>
            <a:off x="0" y="0"/>
            <a:ext cx="9144000" cy="3403600"/>
          </a:xfrm>
          <a:prstGeom prst="rect">
            <a:avLst/>
          </a:prstGeom>
        </p:spPr>
        <p:txBody>
          <a:bodyPr vert="horz"/>
          <a:lstStyle>
            <a:lvl1pPr>
              <a:defRPr/>
            </a:lvl1pPr>
          </a:lstStyle>
          <a:p>
            <a:pPr lvl="0"/>
            <a:r>
              <a:rPr lang="en-US" noProof="0" smtClean="0"/>
              <a:t>Click icon to add picture</a:t>
            </a:r>
            <a:endParaRPr lang="de-DE" noProof="0" dirty="0"/>
          </a:p>
        </p:txBody>
      </p:sp>
      <p:sp>
        <p:nvSpPr>
          <p:cNvPr id="26" name="Textplatzhalter 35"/>
          <p:cNvSpPr>
            <a:spLocks noGrp="1"/>
          </p:cNvSpPr>
          <p:nvPr>
            <p:ph type="body" sz="quarter" idx="15"/>
          </p:nvPr>
        </p:nvSpPr>
        <p:spPr>
          <a:xfrm>
            <a:off x="452438" y="4927600"/>
            <a:ext cx="74374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Title Slide">
    <p:spTree>
      <p:nvGrpSpPr>
        <p:cNvPr id="1" name=""/>
        <p:cNvGrpSpPr/>
        <p:nvPr/>
      </p:nvGrpSpPr>
      <p:grpSpPr>
        <a:xfrm>
          <a:off x="0" y="0"/>
          <a:ext cx="0" cy="0"/>
          <a:chOff x="0" y="0"/>
          <a:chExt cx="0" cy="0"/>
        </a:xfrm>
      </p:grpSpPr>
      <p:pic>
        <p:nvPicPr>
          <p:cNvPr id="6" name="Bild 1" descr="111004_EU-OSHA_Corporate_PPT_cover.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0000" y="3564000"/>
            <a:ext cx="7646400" cy="928800"/>
          </a:xfrm>
          <a:prstGeom prst="rect">
            <a:avLst/>
          </a:prstGeom>
        </p:spPr>
        <p:txBody>
          <a:bodyPr lIns="0" tIns="0" rIns="0" bIns="0" anchor="t" anchorCtr="0"/>
          <a:lstStyle>
            <a:lvl1pPr algn="l">
              <a:defRPr sz="3200" b="1" i="0" cap="none" baseline="0"/>
            </a:lvl1pPr>
          </a:lstStyle>
          <a:p>
            <a:r>
              <a:rPr lang="en-US" smtClean="0"/>
              <a:t>Click to edit Master title style</a:t>
            </a:r>
            <a:endParaRPr lang="en-US" dirty="0"/>
          </a:p>
        </p:txBody>
      </p:sp>
      <p:sp>
        <p:nvSpPr>
          <p:cNvPr id="5" name="Slide Number Placeholder 9"/>
          <p:cNvSpPr txBox="1">
            <a:spLocks/>
          </p:cNvSpPr>
          <p:nvPr/>
        </p:nvSpPr>
        <p:spPr>
          <a:xfrm>
            <a:off x="8536261" y="6408723"/>
            <a:ext cx="609976"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p>
        </p:txBody>
      </p:sp>
      <p:pic>
        <p:nvPicPr>
          <p:cNvPr id="7" name="Bild 2" descr="111004_EU-OSHA_PPT_Corporate logo.png"/>
          <p:cNvPicPr>
            <a:picLocks noChangeAspect="1"/>
          </p:cNvPicPr>
          <p:nvPr/>
        </p:nvPicPr>
        <p:blipFill>
          <a:blip r:embed="rId3" cstate="print"/>
          <a:srcRect/>
          <a:stretch>
            <a:fillRect/>
          </a:stretch>
        </p:blipFill>
        <p:spPr bwMode="auto">
          <a:xfrm>
            <a:off x="444500" y="5508625"/>
            <a:ext cx="1146175" cy="723900"/>
          </a:xfrm>
          <a:prstGeom prst="rect">
            <a:avLst/>
          </a:prstGeom>
          <a:noFill/>
          <a:ln w="9525">
            <a:noFill/>
            <a:miter lim="800000"/>
            <a:headEnd/>
            <a:tailEnd/>
          </a:ln>
        </p:spPr>
      </p:pic>
      <p:sp>
        <p:nvSpPr>
          <p:cNvPr id="13" name="Subtitle 2"/>
          <p:cNvSpPr>
            <a:spLocks noGrp="1"/>
          </p:cNvSpPr>
          <p:nvPr>
            <p:ph type="subTitle" idx="10"/>
          </p:nvPr>
        </p:nvSpPr>
        <p:spPr>
          <a:xfrm>
            <a:off x="450000" y="4626000"/>
            <a:ext cx="7646400" cy="675208"/>
          </a:xfrm>
          <a:prstGeom prst="rect">
            <a:avLst/>
          </a:prstGeom>
        </p:spPr>
        <p:txBody>
          <a:bodyPr lIns="0" tIns="0" rIns="0" bIns="0" anchor="t">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4" name="Bild 4" descr="111004_EU-OSHA_PPT_EU logo.png"/>
          <p:cNvPicPr>
            <a:picLocks noChangeAspect="1"/>
          </p:cNvPicPr>
          <p:nvPr/>
        </p:nvPicPr>
        <p:blipFill>
          <a:blip r:embed="rId4" cstate="print"/>
          <a:srcRect/>
          <a:stretch>
            <a:fillRect/>
          </a:stretch>
        </p:blipFill>
        <p:spPr bwMode="auto">
          <a:xfrm>
            <a:off x="4127500" y="5908675"/>
            <a:ext cx="474663" cy="323850"/>
          </a:xfrm>
          <a:prstGeom prst="rect">
            <a:avLst/>
          </a:prstGeom>
          <a:noFill/>
          <a:ln w="9525">
            <a:noFill/>
            <a:miter lim="800000"/>
            <a:headEnd/>
            <a:tailEnd/>
          </a:ln>
        </p:spPr>
      </p:pic>
      <p:grpSp>
        <p:nvGrpSpPr>
          <p:cNvPr id="8" name="Group 60"/>
          <p:cNvGrpSpPr>
            <a:grpSpLocks/>
          </p:cNvGrpSpPr>
          <p:nvPr userDrawn="1"/>
        </p:nvGrpSpPr>
        <p:grpSpPr bwMode="auto">
          <a:xfrm>
            <a:off x="7367515" y="5564188"/>
            <a:ext cx="685800" cy="633412"/>
            <a:chOff x="1020" y="346"/>
            <a:chExt cx="4114" cy="3756"/>
          </a:xfrm>
        </p:grpSpPr>
        <p:sp>
          <p:nvSpPr>
            <p:cNvPr id="1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1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8"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3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7668" y="-4762"/>
            <a:ext cx="951779" cy="6876000"/>
          </a:xfrm>
          <a:prstGeom prst="rect">
            <a:avLst/>
          </a:prstGeom>
        </p:spPr>
      </p:pic>
    </p:spTree>
    <p:extLst>
      <p:ext uri="{BB962C8B-B14F-4D97-AF65-F5344CB8AC3E}">
        <p14:creationId xmlns:p14="http://schemas.microsoft.com/office/powerpoint/2010/main" val="4592105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grpSp>
        <p:nvGrpSpPr>
          <p:cNvPr id="4" name="Group 60"/>
          <p:cNvGrpSpPr>
            <a:grpSpLocks noChangeAspect="1"/>
          </p:cNvGrpSpPr>
          <p:nvPr userDrawn="1"/>
        </p:nvGrpSpPr>
        <p:grpSpPr bwMode="auto">
          <a:xfrm>
            <a:off x="7467603" y="6199188"/>
            <a:ext cx="467731" cy="432000"/>
            <a:chOff x="1020" y="346"/>
            <a:chExt cx="4114" cy="3756"/>
          </a:xfrm>
        </p:grpSpPr>
        <p:sp>
          <p:nvSpPr>
            <p:cNvPr id="5"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6"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7"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65163"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2"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sp>
        <p:nvSpPr>
          <p:cNvPr id="8" name="Inhaltsplatzhalter 2"/>
          <p:cNvSpPr>
            <a:spLocks noGrp="1"/>
          </p:cNvSpPr>
          <p:nvPr>
            <p:ph sz="half" idx="17"/>
          </p:nvPr>
        </p:nvSpPr>
        <p:spPr>
          <a:xfrm>
            <a:off x="4478338"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grpSp>
        <p:nvGrpSpPr>
          <p:cNvPr id="5" name="Group 60"/>
          <p:cNvGrpSpPr>
            <a:grpSpLocks noChangeAspect="1"/>
          </p:cNvGrpSpPr>
          <p:nvPr userDrawn="1"/>
        </p:nvGrpSpPr>
        <p:grpSpPr bwMode="auto">
          <a:xfrm>
            <a:off x="7467603" y="6199188"/>
            <a:ext cx="467731" cy="432000"/>
            <a:chOff x="1020" y="346"/>
            <a:chExt cx="4114" cy="3756"/>
          </a:xfrm>
        </p:grpSpPr>
        <p:sp>
          <p:nvSpPr>
            <p:cNvPr id="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3"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4"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5"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6"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7"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8"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9"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0"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1"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2"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Title Slide">
    <p:spTree>
      <p:nvGrpSpPr>
        <p:cNvPr id="1" name=""/>
        <p:cNvGrpSpPr/>
        <p:nvPr/>
      </p:nvGrpSpPr>
      <p:grpSpPr>
        <a:xfrm>
          <a:off x="0" y="0"/>
          <a:ext cx="0" cy="0"/>
          <a:chOff x="0" y="0"/>
          <a:chExt cx="0" cy="0"/>
        </a:xfrm>
      </p:grpSpPr>
      <p:pic>
        <p:nvPicPr>
          <p:cNvPr id="6" name="Bild 1" descr="111004_EU-OSHA_Corporate_PPT_cover.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0000" y="3564000"/>
            <a:ext cx="7646400" cy="928800"/>
          </a:xfrm>
          <a:prstGeom prst="rect">
            <a:avLst/>
          </a:prstGeom>
        </p:spPr>
        <p:txBody>
          <a:bodyPr lIns="0" tIns="0" rIns="0" bIns="0" anchor="t" anchorCtr="0"/>
          <a:lstStyle>
            <a:lvl1pPr algn="l">
              <a:defRPr sz="3200" b="1" i="0" cap="none" baseline="0"/>
            </a:lvl1pPr>
          </a:lstStyle>
          <a:p>
            <a:r>
              <a:rPr lang="en-US" smtClean="0"/>
              <a:t>Click to edit Master title style</a:t>
            </a:r>
            <a:endParaRPr lang="en-US" dirty="0"/>
          </a:p>
        </p:txBody>
      </p:sp>
      <p:sp>
        <p:nvSpPr>
          <p:cNvPr id="5" name="Slide Number Placeholder 9"/>
          <p:cNvSpPr txBox="1">
            <a:spLocks/>
          </p:cNvSpPr>
          <p:nvPr/>
        </p:nvSpPr>
        <p:spPr>
          <a:xfrm>
            <a:off x="8536261" y="6408723"/>
            <a:ext cx="609976"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p>
        </p:txBody>
      </p:sp>
      <p:pic>
        <p:nvPicPr>
          <p:cNvPr id="7" name="Bild 2" descr="111004_EU-OSHA_PPT_Corporate logo.png"/>
          <p:cNvPicPr>
            <a:picLocks noChangeAspect="1"/>
          </p:cNvPicPr>
          <p:nvPr/>
        </p:nvPicPr>
        <p:blipFill>
          <a:blip r:embed="rId3" cstate="print"/>
          <a:srcRect/>
          <a:stretch>
            <a:fillRect/>
          </a:stretch>
        </p:blipFill>
        <p:spPr bwMode="auto">
          <a:xfrm>
            <a:off x="444500" y="5508625"/>
            <a:ext cx="1146175" cy="723900"/>
          </a:xfrm>
          <a:prstGeom prst="rect">
            <a:avLst/>
          </a:prstGeom>
          <a:noFill/>
          <a:ln w="9525">
            <a:noFill/>
            <a:miter lim="800000"/>
            <a:headEnd/>
            <a:tailEnd/>
          </a:ln>
        </p:spPr>
      </p:pic>
      <p:sp>
        <p:nvSpPr>
          <p:cNvPr id="13" name="Subtitle 2"/>
          <p:cNvSpPr>
            <a:spLocks noGrp="1"/>
          </p:cNvSpPr>
          <p:nvPr>
            <p:ph type="subTitle" idx="10"/>
          </p:nvPr>
        </p:nvSpPr>
        <p:spPr>
          <a:xfrm>
            <a:off x="450000" y="4626000"/>
            <a:ext cx="7646400" cy="675208"/>
          </a:xfrm>
          <a:prstGeom prst="rect">
            <a:avLst/>
          </a:prstGeom>
        </p:spPr>
        <p:txBody>
          <a:bodyPr lIns="0" tIns="0" rIns="0" bIns="0" anchor="t">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4" name="Bild 4" descr="111004_EU-OSHA_PPT_EU logo.png"/>
          <p:cNvPicPr>
            <a:picLocks noChangeAspect="1"/>
          </p:cNvPicPr>
          <p:nvPr/>
        </p:nvPicPr>
        <p:blipFill>
          <a:blip r:embed="rId4" cstate="print"/>
          <a:srcRect/>
          <a:stretch>
            <a:fillRect/>
          </a:stretch>
        </p:blipFill>
        <p:spPr bwMode="auto">
          <a:xfrm>
            <a:off x="4127500" y="5908675"/>
            <a:ext cx="474663" cy="323850"/>
          </a:xfrm>
          <a:prstGeom prst="rect">
            <a:avLst/>
          </a:prstGeom>
          <a:noFill/>
          <a:ln w="9525">
            <a:noFill/>
            <a:miter lim="800000"/>
            <a:headEnd/>
            <a:tailEnd/>
          </a:ln>
        </p:spPr>
      </p:pic>
      <p:grpSp>
        <p:nvGrpSpPr>
          <p:cNvPr id="8" name="Group 60"/>
          <p:cNvGrpSpPr>
            <a:grpSpLocks/>
          </p:cNvGrpSpPr>
          <p:nvPr userDrawn="1"/>
        </p:nvGrpSpPr>
        <p:grpSpPr bwMode="auto">
          <a:xfrm>
            <a:off x="7367515" y="5564188"/>
            <a:ext cx="685800" cy="633412"/>
            <a:chOff x="1020" y="346"/>
            <a:chExt cx="4114" cy="3756"/>
          </a:xfrm>
        </p:grpSpPr>
        <p:sp>
          <p:nvSpPr>
            <p:cNvPr id="1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1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8"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3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7668" y="-4762"/>
            <a:ext cx="951779" cy="6876000"/>
          </a:xfrm>
          <a:prstGeom prst="rect">
            <a:avLst/>
          </a:prstGeom>
        </p:spPr>
      </p:pic>
    </p:spTree>
    <p:extLst>
      <p:ext uri="{BB962C8B-B14F-4D97-AF65-F5344CB8AC3E}">
        <p14:creationId xmlns:p14="http://schemas.microsoft.com/office/powerpoint/2010/main" val="4592105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6" name="Picture 5" descr="PPT_Curve_white_transparent"/>
          <p:cNvPicPr>
            <a:picLocks noChangeAspect="1" noChangeArrowheads="1"/>
          </p:cNvPicPr>
          <p:nvPr userDrawn="1"/>
        </p:nvPicPr>
        <p:blipFill>
          <a:blip r:embed="rId2" cstate="print"/>
          <a:srcRect/>
          <a:stretch>
            <a:fillRect/>
          </a:stretch>
        </p:blipFill>
        <p:spPr bwMode="auto">
          <a:xfrm>
            <a:off x="8205788" y="0"/>
            <a:ext cx="938212" cy="6859588"/>
          </a:xfrm>
          <a:prstGeom prst="rect">
            <a:avLst/>
          </a:prstGeom>
          <a:noFill/>
          <a:ln w="9525">
            <a:noFill/>
            <a:miter lim="800000"/>
            <a:headEnd/>
            <a:tailEnd/>
          </a:ln>
        </p:spPr>
      </p:pic>
      <p:sp>
        <p:nvSpPr>
          <p:cNvPr id="11" name="Titel 1"/>
          <p:cNvSpPr>
            <a:spLocks noGrp="1"/>
          </p:cNvSpPr>
          <p:nvPr>
            <p:ph type="ctrTitle"/>
          </p:nvPr>
        </p:nvSpPr>
        <p:spPr>
          <a:xfrm>
            <a:off x="452438" y="1358900"/>
            <a:ext cx="7437437" cy="1460500"/>
          </a:xfrm>
          <a:prstGeom prst="rect">
            <a:avLst/>
          </a:prstGeom>
        </p:spPr>
        <p:txBody>
          <a:bodyPr lIns="0" tIns="0" rIns="0" bIns="0"/>
          <a:lstStyle>
            <a:lvl1pPr>
              <a:defRPr sz="3200" baseline="0"/>
            </a:lvl1pPr>
          </a:lstStyle>
          <a:p>
            <a:r>
              <a:rPr lang="en-US" smtClean="0"/>
              <a:t>Click to edit Master title style</a:t>
            </a:r>
            <a:endParaRPr lang="de-DE" dirty="0"/>
          </a:p>
        </p:txBody>
      </p:sp>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7" name="Untertitel 2"/>
          <p:cNvSpPr>
            <a:spLocks noGrp="1"/>
          </p:cNvSpPr>
          <p:nvPr>
            <p:ph type="subTitle" idx="1"/>
          </p:nvPr>
        </p:nvSpPr>
        <p:spPr>
          <a:xfrm>
            <a:off x="871538" y="3200400"/>
            <a:ext cx="7018337"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36" name="Textplatzhalter 35"/>
          <p:cNvSpPr>
            <a:spLocks noGrp="1"/>
          </p:cNvSpPr>
          <p:nvPr>
            <p:ph type="body" sz="quarter" idx="13"/>
          </p:nvPr>
        </p:nvSpPr>
        <p:spPr>
          <a:xfrm>
            <a:off x="871538" y="3502025"/>
            <a:ext cx="70183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11" name="Titel 1"/>
          <p:cNvSpPr>
            <a:spLocks noGrp="1"/>
          </p:cNvSpPr>
          <p:nvPr>
            <p:ph type="ctrTitle"/>
          </p:nvPr>
        </p:nvSpPr>
        <p:spPr>
          <a:xfrm>
            <a:off x="452438" y="4047070"/>
            <a:ext cx="7437437" cy="486830"/>
          </a:xfrm>
          <a:prstGeom prst="rect">
            <a:avLst/>
          </a:prstGeom>
        </p:spPr>
        <p:txBody>
          <a:bodyPr lIns="0" tIns="0" rIns="0" bIns="0"/>
          <a:lstStyle>
            <a:lvl1pPr>
              <a:defRPr sz="3200"/>
            </a:lvl1pPr>
          </a:lstStyle>
          <a:p>
            <a:r>
              <a:rPr lang="en-US" smtClean="0"/>
              <a:t>Click to edit Master title style</a:t>
            </a:r>
            <a:endParaRPr lang="de-DE" dirty="0"/>
          </a:p>
        </p:txBody>
      </p:sp>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Untertitel 2"/>
          <p:cNvSpPr>
            <a:spLocks noGrp="1"/>
          </p:cNvSpPr>
          <p:nvPr>
            <p:ph type="subTitle" idx="1"/>
          </p:nvPr>
        </p:nvSpPr>
        <p:spPr>
          <a:xfrm>
            <a:off x="454025" y="4625975"/>
            <a:ext cx="7435850"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18" name="Bildplatzhalter 17"/>
          <p:cNvSpPr>
            <a:spLocks noGrp="1"/>
          </p:cNvSpPr>
          <p:nvPr>
            <p:ph type="pic" sz="quarter" idx="14"/>
          </p:nvPr>
        </p:nvSpPr>
        <p:spPr>
          <a:xfrm>
            <a:off x="0" y="-1"/>
            <a:ext cx="9144000" cy="3889376"/>
          </a:xfrm>
          <a:prstGeom prst="rect">
            <a:avLst/>
          </a:prstGeom>
        </p:spPr>
        <p:txBody>
          <a:bodyPr vert="horz"/>
          <a:lstStyle>
            <a:lvl1pPr>
              <a:defRPr/>
            </a:lvl1pPr>
          </a:lstStyle>
          <a:p>
            <a:pPr lvl="0"/>
            <a:r>
              <a:rPr lang="en-US" noProof="0" smtClean="0"/>
              <a:t>Click icon to add picture</a:t>
            </a:r>
            <a:endParaRPr lang="de-DE" noProof="0" dirty="0"/>
          </a:p>
        </p:txBody>
      </p:sp>
      <p:sp>
        <p:nvSpPr>
          <p:cNvPr id="24" name="Textplatzhalter 35"/>
          <p:cNvSpPr>
            <a:spLocks noGrp="1"/>
          </p:cNvSpPr>
          <p:nvPr>
            <p:ph type="body" sz="quarter" idx="15"/>
          </p:nvPr>
        </p:nvSpPr>
        <p:spPr>
          <a:xfrm>
            <a:off x="452438" y="4927600"/>
            <a:ext cx="74374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sp>
        <p:nvSpPr>
          <p:cNvPr id="19" name="Textplatzhalter 2"/>
          <p:cNvSpPr>
            <a:spLocks noGrp="1"/>
          </p:cNvSpPr>
          <p:nvPr>
            <p:ph type="body" idx="10"/>
          </p:nvPr>
        </p:nvSpPr>
        <p:spPr>
          <a:xfrm>
            <a:off x="450850" y="6410325"/>
            <a:ext cx="7439025" cy="327025"/>
          </a:xfrm>
          <a:prstGeom prst="rect">
            <a:avLst/>
          </a:prstGeom>
        </p:spPr>
        <p:txBody>
          <a:bodyPr lIns="0" tIns="0" rIns="0" bIns="0" anchor="ctr" anchorCtr="0"/>
          <a:lstStyle>
            <a:lvl1pPr marL="0" indent="0">
              <a:spcBef>
                <a:spcPts val="0"/>
              </a:spcBef>
              <a:buNone/>
              <a:defRPr sz="900" b="0" i="0" spc="30">
                <a:ln>
                  <a:noFill/>
                </a:ln>
                <a:solidFill>
                  <a:srgbClr val="003399"/>
                </a:solidFill>
                <a:latin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1" name="Titel 1"/>
          <p:cNvSpPr>
            <a:spLocks noGrp="1"/>
          </p:cNvSpPr>
          <p:nvPr>
            <p:ph type="ctrTitle"/>
          </p:nvPr>
        </p:nvSpPr>
        <p:spPr>
          <a:xfrm>
            <a:off x="454025" y="3562350"/>
            <a:ext cx="7437437" cy="927100"/>
          </a:xfrm>
          <a:prstGeom prst="rect">
            <a:avLst/>
          </a:prstGeom>
        </p:spPr>
        <p:txBody>
          <a:bodyPr lIns="0" tIns="0" rIns="0" bIns="0"/>
          <a:lstStyle>
            <a:lvl1pPr>
              <a:defRPr sz="3200"/>
            </a:lvl1pPr>
          </a:lstStyle>
          <a:p>
            <a:r>
              <a:rPr lang="en-US" smtClean="0"/>
              <a:t>Click to edit Master title style</a:t>
            </a:r>
            <a:endParaRPr lang="de-DE" dirty="0"/>
          </a:p>
        </p:txBody>
      </p:sp>
      <p:sp>
        <p:nvSpPr>
          <p:cNvPr id="12" name="Untertitel 2"/>
          <p:cNvSpPr>
            <a:spLocks noGrp="1"/>
          </p:cNvSpPr>
          <p:nvPr>
            <p:ph type="subTitle" idx="1"/>
          </p:nvPr>
        </p:nvSpPr>
        <p:spPr>
          <a:xfrm>
            <a:off x="454025" y="4625975"/>
            <a:ext cx="7435850" cy="276225"/>
          </a:xfrm>
          <a:prstGeom prst="rect">
            <a:avLst/>
          </a:prstGeom>
        </p:spPr>
        <p:txBody>
          <a:bodyPr lIns="0" tIns="0" rIns="0" bIns="0"/>
          <a:lstStyle>
            <a:lvl1pPr marL="0" indent="0" algn="l">
              <a:lnSpc>
                <a:spcPct val="90000"/>
              </a:lnSpc>
              <a:buNone/>
              <a:defRPr b="1">
                <a:solidFill>
                  <a:srgbClr val="00339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smtClean="0"/>
          </a:p>
        </p:txBody>
      </p:sp>
      <p:sp>
        <p:nvSpPr>
          <p:cNvPr id="24" name="Bildplatzhalter 17"/>
          <p:cNvSpPr>
            <a:spLocks noGrp="1"/>
          </p:cNvSpPr>
          <p:nvPr>
            <p:ph type="pic" sz="quarter" idx="14"/>
          </p:nvPr>
        </p:nvSpPr>
        <p:spPr>
          <a:xfrm>
            <a:off x="0" y="0"/>
            <a:ext cx="9144000" cy="3403600"/>
          </a:xfrm>
          <a:prstGeom prst="rect">
            <a:avLst/>
          </a:prstGeom>
        </p:spPr>
        <p:txBody>
          <a:bodyPr vert="horz"/>
          <a:lstStyle>
            <a:lvl1pPr>
              <a:defRPr/>
            </a:lvl1pPr>
          </a:lstStyle>
          <a:p>
            <a:pPr lvl="0"/>
            <a:r>
              <a:rPr lang="en-US" noProof="0" smtClean="0"/>
              <a:t>Click icon to add picture</a:t>
            </a:r>
            <a:endParaRPr lang="de-DE" noProof="0" dirty="0"/>
          </a:p>
        </p:txBody>
      </p:sp>
      <p:sp>
        <p:nvSpPr>
          <p:cNvPr id="26" name="Textplatzhalter 35"/>
          <p:cNvSpPr>
            <a:spLocks noGrp="1"/>
          </p:cNvSpPr>
          <p:nvPr>
            <p:ph type="body" sz="quarter" idx="15"/>
          </p:nvPr>
        </p:nvSpPr>
        <p:spPr>
          <a:xfrm>
            <a:off x="452438" y="4927600"/>
            <a:ext cx="7437437" cy="333375"/>
          </a:xfrm>
          <a:prstGeom prst="rect">
            <a:avLst/>
          </a:prstGeom>
        </p:spPr>
        <p:txBody>
          <a:bodyPr vert="horz" lIns="0" tIns="0" rIns="0" bIns="0"/>
          <a:lstStyle>
            <a:lvl1pPr>
              <a:spcBef>
                <a:spcPts val="0"/>
              </a:spcBef>
              <a:defRPr sz="1800" b="0">
                <a:latin typeface="Arial"/>
                <a:cs typeface="Arial"/>
              </a:defRPr>
            </a:lvl1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Title Slide">
    <p:spTree>
      <p:nvGrpSpPr>
        <p:cNvPr id="1" name=""/>
        <p:cNvGrpSpPr/>
        <p:nvPr/>
      </p:nvGrpSpPr>
      <p:grpSpPr>
        <a:xfrm>
          <a:off x="0" y="0"/>
          <a:ext cx="0" cy="0"/>
          <a:chOff x="0" y="0"/>
          <a:chExt cx="0" cy="0"/>
        </a:xfrm>
      </p:grpSpPr>
      <p:pic>
        <p:nvPicPr>
          <p:cNvPr id="6" name="Bild 1" descr="111004_EU-OSHA_Corporate_PPT_cover.pn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0000" y="3564000"/>
            <a:ext cx="7646400" cy="928800"/>
          </a:xfrm>
          <a:prstGeom prst="rect">
            <a:avLst/>
          </a:prstGeom>
        </p:spPr>
        <p:txBody>
          <a:bodyPr lIns="0" tIns="0" rIns="0" bIns="0" anchor="t" anchorCtr="0"/>
          <a:lstStyle>
            <a:lvl1pPr algn="l">
              <a:defRPr sz="3200" b="1" i="0" cap="none" baseline="0"/>
            </a:lvl1pPr>
          </a:lstStyle>
          <a:p>
            <a:r>
              <a:rPr lang="en-US" smtClean="0"/>
              <a:t>Click to edit Master title style</a:t>
            </a:r>
            <a:endParaRPr lang="en-US" dirty="0"/>
          </a:p>
        </p:txBody>
      </p:sp>
      <p:sp>
        <p:nvSpPr>
          <p:cNvPr id="5" name="Slide Number Placeholder 9"/>
          <p:cNvSpPr txBox="1">
            <a:spLocks/>
          </p:cNvSpPr>
          <p:nvPr/>
        </p:nvSpPr>
        <p:spPr>
          <a:xfrm>
            <a:off x="8536261" y="6408723"/>
            <a:ext cx="609976" cy="365125"/>
          </a:xfrm>
          <a:prstGeom prst="rect">
            <a:avLst/>
          </a:prstGeom>
        </p:spPr>
        <p:txBody>
          <a:bodyPr vert="horz" lIns="91440" tIns="45720" rIns="91440" bIns="45720" rtlCol="0" anchor="ctr"/>
          <a:lstStyle>
            <a:defPPr>
              <a:defRPr lang="en-US"/>
            </a:defPPr>
            <a:lvl1pPr marL="0" algn="r" defTabSz="914400" rtl="0" eaLnBrk="1" latinLnBrk="0" hangingPunct="1">
              <a:defRPr sz="14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solidFill>
                <a:srgbClr val="000000"/>
              </a:solidFill>
            </a:endParaRPr>
          </a:p>
        </p:txBody>
      </p:sp>
      <p:pic>
        <p:nvPicPr>
          <p:cNvPr id="7" name="Bild 2" descr="111004_EU-OSHA_PPT_Corporate logo.png"/>
          <p:cNvPicPr>
            <a:picLocks noChangeAspect="1"/>
          </p:cNvPicPr>
          <p:nvPr/>
        </p:nvPicPr>
        <p:blipFill>
          <a:blip r:embed="rId3" cstate="print"/>
          <a:srcRect/>
          <a:stretch>
            <a:fillRect/>
          </a:stretch>
        </p:blipFill>
        <p:spPr bwMode="auto">
          <a:xfrm>
            <a:off x="444500" y="5508625"/>
            <a:ext cx="1146175" cy="723900"/>
          </a:xfrm>
          <a:prstGeom prst="rect">
            <a:avLst/>
          </a:prstGeom>
          <a:noFill/>
          <a:ln w="9525">
            <a:noFill/>
            <a:miter lim="800000"/>
            <a:headEnd/>
            <a:tailEnd/>
          </a:ln>
        </p:spPr>
      </p:pic>
      <p:sp>
        <p:nvSpPr>
          <p:cNvPr id="10" name="Textplatzhalter 2"/>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Safety and health at work is everyone’s concern. It’s good for you. It’s good for business.</a:t>
            </a:r>
            <a:endParaRPr lang="en-GB" dirty="0"/>
          </a:p>
        </p:txBody>
      </p:sp>
      <p:sp>
        <p:nvSpPr>
          <p:cNvPr id="13" name="Subtitle 2"/>
          <p:cNvSpPr>
            <a:spLocks noGrp="1"/>
          </p:cNvSpPr>
          <p:nvPr>
            <p:ph type="subTitle" idx="10"/>
          </p:nvPr>
        </p:nvSpPr>
        <p:spPr>
          <a:xfrm>
            <a:off x="450000" y="4626000"/>
            <a:ext cx="7646400" cy="675208"/>
          </a:xfrm>
          <a:prstGeom prst="rect">
            <a:avLst/>
          </a:prstGeom>
        </p:spPr>
        <p:txBody>
          <a:bodyPr lIns="0" tIns="0" rIns="0" bIns="0" anchor="t">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4" name="Bild 4" descr="111004_EU-OSHA_PPT_EU logo.png"/>
          <p:cNvPicPr>
            <a:picLocks noChangeAspect="1"/>
          </p:cNvPicPr>
          <p:nvPr/>
        </p:nvPicPr>
        <p:blipFill>
          <a:blip r:embed="rId4" cstate="print"/>
          <a:srcRect/>
          <a:stretch>
            <a:fillRect/>
          </a:stretch>
        </p:blipFill>
        <p:spPr bwMode="auto">
          <a:xfrm>
            <a:off x="4127500" y="5908675"/>
            <a:ext cx="474663" cy="323850"/>
          </a:xfrm>
          <a:prstGeom prst="rect">
            <a:avLst/>
          </a:prstGeom>
          <a:noFill/>
          <a:ln w="9525">
            <a:noFill/>
            <a:miter lim="800000"/>
            <a:headEnd/>
            <a:tailEnd/>
          </a:ln>
        </p:spPr>
      </p:pic>
      <p:grpSp>
        <p:nvGrpSpPr>
          <p:cNvPr id="8" name="Group 60"/>
          <p:cNvGrpSpPr>
            <a:grpSpLocks/>
          </p:cNvGrpSpPr>
          <p:nvPr userDrawn="1"/>
        </p:nvGrpSpPr>
        <p:grpSpPr bwMode="auto">
          <a:xfrm>
            <a:off x="7367515" y="5564188"/>
            <a:ext cx="685800" cy="633412"/>
            <a:chOff x="1020" y="346"/>
            <a:chExt cx="4114" cy="3756"/>
          </a:xfrm>
        </p:grpSpPr>
        <p:sp>
          <p:nvSpPr>
            <p:cNvPr id="1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2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2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2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2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2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2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3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7668" y="-4762"/>
            <a:ext cx="951779" cy="6876000"/>
          </a:xfrm>
          <a:prstGeom prst="rect">
            <a:avLst/>
          </a:prstGeom>
        </p:spPr>
      </p:pic>
    </p:spTree>
    <p:extLst>
      <p:ext uri="{BB962C8B-B14F-4D97-AF65-F5344CB8AC3E}">
        <p14:creationId xmlns:p14="http://schemas.microsoft.com/office/powerpoint/2010/main" val="4592105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5"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6"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65163"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2"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sp>
        <p:nvSpPr>
          <p:cNvPr id="8" name="Inhaltsplatzhalter 2"/>
          <p:cNvSpPr>
            <a:spLocks noGrp="1"/>
          </p:cNvSpPr>
          <p:nvPr>
            <p:ph sz="half" idx="17"/>
          </p:nvPr>
        </p:nvSpPr>
        <p:spPr>
          <a:xfrm>
            <a:off x="4478338"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1"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2"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5"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6"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65163"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2"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sp>
        <p:nvSpPr>
          <p:cNvPr id="8" name="Inhaltsplatzhalter 2"/>
          <p:cNvSpPr>
            <a:spLocks noGrp="1"/>
          </p:cNvSpPr>
          <p:nvPr>
            <p:ph sz="half" idx="17"/>
          </p:nvPr>
        </p:nvSpPr>
        <p:spPr>
          <a:xfrm>
            <a:off x="4478338"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1"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2"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143000"/>
            <a:ext cx="40386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143000"/>
            <a:ext cx="40386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5"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6"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2"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65163"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2" name="Titelplatzhalter 1"/>
          <p:cNvSpPr>
            <a:spLocks noGrp="1"/>
          </p:cNvSpPr>
          <p:nvPr>
            <p:ph type="title"/>
          </p:nvPr>
        </p:nvSpPr>
        <p:spPr>
          <a:xfrm>
            <a:off x="452438" y="199375"/>
            <a:ext cx="7437437" cy="489600"/>
          </a:xfrm>
          <a:prstGeom prst="rect">
            <a:avLst/>
          </a:prstGeom>
        </p:spPr>
        <p:txBody>
          <a:bodyPr rtlCol="0">
            <a:normAutofit/>
          </a:bodyPr>
          <a:lstStyle/>
          <a:p>
            <a:r>
              <a:rPr lang="de-DE" dirty="0" smtClean="0"/>
              <a:t>Mastertitelformat bearbeiten</a:t>
            </a:r>
            <a:endParaRPr lang="de-DE" dirty="0"/>
          </a:p>
        </p:txBody>
      </p:sp>
      <p:sp>
        <p:nvSpPr>
          <p:cNvPr id="8" name="Inhaltsplatzhalter 2"/>
          <p:cNvSpPr>
            <a:spLocks noGrp="1"/>
          </p:cNvSpPr>
          <p:nvPr>
            <p:ph sz="half" idx="17"/>
          </p:nvPr>
        </p:nvSpPr>
        <p:spPr>
          <a:xfrm>
            <a:off x="4478338" y="1192350"/>
            <a:ext cx="3411537" cy="4503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grpSp>
        <p:nvGrpSpPr>
          <p:cNvPr id="2" name="Group 60"/>
          <p:cNvGrpSpPr>
            <a:grpSpLocks noChangeAspect="1"/>
          </p:cNvGrpSpPr>
          <p:nvPr userDrawn="1"/>
        </p:nvGrpSpPr>
        <p:grpSpPr bwMode="auto">
          <a:xfrm>
            <a:off x="7467603" y="6199188"/>
            <a:ext cx="467731" cy="432000"/>
            <a:chOff x="1020" y="346"/>
            <a:chExt cx="4114" cy="3756"/>
          </a:xfrm>
        </p:grpSpPr>
        <p:sp>
          <p:nvSpPr>
            <p:cNvPr id="6"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7"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1"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2"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7.xml"/><Relationship Id="rId7" Type="http://schemas.openxmlformats.org/officeDocument/2006/relationships/image" Target="../media/image5.pn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theme" Target="../theme/theme3.xml"/><Relationship Id="rId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1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4.xml"/><Relationship Id="rId7" Type="http://schemas.openxmlformats.org/officeDocument/2006/relationships/image" Target="../media/image5.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4.png"/><Relationship Id="rId5" Type="http://schemas.openxmlformats.org/officeDocument/2006/relationships/theme" Target="../theme/theme5.xml"/><Relationship Id="rId4"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bwMode="auto">
          <a:xfrm>
            <a:off x="457200" y="1143000"/>
            <a:ext cx="8229600" cy="49831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ChangeArrowheads="1"/>
          </p:cNvSpPr>
          <p:nvPr/>
        </p:nvSpPr>
        <p:spPr bwMode="auto">
          <a:xfrm>
            <a:off x="8788400" y="6464300"/>
            <a:ext cx="388938" cy="228600"/>
          </a:xfrm>
          <a:prstGeom prst="rect">
            <a:avLst/>
          </a:prstGeom>
          <a:noFill/>
          <a:ln w="9525">
            <a:noFill/>
            <a:miter lim="800000"/>
            <a:headEnd/>
            <a:tailEnd/>
          </a:ln>
        </p:spPr>
        <p:txBody>
          <a:bodyPr wrap="none">
            <a:spAutoFit/>
          </a:bodyPr>
          <a:lstStyle>
            <a:lvl1pPr eaLnBrk="1" hangingPunct="1">
              <a:defRPr sz="900">
                <a:solidFill>
                  <a:srgbClr val="2C5BA1"/>
                </a:solidFill>
              </a:defRPr>
            </a:lvl1pPr>
          </a:lstStyle>
          <a:p>
            <a:pPr>
              <a:defRPr/>
            </a:pPr>
            <a:fld id="{27CACD03-26B7-4A9B-889C-6A2F2A1C31B7}" type="slidenum">
              <a:rPr lang="en-US" smtClean="0"/>
              <a:pPr>
                <a:defRPr/>
              </a:pPr>
              <a:t>‹#›</a:t>
            </a:fld>
            <a:endParaRPr lang="en-US" smtClean="0"/>
          </a:p>
        </p:txBody>
      </p:sp>
      <p:sp>
        <p:nvSpPr>
          <p:cNvPr id="273465" name="Line 57"/>
          <p:cNvSpPr>
            <a:spLocks noChangeShapeType="1"/>
          </p:cNvSpPr>
          <p:nvPr/>
        </p:nvSpPr>
        <p:spPr bwMode="auto">
          <a:xfrm>
            <a:off x="0" y="6629400"/>
            <a:ext cx="7666038" cy="0"/>
          </a:xfrm>
          <a:prstGeom prst="line">
            <a:avLst/>
          </a:prstGeom>
          <a:noFill/>
          <a:ln w="9525">
            <a:solidFill>
              <a:schemeClr val="tx1"/>
            </a:solidFill>
            <a:round/>
            <a:headEnd/>
            <a:tailEnd/>
          </a:ln>
        </p:spPr>
        <p:txBody>
          <a:bodyPr/>
          <a:lstStyle/>
          <a:p>
            <a:endParaRPr lang="en-GB"/>
          </a:p>
        </p:txBody>
      </p:sp>
      <p:sp>
        <p:nvSpPr>
          <p:cNvPr id="273467" name="Line 59"/>
          <p:cNvSpPr>
            <a:spLocks noChangeShapeType="1"/>
          </p:cNvSpPr>
          <p:nvPr/>
        </p:nvSpPr>
        <p:spPr bwMode="auto">
          <a:xfrm>
            <a:off x="1219200" y="762000"/>
            <a:ext cx="7569200" cy="0"/>
          </a:xfrm>
          <a:prstGeom prst="line">
            <a:avLst/>
          </a:prstGeom>
          <a:noFill/>
          <a:ln w="9525">
            <a:solidFill>
              <a:schemeClr val="tx1"/>
            </a:solidFill>
            <a:round/>
            <a:headEnd/>
            <a:tailEnd/>
          </a:ln>
        </p:spPr>
        <p:txBody>
          <a:bodyPr/>
          <a:lstStyle/>
          <a:p>
            <a:endParaRPr lang="en-GB"/>
          </a:p>
        </p:txBody>
      </p:sp>
      <p:grpSp>
        <p:nvGrpSpPr>
          <p:cNvPr id="108600" name="Group 60"/>
          <p:cNvGrpSpPr>
            <a:grpSpLocks/>
          </p:cNvGrpSpPr>
          <p:nvPr/>
        </p:nvGrpSpPr>
        <p:grpSpPr bwMode="auto">
          <a:xfrm>
            <a:off x="228600" y="128588"/>
            <a:ext cx="685800" cy="633412"/>
            <a:chOff x="1020" y="346"/>
            <a:chExt cx="4114" cy="3756"/>
          </a:xfrm>
        </p:grpSpPr>
        <p:sp>
          <p:nvSpPr>
            <p:cNvPr id="273469"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273470"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1"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2"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3"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4"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5"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6"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273477"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73478"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273479"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0"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1"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2"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73483"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sp>
        <p:nvSpPr>
          <p:cNvPr id="108546" name="Rectangle 2"/>
          <p:cNvSpPr>
            <a:spLocks noGrp="1" noChangeArrowheads="1"/>
          </p:cNvSpPr>
          <p:nvPr>
            <p:ph type="title"/>
          </p:nvPr>
        </p:nvSpPr>
        <p:spPr bwMode="auto">
          <a:xfrm>
            <a:off x="1143000" y="192088"/>
            <a:ext cx="7607300" cy="5508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8620" name="Text Box 76"/>
          <p:cNvSpPr txBox="1">
            <a:spLocks noChangeArrowheads="1"/>
          </p:cNvSpPr>
          <p:nvPr/>
        </p:nvSpPr>
        <p:spPr bwMode="gray">
          <a:xfrm rot="10800000">
            <a:off x="8761413" y="4727575"/>
            <a:ext cx="303212" cy="1979613"/>
          </a:xfrm>
          <a:prstGeom prst="rect">
            <a:avLst/>
          </a:prstGeom>
          <a:noFill/>
          <a:ln w="9525" algn="ctr">
            <a:noFill/>
            <a:miter lim="800000"/>
            <a:headEnd/>
            <a:tailEnd/>
          </a:ln>
          <a:effectLst/>
        </p:spPr>
        <p:txBody>
          <a:bodyPr vert="eaVert" lIns="90000" tIns="46800" rIns="90000" bIns="46800">
            <a:spAutoFit/>
          </a:bodyPr>
          <a:lstStyle/>
          <a:p>
            <a:pPr eaLnBrk="1" hangingPunct="1">
              <a:spcBef>
                <a:spcPct val="50000"/>
              </a:spcBef>
            </a:pPr>
            <a:r>
              <a:rPr lang="en-GB" sz="800">
                <a:solidFill>
                  <a:schemeClr val="tx1"/>
                </a:solidFill>
              </a:rPr>
              <a:t>© 2011 Ipsos</a:t>
            </a:r>
            <a:endParaRPr lang="fr-FR" sz="800">
              <a:solidFill>
                <a:schemeClr val="tx1"/>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86" r:id="rId12"/>
  </p:sldLayoutIdLst>
  <p:hf hdr="0" ftr="0" dt="0"/>
  <p:txStyles>
    <p:titleStyle>
      <a:lvl1pPr algn="l" rtl="0" fontAlgn="base">
        <a:spcBef>
          <a:spcPct val="0"/>
        </a:spcBef>
        <a:spcAft>
          <a:spcPct val="0"/>
        </a:spcAft>
        <a:defRPr sz="2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itchFamily="34" charset="0"/>
        </a:defRPr>
      </a:lvl2pPr>
      <a:lvl3pPr algn="l" rtl="0" fontAlgn="base">
        <a:spcBef>
          <a:spcPct val="0"/>
        </a:spcBef>
        <a:spcAft>
          <a:spcPct val="0"/>
        </a:spcAft>
        <a:defRPr sz="2200">
          <a:solidFill>
            <a:schemeClr val="tx2"/>
          </a:solidFill>
          <a:latin typeface="Arial Black" pitchFamily="34" charset="0"/>
        </a:defRPr>
      </a:lvl3pPr>
      <a:lvl4pPr algn="l" rtl="0" fontAlgn="base">
        <a:spcBef>
          <a:spcPct val="0"/>
        </a:spcBef>
        <a:spcAft>
          <a:spcPct val="0"/>
        </a:spcAft>
        <a:defRPr sz="2200">
          <a:solidFill>
            <a:schemeClr val="tx2"/>
          </a:solidFill>
          <a:latin typeface="Arial Black" pitchFamily="34" charset="0"/>
        </a:defRPr>
      </a:lvl4pPr>
      <a:lvl5pPr algn="l" rtl="0" fontAlgn="base">
        <a:spcBef>
          <a:spcPct val="0"/>
        </a:spcBef>
        <a:spcAft>
          <a:spcPct val="0"/>
        </a:spcAft>
        <a:defRPr sz="2200">
          <a:solidFill>
            <a:schemeClr val="tx2"/>
          </a:solidFill>
          <a:latin typeface="Arial Black" pitchFamily="34" charset="0"/>
        </a:defRPr>
      </a:lvl5pPr>
      <a:lvl6pPr marL="457200" algn="l" rtl="0" fontAlgn="base">
        <a:spcBef>
          <a:spcPct val="0"/>
        </a:spcBef>
        <a:spcAft>
          <a:spcPct val="0"/>
        </a:spcAft>
        <a:defRPr sz="2200">
          <a:solidFill>
            <a:schemeClr val="tx2"/>
          </a:solidFill>
          <a:latin typeface="Arial Black" pitchFamily="34" charset="0"/>
        </a:defRPr>
      </a:lvl6pPr>
      <a:lvl7pPr marL="914400" algn="l" rtl="0" fontAlgn="base">
        <a:spcBef>
          <a:spcPct val="0"/>
        </a:spcBef>
        <a:spcAft>
          <a:spcPct val="0"/>
        </a:spcAft>
        <a:defRPr sz="2200">
          <a:solidFill>
            <a:schemeClr val="tx2"/>
          </a:solidFill>
          <a:latin typeface="Arial Black" pitchFamily="34" charset="0"/>
        </a:defRPr>
      </a:lvl7pPr>
      <a:lvl8pPr marL="1371600" algn="l" rtl="0" fontAlgn="base">
        <a:spcBef>
          <a:spcPct val="0"/>
        </a:spcBef>
        <a:spcAft>
          <a:spcPct val="0"/>
        </a:spcAft>
        <a:defRPr sz="2200">
          <a:solidFill>
            <a:schemeClr val="tx2"/>
          </a:solidFill>
          <a:latin typeface="Arial Black" pitchFamily="34" charset="0"/>
        </a:defRPr>
      </a:lvl8pPr>
      <a:lvl9pPr marL="1828800" algn="l" rtl="0" fontAlgn="base">
        <a:spcBef>
          <a:spcPct val="0"/>
        </a:spcBef>
        <a:spcAft>
          <a:spcPct val="0"/>
        </a:spcAft>
        <a:defRPr sz="2200">
          <a:solidFill>
            <a:schemeClr val="tx2"/>
          </a:solidFill>
          <a:latin typeface="Arial Black" pitchFamily="34" charset="0"/>
        </a:defRPr>
      </a:lvl9pPr>
    </p:titleStyle>
    <p:bodyStyle>
      <a:lvl1pPr marL="233363" indent="-233363" algn="l" rtl="0" fontAlgn="base">
        <a:spcBef>
          <a:spcPct val="20000"/>
        </a:spcBef>
        <a:spcAft>
          <a:spcPct val="0"/>
        </a:spcAft>
        <a:buFont typeface="Wingdings" pitchFamily="2" charset="2"/>
        <a:buChar char="§"/>
        <a:defRPr sz="2200">
          <a:solidFill>
            <a:schemeClr val="tx1"/>
          </a:solidFill>
          <a:latin typeface="+mn-lt"/>
          <a:ea typeface="+mn-ea"/>
          <a:cs typeface="+mn-cs"/>
        </a:defRPr>
      </a:lvl1pPr>
      <a:lvl2pPr marL="627063" indent="-279400" algn="l" rtl="0" fontAlgn="base">
        <a:spcBef>
          <a:spcPct val="20000"/>
        </a:spcBef>
        <a:spcAft>
          <a:spcPct val="0"/>
        </a:spcAft>
        <a:buFont typeface="Arial" charset="0"/>
        <a:buChar char="–"/>
        <a:defRPr sz="2000">
          <a:solidFill>
            <a:schemeClr val="tx1"/>
          </a:solidFill>
          <a:latin typeface="+mn-lt"/>
        </a:defRPr>
      </a:lvl2pPr>
      <a:lvl3pPr marL="966788" indent="-169863" algn="l" rtl="0" fontAlgn="base">
        <a:spcBef>
          <a:spcPct val="20000"/>
        </a:spcBef>
        <a:spcAft>
          <a:spcPct val="0"/>
        </a:spcAft>
        <a:buFont typeface="Wingdings" pitchFamily="2" charset="2"/>
        <a:buChar char="§"/>
        <a:defRPr>
          <a:solidFill>
            <a:schemeClr val="tx1"/>
          </a:solidFill>
          <a:latin typeface="+mn-lt"/>
        </a:defRPr>
      </a:lvl3pPr>
      <a:lvl4pPr marL="1423988" indent="-169863" algn="l" rtl="0" fontAlgn="base">
        <a:spcBef>
          <a:spcPct val="20000"/>
        </a:spcBef>
        <a:spcAft>
          <a:spcPct val="0"/>
        </a:spcAft>
        <a:buFont typeface="Arial" charset="0"/>
        <a:buChar char="–"/>
        <a:defRPr sz="1600">
          <a:solidFill>
            <a:schemeClr val="tx1"/>
          </a:solidFill>
          <a:latin typeface="+mn-lt"/>
        </a:defRPr>
      </a:lvl4pPr>
      <a:lvl5pPr marL="1828800" indent="-169863" algn="l" rtl="0" fontAlgn="base">
        <a:spcBef>
          <a:spcPct val="20000"/>
        </a:spcBef>
        <a:spcAft>
          <a:spcPct val="0"/>
        </a:spcAft>
        <a:buFont typeface="Arial" charset="0"/>
        <a:buChar char="–"/>
        <a:defRPr sz="1400">
          <a:solidFill>
            <a:schemeClr val="tx1"/>
          </a:solidFill>
          <a:latin typeface="+mn-lt"/>
        </a:defRPr>
      </a:lvl5pPr>
      <a:lvl6pPr marL="2286000" indent="-169863" algn="l" rtl="0" fontAlgn="base">
        <a:spcBef>
          <a:spcPct val="20000"/>
        </a:spcBef>
        <a:spcAft>
          <a:spcPct val="0"/>
        </a:spcAft>
        <a:buFont typeface="Arial" charset="0"/>
        <a:buChar char="–"/>
        <a:defRPr sz="1400">
          <a:solidFill>
            <a:schemeClr val="tx1"/>
          </a:solidFill>
          <a:latin typeface="+mn-lt"/>
        </a:defRPr>
      </a:lvl6pPr>
      <a:lvl7pPr marL="2743200" indent="-169863" algn="l" rtl="0" fontAlgn="base">
        <a:spcBef>
          <a:spcPct val="20000"/>
        </a:spcBef>
        <a:spcAft>
          <a:spcPct val="0"/>
        </a:spcAft>
        <a:buFont typeface="Arial" charset="0"/>
        <a:buChar char="–"/>
        <a:defRPr sz="1400">
          <a:solidFill>
            <a:schemeClr val="tx1"/>
          </a:solidFill>
          <a:latin typeface="+mn-lt"/>
        </a:defRPr>
      </a:lvl7pPr>
      <a:lvl8pPr marL="3200400" indent="-169863" algn="l" rtl="0" fontAlgn="base">
        <a:spcBef>
          <a:spcPct val="20000"/>
        </a:spcBef>
        <a:spcAft>
          <a:spcPct val="0"/>
        </a:spcAft>
        <a:buFont typeface="Arial" charset="0"/>
        <a:buChar char="–"/>
        <a:defRPr sz="1400">
          <a:solidFill>
            <a:schemeClr val="tx1"/>
          </a:solidFill>
          <a:latin typeface="+mn-lt"/>
        </a:defRPr>
      </a:lvl8pPr>
      <a:lvl9pPr marL="3657600" indent="-169863" algn="l" rtl="0" fontAlgn="base">
        <a:spcBef>
          <a:spcPct val="20000"/>
        </a:spcBef>
        <a:spcAft>
          <a:spcPct val="0"/>
        </a:spcAft>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3154" name="Rectangle 2"/>
          <p:cNvSpPr>
            <a:spLocks noGrp="1" noChangeArrowheads="1"/>
          </p:cNvSpPr>
          <p:nvPr>
            <p:ph type="body" idx="1"/>
          </p:nvPr>
        </p:nvSpPr>
        <p:spPr bwMode="auto">
          <a:xfrm>
            <a:off x="457200" y="1143000"/>
            <a:ext cx="8229600" cy="4983163"/>
          </a:xfrm>
          <a:prstGeom prst="rect">
            <a:avLst/>
          </a:prstGeom>
          <a:solidFill>
            <a:srgbClr val="99A6C1"/>
          </a:solid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ChangeArrowheads="1"/>
          </p:cNvSpPr>
          <p:nvPr/>
        </p:nvSpPr>
        <p:spPr bwMode="auto">
          <a:xfrm>
            <a:off x="8788400" y="6464300"/>
            <a:ext cx="388938" cy="228600"/>
          </a:xfrm>
          <a:prstGeom prst="rect">
            <a:avLst/>
          </a:prstGeom>
          <a:noFill/>
          <a:ln w="9525">
            <a:noFill/>
            <a:miter lim="800000"/>
            <a:headEnd/>
            <a:tailEnd/>
          </a:ln>
        </p:spPr>
        <p:txBody>
          <a:bodyPr wrap="none">
            <a:spAutoFit/>
          </a:bodyPr>
          <a:lstStyle>
            <a:lvl1pPr eaLnBrk="1" hangingPunct="1">
              <a:defRPr sz="900">
                <a:solidFill>
                  <a:srgbClr val="2C5BA1"/>
                </a:solidFill>
              </a:defRPr>
            </a:lvl1pPr>
          </a:lstStyle>
          <a:p>
            <a:pPr>
              <a:defRPr/>
            </a:pPr>
            <a:fld id="{2328E507-D114-4461-924B-4B6288244261}" type="slidenum">
              <a:rPr lang="en-US" smtClean="0"/>
              <a:pPr>
                <a:defRPr/>
              </a:pPr>
              <a:t>‹#›</a:t>
            </a:fld>
            <a:endParaRPr lang="en-US" smtClean="0"/>
          </a:p>
        </p:txBody>
      </p:sp>
      <p:sp>
        <p:nvSpPr>
          <p:cNvPr id="273465" name="Line 57"/>
          <p:cNvSpPr>
            <a:spLocks noChangeShapeType="1"/>
          </p:cNvSpPr>
          <p:nvPr/>
        </p:nvSpPr>
        <p:spPr bwMode="auto">
          <a:xfrm>
            <a:off x="0" y="6629400"/>
            <a:ext cx="7335838" cy="0"/>
          </a:xfrm>
          <a:prstGeom prst="line">
            <a:avLst/>
          </a:prstGeom>
          <a:noFill/>
          <a:ln w="9525">
            <a:solidFill>
              <a:srgbClr val="909082"/>
            </a:solidFill>
            <a:round/>
            <a:headEnd/>
            <a:tailEnd/>
          </a:ln>
        </p:spPr>
        <p:txBody>
          <a:bodyPr/>
          <a:lstStyle/>
          <a:p>
            <a:endParaRPr lang="en-GB"/>
          </a:p>
        </p:txBody>
      </p:sp>
      <p:sp>
        <p:nvSpPr>
          <p:cNvPr id="433157" name="Text Box 5"/>
          <p:cNvSpPr txBox="1">
            <a:spLocks noChangeArrowheads="1"/>
          </p:cNvSpPr>
          <p:nvPr/>
        </p:nvSpPr>
        <p:spPr bwMode="auto">
          <a:xfrm>
            <a:off x="7150100" y="6400800"/>
            <a:ext cx="1828800" cy="320675"/>
          </a:xfrm>
          <a:prstGeom prst="rect">
            <a:avLst/>
          </a:prstGeom>
          <a:noFill/>
          <a:ln w="9525" algn="ctr">
            <a:noFill/>
            <a:miter lim="800000"/>
            <a:headEnd/>
            <a:tailEnd/>
          </a:ln>
          <a:effectLst/>
        </p:spPr>
        <p:txBody>
          <a:bodyPr>
            <a:spAutoFit/>
          </a:bodyPr>
          <a:lstStyle/>
          <a:p>
            <a:pPr>
              <a:spcBef>
                <a:spcPct val="50000"/>
              </a:spcBef>
            </a:pPr>
            <a:r>
              <a:rPr lang="fr-FR" sz="1500" b="1">
                <a:solidFill>
                  <a:schemeClr val="tx1"/>
                </a:solidFill>
              </a:rPr>
              <a:t>Ipsos Loyalty</a:t>
            </a:r>
          </a:p>
        </p:txBody>
      </p:sp>
    </p:spTree>
  </p:cSld>
  <p:clrMap bg1="lt1" tx1="dk1" bg2="lt2" tx2="dk2" accent1="accent1" accent2="accent2" accent3="accent3" accent4="accent4" accent5="accent5" accent6="accent6" hlink="hlink" folHlink="folHlink"/>
  <p:sldLayoutIdLst>
    <p:sldLayoutId id="214748366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7" r:id="rId12"/>
  </p:sldLayoutIdLst>
  <p:hf hdr="0" ftr="0" dt="0"/>
  <p:txStyles>
    <p:titleStyle>
      <a:lvl1pPr algn="l" rtl="0" fontAlgn="base">
        <a:spcBef>
          <a:spcPct val="0"/>
        </a:spcBef>
        <a:spcAft>
          <a:spcPct val="0"/>
        </a:spcAft>
        <a:defRPr sz="2200">
          <a:solidFill>
            <a:schemeClr val="tx2"/>
          </a:solidFill>
          <a:latin typeface="+mj-lt"/>
          <a:ea typeface="+mj-ea"/>
          <a:cs typeface="+mj-cs"/>
        </a:defRPr>
      </a:lvl1pPr>
      <a:lvl2pPr algn="l" rtl="0" fontAlgn="base">
        <a:spcBef>
          <a:spcPct val="0"/>
        </a:spcBef>
        <a:spcAft>
          <a:spcPct val="0"/>
        </a:spcAft>
        <a:defRPr sz="2200">
          <a:solidFill>
            <a:schemeClr val="tx2"/>
          </a:solidFill>
          <a:latin typeface="Arial Black" pitchFamily="34" charset="0"/>
        </a:defRPr>
      </a:lvl2pPr>
      <a:lvl3pPr algn="l" rtl="0" fontAlgn="base">
        <a:spcBef>
          <a:spcPct val="0"/>
        </a:spcBef>
        <a:spcAft>
          <a:spcPct val="0"/>
        </a:spcAft>
        <a:defRPr sz="2200">
          <a:solidFill>
            <a:schemeClr val="tx2"/>
          </a:solidFill>
          <a:latin typeface="Arial Black" pitchFamily="34" charset="0"/>
        </a:defRPr>
      </a:lvl3pPr>
      <a:lvl4pPr algn="l" rtl="0" fontAlgn="base">
        <a:spcBef>
          <a:spcPct val="0"/>
        </a:spcBef>
        <a:spcAft>
          <a:spcPct val="0"/>
        </a:spcAft>
        <a:defRPr sz="2200">
          <a:solidFill>
            <a:schemeClr val="tx2"/>
          </a:solidFill>
          <a:latin typeface="Arial Black" pitchFamily="34" charset="0"/>
        </a:defRPr>
      </a:lvl4pPr>
      <a:lvl5pPr algn="l" rtl="0" fontAlgn="base">
        <a:spcBef>
          <a:spcPct val="0"/>
        </a:spcBef>
        <a:spcAft>
          <a:spcPct val="0"/>
        </a:spcAft>
        <a:defRPr sz="2200">
          <a:solidFill>
            <a:schemeClr val="tx2"/>
          </a:solidFill>
          <a:latin typeface="Arial Black" pitchFamily="34" charset="0"/>
        </a:defRPr>
      </a:lvl5pPr>
      <a:lvl6pPr marL="457200" algn="l" rtl="0" fontAlgn="base">
        <a:spcBef>
          <a:spcPct val="0"/>
        </a:spcBef>
        <a:spcAft>
          <a:spcPct val="0"/>
        </a:spcAft>
        <a:defRPr sz="2200">
          <a:solidFill>
            <a:schemeClr val="tx2"/>
          </a:solidFill>
          <a:latin typeface="Arial Black" pitchFamily="34" charset="0"/>
        </a:defRPr>
      </a:lvl6pPr>
      <a:lvl7pPr marL="914400" algn="l" rtl="0" fontAlgn="base">
        <a:spcBef>
          <a:spcPct val="0"/>
        </a:spcBef>
        <a:spcAft>
          <a:spcPct val="0"/>
        </a:spcAft>
        <a:defRPr sz="2200">
          <a:solidFill>
            <a:schemeClr val="tx2"/>
          </a:solidFill>
          <a:latin typeface="Arial Black" pitchFamily="34" charset="0"/>
        </a:defRPr>
      </a:lvl7pPr>
      <a:lvl8pPr marL="1371600" algn="l" rtl="0" fontAlgn="base">
        <a:spcBef>
          <a:spcPct val="0"/>
        </a:spcBef>
        <a:spcAft>
          <a:spcPct val="0"/>
        </a:spcAft>
        <a:defRPr sz="2200">
          <a:solidFill>
            <a:schemeClr val="tx2"/>
          </a:solidFill>
          <a:latin typeface="Arial Black" pitchFamily="34" charset="0"/>
        </a:defRPr>
      </a:lvl8pPr>
      <a:lvl9pPr marL="1828800" algn="l" rtl="0" fontAlgn="base">
        <a:spcBef>
          <a:spcPct val="0"/>
        </a:spcBef>
        <a:spcAft>
          <a:spcPct val="0"/>
        </a:spcAft>
        <a:defRPr sz="2200">
          <a:solidFill>
            <a:schemeClr val="tx2"/>
          </a:solidFill>
          <a:latin typeface="Arial Black" pitchFamily="34" charset="0"/>
        </a:defRPr>
      </a:lvl9pPr>
    </p:titleStyle>
    <p:bodyStyle>
      <a:lvl1pPr marL="233363" indent="-233363" algn="l" rtl="0" fontAlgn="base">
        <a:spcBef>
          <a:spcPct val="20000"/>
        </a:spcBef>
        <a:spcAft>
          <a:spcPct val="0"/>
        </a:spcAft>
        <a:buFont typeface="Wingdings" pitchFamily="2" charset="2"/>
        <a:buChar char="§"/>
        <a:defRPr sz="2000">
          <a:solidFill>
            <a:schemeClr val="tx1"/>
          </a:solidFill>
          <a:latin typeface="+mn-lt"/>
          <a:ea typeface="+mn-ea"/>
          <a:cs typeface="+mn-cs"/>
        </a:defRPr>
      </a:lvl1pPr>
      <a:lvl2pPr marL="627063" indent="-279400" algn="l" rtl="0" fontAlgn="base">
        <a:spcBef>
          <a:spcPct val="20000"/>
        </a:spcBef>
        <a:spcAft>
          <a:spcPct val="0"/>
        </a:spcAft>
        <a:buFont typeface="Arial" charset="0"/>
        <a:buChar char="–"/>
        <a:defRPr sz="2000">
          <a:solidFill>
            <a:schemeClr val="tx1"/>
          </a:solidFill>
          <a:latin typeface="+mn-lt"/>
        </a:defRPr>
      </a:lvl2pPr>
      <a:lvl3pPr marL="966788" indent="-169863" algn="l" rtl="0" fontAlgn="base">
        <a:spcBef>
          <a:spcPct val="20000"/>
        </a:spcBef>
        <a:spcAft>
          <a:spcPct val="0"/>
        </a:spcAft>
        <a:buFont typeface="Wingdings" pitchFamily="2" charset="2"/>
        <a:buChar char="§"/>
        <a:defRPr sz="1400">
          <a:solidFill>
            <a:schemeClr val="tx1"/>
          </a:solidFill>
          <a:latin typeface="+mn-lt"/>
        </a:defRPr>
      </a:lvl3pPr>
      <a:lvl4pPr marL="1423988" indent="-169863" algn="l" rtl="0" fontAlgn="base">
        <a:spcBef>
          <a:spcPct val="20000"/>
        </a:spcBef>
        <a:spcAft>
          <a:spcPct val="0"/>
        </a:spcAft>
        <a:buFont typeface="Arial" charset="0"/>
        <a:buChar char="–"/>
        <a:defRPr sz="1400">
          <a:solidFill>
            <a:schemeClr val="tx1"/>
          </a:solidFill>
          <a:latin typeface="+mn-lt"/>
        </a:defRPr>
      </a:lvl4pPr>
      <a:lvl5pPr marL="1828800" indent="-169863" algn="l" rtl="0" fontAlgn="base">
        <a:spcBef>
          <a:spcPct val="20000"/>
        </a:spcBef>
        <a:spcAft>
          <a:spcPct val="0"/>
        </a:spcAft>
        <a:buFont typeface="Arial" charset="0"/>
        <a:buChar char="–"/>
        <a:defRPr sz="1400">
          <a:solidFill>
            <a:schemeClr val="tx1"/>
          </a:solidFill>
          <a:latin typeface="+mn-lt"/>
        </a:defRPr>
      </a:lvl5pPr>
      <a:lvl6pPr marL="2286000" indent="-169863" algn="l" rtl="0" fontAlgn="base">
        <a:spcBef>
          <a:spcPct val="20000"/>
        </a:spcBef>
        <a:spcAft>
          <a:spcPct val="0"/>
        </a:spcAft>
        <a:buFont typeface="Arial" charset="0"/>
        <a:buChar char="–"/>
        <a:defRPr sz="1400">
          <a:solidFill>
            <a:schemeClr val="tx1"/>
          </a:solidFill>
          <a:latin typeface="+mn-lt"/>
        </a:defRPr>
      </a:lvl6pPr>
      <a:lvl7pPr marL="2743200" indent="-169863" algn="l" rtl="0" fontAlgn="base">
        <a:spcBef>
          <a:spcPct val="20000"/>
        </a:spcBef>
        <a:spcAft>
          <a:spcPct val="0"/>
        </a:spcAft>
        <a:buFont typeface="Arial" charset="0"/>
        <a:buChar char="–"/>
        <a:defRPr sz="1400">
          <a:solidFill>
            <a:schemeClr val="tx1"/>
          </a:solidFill>
          <a:latin typeface="+mn-lt"/>
        </a:defRPr>
      </a:lvl7pPr>
      <a:lvl8pPr marL="3200400" indent="-169863" algn="l" rtl="0" fontAlgn="base">
        <a:spcBef>
          <a:spcPct val="20000"/>
        </a:spcBef>
        <a:spcAft>
          <a:spcPct val="0"/>
        </a:spcAft>
        <a:buFont typeface="Arial" charset="0"/>
        <a:buChar char="–"/>
        <a:defRPr sz="1400">
          <a:solidFill>
            <a:schemeClr val="tx1"/>
          </a:solidFill>
          <a:latin typeface="+mn-lt"/>
        </a:defRPr>
      </a:lvl8pPr>
      <a:lvl9pPr marL="3657600" indent="-169863" algn="l" rtl="0" fontAlgn="base">
        <a:spcBef>
          <a:spcPct val="20000"/>
        </a:spcBef>
        <a:spcAft>
          <a:spcPct val="0"/>
        </a:spcAft>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Bild 1" descr="111004_EU-OSHA_Corporate_PPT_cover.png"/>
          <p:cNvPicPr>
            <a:picLocks noChangeAspect="1"/>
          </p:cNvPicPr>
          <p:nvPr/>
        </p:nvPicPr>
        <p:blipFill>
          <a:blip r:embed="rId6" cstate="print"/>
          <a:srcRect/>
          <a:stretch>
            <a:fillRect/>
          </a:stretch>
        </p:blipFill>
        <p:spPr bwMode="auto">
          <a:xfrm>
            <a:off x="0" y="0"/>
            <a:ext cx="9144000" cy="6858000"/>
          </a:xfrm>
          <a:prstGeom prst="rect">
            <a:avLst/>
          </a:prstGeom>
          <a:noFill/>
          <a:ln w="9525">
            <a:noFill/>
            <a:miter lim="800000"/>
            <a:headEnd/>
            <a:tailEnd/>
          </a:ln>
        </p:spPr>
      </p:pic>
      <p:pic>
        <p:nvPicPr>
          <p:cNvPr id="1027" name="Bild 2" descr="111004_EU-OSHA_PPT_Corporate logo.png"/>
          <p:cNvPicPr>
            <a:picLocks noChangeAspect="1"/>
          </p:cNvPicPr>
          <p:nvPr/>
        </p:nvPicPr>
        <p:blipFill>
          <a:blip r:embed="rId7" cstate="print"/>
          <a:srcRect/>
          <a:stretch>
            <a:fillRect/>
          </a:stretch>
        </p:blipFill>
        <p:spPr bwMode="auto">
          <a:xfrm>
            <a:off x="444500" y="5508625"/>
            <a:ext cx="1146175" cy="723900"/>
          </a:xfrm>
          <a:prstGeom prst="rect">
            <a:avLst/>
          </a:prstGeom>
          <a:noFill/>
          <a:ln w="9525">
            <a:noFill/>
            <a:miter lim="800000"/>
            <a:headEnd/>
            <a:tailEnd/>
          </a:ln>
        </p:spPr>
      </p:pic>
      <p:pic>
        <p:nvPicPr>
          <p:cNvPr id="1028" name="Bild 4" descr="111004_EU-OSHA_PPT_EU logo.png"/>
          <p:cNvPicPr>
            <a:picLocks noChangeAspect="1"/>
          </p:cNvPicPr>
          <p:nvPr/>
        </p:nvPicPr>
        <p:blipFill>
          <a:blip r:embed="rId8" cstate="print"/>
          <a:srcRect/>
          <a:stretch>
            <a:fillRect/>
          </a:stretch>
        </p:blipFill>
        <p:spPr bwMode="auto">
          <a:xfrm>
            <a:off x="4178300" y="5908675"/>
            <a:ext cx="474663" cy="323850"/>
          </a:xfrm>
          <a:prstGeom prst="rect">
            <a:avLst/>
          </a:prstGeom>
          <a:noFill/>
          <a:ln w="9525">
            <a:noFill/>
            <a:miter lim="800000"/>
            <a:headEnd/>
            <a:tailEnd/>
          </a:ln>
        </p:spPr>
      </p:pic>
      <p:grpSp>
        <p:nvGrpSpPr>
          <p:cNvPr id="6" name="Group 60"/>
          <p:cNvGrpSpPr>
            <a:grpSpLocks/>
          </p:cNvGrpSpPr>
          <p:nvPr/>
        </p:nvGrpSpPr>
        <p:grpSpPr bwMode="auto">
          <a:xfrm>
            <a:off x="7073900" y="5564188"/>
            <a:ext cx="685800" cy="633412"/>
            <a:chOff x="1020" y="346"/>
            <a:chExt cx="4114" cy="3756"/>
          </a:xfrm>
        </p:grpSpPr>
        <p:sp>
          <p:nvSpPr>
            <p:cNvPr id="7"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chemeClr val="tx1"/>
                </a:solidFill>
              </a:endParaRPr>
            </a:p>
          </p:txBody>
        </p:sp>
        <p:sp>
          <p:nvSpPr>
            <p:cNvPr id="8"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2"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3"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4"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chemeClr val="tx1"/>
                </a:solidFill>
              </a:endParaRPr>
            </a:p>
          </p:txBody>
        </p:sp>
        <p:sp>
          <p:nvSpPr>
            <p:cNvPr id="15"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6"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chemeClr val="tx1"/>
                </a:solidFill>
              </a:endParaRPr>
            </a:p>
          </p:txBody>
        </p:sp>
        <p:sp>
          <p:nvSpPr>
            <p:cNvPr id="17"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8"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19"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0"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sp>
          <p:nvSpPr>
            <p:cNvPr id="21"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chemeClr val="tx1"/>
                </a:solidFill>
              </a:endParaRPr>
            </a:p>
          </p:txBody>
        </p:sp>
      </p:gr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5" r:id="rId4"/>
  </p:sldLayoutIdLst>
  <p:hf hdr="0" ftr="0" dt="0"/>
  <p:txStyles>
    <p:titleStyle>
      <a:lvl1pPr algn="l" rtl="0" eaLnBrk="1" fontAlgn="base" hangingPunct="1">
        <a:spcBef>
          <a:spcPct val="0"/>
        </a:spcBef>
        <a:spcAft>
          <a:spcPct val="0"/>
        </a:spcAft>
        <a:defRPr sz="2400" b="1">
          <a:solidFill>
            <a:schemeClr val="tx2"/>
          </a:solidFill>
          <a:latin typeface="+mj-lt"/>
          <a:ea typeface="ＭＳ Ｐゴシック" pitchFamily="-108" charset="-128"/>
          <a:cs typeface="ＭＳ Ｐゴシック" pitchFamily="-108" charset="-128"/>
        </a:defRPr>
      </a:lvl1pPr>
      <a:lvl2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2pPr>
      <a:lvl3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3pPr>
      <a:lvl4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4pPr>
      <a:lvl5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5pPr>
      <a:lvl6pPr marL="457200" algn="l" rtl="0" eaLnBrk="1" fontAlgn="base" hangingPunct="1">
        <a:spcBef>
          <a:spcPct val="0"/>
        </a:spcBef>
        <a:spcAft>
          <a:spcPct val="0"/>
        </a:spcAft>
        <a:defRPr sz="1400">
          <a:solidFill>
            <a:schemeClr val="bg2"/>
          </a:solidFill>
          <a:latin typeface="Arial" charset="0"/>
        </a:defRPr>
      </a:lvl6pPr>
      <a:lvl7pPr marL="914400" algn="l" rtl="0" eaLnBrk="1" fontAlgn="base" hangingPunct="1">
        <a:spcBef>
          <a:spcPct val="0"/>
        </a:spcBef>
        <a:spcAft>
          <a:spcPct val="0"/>
        </a:spcAft>
        <a:defRPr sz="1400">
          <a:solidFill>
            <a:schemeClr val="bg2"/>
          </a:solidFill>
          <a:latin typeface="Arial" charset="0"/>
        </a:defRPr>
      </a:lvl7pPr>
      <a:lvl8pPr marL="1371600" algn="l" rtl="0" eaLnBrk="1" fontAlgn="base" hangingPunct="1">
        <a:spcBef>
          <a:spcPct val="0"/>
        </a:spcBef>
        <a:spcAft>
          <a:spcPct val="0"/>
        </a:spcAft>
        <a:defRPr sz="1400">
          <a:solidFill>
            <a:schemeClr val="bg2"/>
          </a:solidFill>
          <a:latin typeface="Arial" charset="0"/>
        </a:defRPr>
      </a:lvl8pPr>
      <a:lvl9pPr marL="1828800" algn="l" rtl="0" eaLnBrk="1" fontAlgn="base" hangingPunct="1">
        <a:spcBef>
          <a:spcPct val="0"/>
        </a:spcBef>
        <a:spcAft>
          <a:spcPct val="0"/>
        </a:spcAft>
        <a:defRPr sz="1400">
          <a:solidFill>
            <a:schemeClr val="bg2"/>
          </a:solidFill>
          <a:latin typeface="Arial" charset="0"/>
        </a:defRPr>
      </a:lvl9pPr>
    </p:titleStyle>
    <p:bodyStyle>
      <a:lvl1pPr marL="342900" indent="-342900" algn="l" rtl="0" eaLnBrk="1" fontAlgn="base" hangingPunct="1">
        <a:spcBef>
          <a:spcPct val="30000"/>
        </a:spcBef>
        <a:spcAft>
          <a:spcPct val="0"/>
        </a:spcAft>
        <a:buClr>
          <a:srgbClr val="00529F"/>
        </a:buClr>
        <a:defRPr b="1">
          <a:solidFill>
            <a:schemeClr val="tx2"/>
          </a:solidFill>
          <a:latin typeface="+mn-lt"/>
          <a:ea typeface="ＭＳ Ｐゴシック" pitchFamily="-108" charset="-128"/>
          <a:cs typeface="ＭＳ Ｐゴシック" pitchFamily="-108" charset="-128"/>
        </a:defRPr>
      </a:lvl1pPr>
      <a:lvl2pPr marL="376238" indent="-185738" algn="l" rtl="0" eaLnBrk="1" fontAlgn="base" hangingPunct="1">
        <a:spcBef>
          <a:spcPct val="30000"/>
        </a:spcBef>
        <a:spcAft>
          <a:spcPct val="0"/>
        </a:spcAft>
        <a:buClr>
          <a:schemeClr val="tx1"/>
        </a:buClr>
        <a:buFont typeface="Times" pitchFamily="-107" charset="0"/>
        <a:buChar char="•"/>
        <a:defRPr>
          <a:solidFill>
            <a:schemeClr val="tx1"/>
          </a:solidFill>
          <a:latin typeface="+mn-lt"/>
          <a:ea typeface="ＭＳ Ｐゴシック" pitchFamily="-108" charset="-128"/>
        </a:defRPr>
      </a:lvl2pPr>
      <a:lvl3pPr marL="760413" indent="-185738" algn="l" rtl="0" eaLnBrk="1" fontAlgn="base" hangingPunct="1">
        <a:spcBef>
          <a:spcPct val="30000"/>
        </a:spcBef>
        <a:spcAft>
          <a:spcPct val="0"/>
        </a:spcAft>
        <a:buClr>
          <a:schemeClr val="tx1"/>
        </a:buClr>
        <a:buChar char="–"/>
        <a:defRPr>
          <a:solidFill>
            <a:schemeClr val="tx1"/>
          </a:solidFill>
          <a:latin typeface="+mn-lt"/>
          <a:ea typeface="ＭＳ Ｐゴシック" pitchFamily="-108" charset="-128"/>
        </a:defRPr>
      </a:lvl3pPr>
      <a:lvl4pPr marL="1143000" indent="-185738" algn="l" rtl="0" eaLnBrk="1" fontAlgn="base" hangingPunct="1">
        <a:spcBef>
          <a:spcPct val="30000"/>
        </a:spcBef>
        <a:spcAft>
          <a:spcPct val="0"/>
        </a:spcAft>
        <a:buClr>
          <a:schemeClr val="tx1"/>
        </a:buClr>
        <a:buFont typeface="Times" pitchFamily="-107" charset="0"/>
        <a:buChar char="•"/>
        <a:defRPr>
          <a:solidFill>
            <a:schemeClr val="tx1"/>
          </a:solidFill>
          <a:latin typeface="+mn-lt"/>
          <a:ea typeface="ＭＳ Ｐゴシック" pitchFamily="-108" charset="-128"/>
        </a:defRPr>
      </a:lvl4pPr>
      <a:lvl5pPr marL="1524000" indent="-185738" algn="l" rtl="0" eaLnBrk="1" fontAlgn="base" hangingPunct="1">
        <a:spcBef>
          <a:spcPct val="30000"/>
        </a:spcBef>
        <a:spcAft>
          <a:spcPct val="0"/>
        </a:spcAft>
        <a:buClr>
          <a:schemeClr val="tx1"/>
        </a:buClr>
        <a:buChar char="–"/>
        <a:defRPr>
          <a:solidFill>
            <a:schemeClr val="tx1"/>
          </a:solidFill>
          <a:latin typeface="+mn-lt"/>
          <a:ea typeface="ＭＳ Ｐゴシック" pitchFamily="-108" charset="-128"/>
        </a:defRPr>
      </a:lvl5pPr>
      <a:lvl6pPr marL="1795463" indent="-9525" algn="l" rtl="0" eaLnBrk="1" fontAlgn="base" hangingPunct="1">
        <a:spcBef>
          <a:spcPct val="30000"/>
        </a:spcBef>
        <a:spcAft>
          <a:spcPct val="0"/>
        </a:spcAft>
        <a:buClr>
          <a:schemeClr val="tx1"/>
        </a:buClr>
        <a:defRPr>
          <a:solidFill>
            <a:schemeClr val="tx1"/>
          </a:solidFill>
          <a:latin typeface="+mn-lt"/>
        </a:defRPr>
      </a:lvl6pPr>
      <a:lvl7pPr marL="2252663" indent="-9525" algn="l" rtl="0" eaLnBrk="1" fontAlgn="base" hangingPunct="1">
        <a:spcBef>
          <a:spcPct val="30000"/>
        </a:spcBef>
        <a:spcAft>
          <a:spcPct val="0"/>
        </a:spcAft>
        <a:buClr>
          <a:schemeClr val="tx1"/>
        </a:buClr>
        <a:defRPr>
          <a:solidFill>
            <a:schemeClr val="tx1"/>
          </a:solidFill>
          <a:latin typeface="+mn-lt"/>
        </a:defRPr>
      </a:lvl7pPr>
      <a:lvl8pPr marL="2709863" indent="-9525" algn="l" rtl="0" eaLnBrk="1" fontAlgn="base" hangingPunct="1">
        <a:spcBef>
          <a:spcPct val="30000"/>
        </a:spcBef>
        <a:spcAft>
          <a:spcPct val="0"/>
        </a:spcAft>
        <a:buClr>
          <a:schemeClr val="tx1"/>
        </a:buClr>
        <a:defRPr>
          <a:solidFill>
            <a:schemeClr val="tx1"/>
          </a:solidFill>
          <a:latin typeface="+mn-lt"/>
        </a:defRPr>
      </a:lvl8pPr>
      <a:lvl9pPr marL="3167063" indent="-9525" algn="l" rtl="0" eaLnBrk="1" fontAlgn="base" hangingPunct="1">
        <a:spcBef>
          <a:spcPct val="30000"/>
        </a:spcBef>
        <a:spcAft>
          <a:spcPct val="0"/>
        </a:spcAft>
        <a:buClr>
          <a:schemeClr val="tx1"/>
        </a:buCl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Bild 1" descr="111004_EU-OSHA_Corporate_PPT_inner slide.png"/>
          <p:cNvPicPr>
            <a:picLocks noChangeAspect="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sp>
        <p:nvSpPr>
          <p:cNvPr id="5123" name="Textplatzhalter 2"/>
          <p:cNvSpPr>
            <a:spLocks noGrp="1"/>
          </p:cNvSpPr>
          <p:nvPr>
            <p:ph type="body" idx="1"/>
          </p:nvPr>
        </p:nvSpPr>
        <p:spPr bwMode="auto">
          <a:xfrm>
            <a:off x="665163" y="1192213"/>
            <a:ext cx="7224712" cy="45037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tangle 21"/>
          <p:cNvSpPr>
            <a:spLocks noChangeArrowheads="1"/>
          </p:cNvSpPr>
          <p:nvPr/>
        </p:nvSpPr>
        <p:spPr bwMode="auto">
          <a:xfrm>
            <a:off x="7889875" y="5518150"/>
            <a:ext cx="677863" cy="217488"/>
          </a:xfrm>
          <a:prstGeom prst="rect">
            <a:avLst/>
          </a:prstGeom>
          <a:noFill/>
          <a:ln w="9525">
            <a:noFill/>
            <a:miter lim="800000"/>
            <a:headEnd/>
            <a:tailEnd/>
          </a:ln>
        </p:spPr>
        <p:txBody>
          <a:bodyPr tIns="0" bIns="0">
            <a:prstTxWarp prst="textNoShape">
              <a:avLst/>
            </a:prstTxWarp>
          </a:bodyPr>
          <a:lstStyle/>
          <a:p>
            <a:pPr algn="r" eaLnBrk="0" hangingPunct="0">
              <a:defRPr/>
            </a:pPr>
            <a:fld id="{675C983F-6DA5-5447-BFFA-9DCE09308D58}" type="slidenum">
              <a:rPr lang="de-DE" sz="1400">
                <a:latin typeface="Arial" pitchFamily="-72" charset="0"/>
                <a:ea typeface="ＭＳ Ｐゴシック" pitchFamily="-72" charset="-128"/>
                <a:cs typeface="ＭＳ Ｐゴシック" pitchFamily="-72" charset="-128"/>
              </a:rPr>
              <a:pPr algn="r" eaLnBrk="0" hangingPunct="0">
                <a:defRPr/>
              </a:pPr>
              <a:t>‹#›</a:t>
            </a:fld>
            <a:endParaRPr lang="de-DE" sz="1400" dirty="0">
              <a:latin typeface="Arial" pitchFamily="-72" charset="0"/>
              <a:ea typeface="ＭＳ Ｐゴシック" pitchFamily="-72" charset="-128"/>
              <a:cs typeface="ＭＳ Ｐゴシック" pitchFamily="-72" charset="-128"/>
            </a:endParaRPr>
          </a:p>
        </p:txBody>
      </p:sp>
      <p:pic>
        <p:nvPicPr>
          <p:cNvPr id="5128" name="Bild 3" descr="111004_EU-OSHA_PPT_Corporate logo_inner slide.png"/>
          <p:cNvPicPr>
            <a:picLocks noChangeAspect="1"/>
          </p:cNvPicPr>
          <p:nvPr/>
        </p:nvPicPr>
        <p:blipFill>
          <a:blip r:embed="rId6" cstate="print"/>
          <a:srcRect/>
          <a:stretch>
            <a:fillRect/>
          </a:stretch>
        </p:blipFill>
        <p:spPr bwMode="auto">
          <a:xfrm>
            <a:off x="442913" y="6273800"/>
            <a:ext cx="946150" cy="311150"/>
          </a:xfrm>
          <a:prstGeom prst="rect">
            <a:avLst/>
          </a:prstGeom>
          <a:noFill/>
          <a:ln w="9525">
            <a:noFill/>
            <a:miter lim="800000"/>
            <a:headEnd/>
            <a:tailEnd/>
          </a:ln>
        </p:spPr>
      </p:pic>
      <p:sp>
        <p:nvSpPr>
          <p:cNvPr id="11" name="Rectangle 11"/>
          <p:cNvSpPr>
            <a:spLocks noChangeArrowheads="1"/>
          </p:cNvSpPr>
          <p:nvPr/>
        </p:nvSpPr>
        <p:spPr bwMode="auto">
          <a:xfrm>
            <a:off x="1392238" y="6477000"/>
            <a:ext cx="6075362" cy="104775"/>
          </a:xfrm>
          <a:prstGeom prst="rect">
            <a:avLst/>
          </a:prstGeom>
          <a:noFill/>
          <a:ln w="9525">
            <a:noFill/>
            <a:miter lim="800000"/>
            <a:headEnd/>
            <a:tailEnd/>
          </a:ln>
        </p:spPr>
        <p:txBody>
          <a:bodyPr lIns="0" tIns="0" rIns="0" bIns="0">
            <a:prstTxWarp prst="textNoShape">
              <a:avLst/>
            </a:prstTxWarp>
          </a:bodyPr>
          <a:lstStyle/>
          <a:p>
            <a:pPr algn="ctr">
              <a:lnSpc>
                <a:spcPct val="90000"/>
              </a:lnSpc>
              <a:spcBef>
                <a:spcPct val="30000"/>
              </a:spcBef>
              <a:buClr>
                <a:srgbClr val="00529F"/>
              </a:buClr>
              <a:defRPr/>
            </a:pPr>
            <a:r>
              <a:rPr lang="de-DE" sz="900" b="1" dirty="0" err="1">
                <a:solidFill>
                  <a:schemeClr val="tx2"/>
                </a:solidFill>
                <a:latin typeface="Arial" charset="0"/>
                <a:ea typeface="ＭＳ Ｐゴシック" charset="-128"/>
                <a:cs typeface="ＭＳ Ｐゴシック" charset="-128"/>
              </a:rPr>
              <a:t>http://osha.europa.eu</a:t>
            </a:r>
            <a:endParaRPr lang="de-DE" sz="900" b="1" dirty="0">
              <a:solidFill>
                <a:schemeClr val="tx2"/>
              </a:solidFill>
              <a:latin typeface="Arial" charset="0"/>
              <a:ea typeface="ＭＳ Ｐゴシック" charset="-128"/>
              <a:cs typeface="ＭＳ Ｐゴシック" charset="-128"/>
            </a:endParaRPr>
          </a:p>
        </p:txBody>
      </p:sp>
      <p:pic>
        <p:nvPicPr>
          <p:cNvPr id="5130" name="Bild 5" descr="111004_EU-OSHA_Corporate_PPT_Co-logo_inner slide.png"/>
          <p:cNvPicPr>
            <a:picLocks noChangeAspect="1"/>
          </p:cNvPicPr>
          <p:nvPr/>
        </p:nvPicPr>
        <p:blipFill>
          <a:blip r:embed="rId7" cstate="print"/>
          <a:srcRect/>
          <a:stretch>
            <a:fillRect/>
          </a:stretch>
        </p:blipFill>
        <p:spPr bwMode="auto">
          <a:xfrm>
            <a:off x="7469188" y="6273800"/>
            <a:ext cx="420687" cy="317500"/>
          </a:xfrm>
          <a:prstGeom prst="rect">
            <a:avLst/>
          </a:prstGeom>
          <a:noFill/>
          <a:ln w="9525">
            <a:noFill/>
            <a:miter lim="800000"/>
            <a:headEnd/>
            <a:tailEnd/>
          </a:ln>
        </p:spPr>
      </p:pic>
      <p:sp>
        <p:nvSpPr>
          <p:cNvPr id="5131" name="Titelplatzhalter 1"/>
          <p:cNvSpPr>
            <a:spLocks noGrp="1"/>
          </p:cNvSpPr>
          <p:nvPr>
            <p:ph type="title"/>
          </p:nvPr>
        </p:nvSpPr>
        <p:spPr bwMode="auto">
          <a:xfrm>
            <a:off x="452438" y="200025"/>
            <a:ext cx="7437437" cy="4889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a:t>Mastertitelformat bearbeiten</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712" r:id="rId3"/>
  </p:sldLayoutIdLst>
  <p:hf hdr="0" ftr="0" dt="0"/>
  <p:txStyles>
    <p:titleStyle>
      <a:lvl1pPr algn="l" defTabSz="457200" rtl="0" eaLnBrk="0" fontAlgn="base" hangingPunct="0">
        <a:spcBef>
          <a:spcPct val="0"/>
        </a:spcBef>
        <a:spcAft>
          <a:spcPct val="0"/>
        </a:spcAft>
        <a:defRPr sz="2400" b="1" kern="1200">
          <a:solidFill>
            <a:srgbClr val="003399"/>
          </a:solidFill>
          <a:latin typeface="Arial"/>
          <a:ea typeface="ＭＳ Ｐゴシック" charset="-128"/>
          <a:cs typeface="Arial"/>
        </a:defRPr>
      </a:lvl1pPr>
      <a:lvl2pPr algn="l" defTabSz="457200" rtl="0" eaLnBrk="0" fontAlgn="base" hangingPunct="0">
        <a:spcBef>
          <a:spcPct val="0"/>
        </a:spcBef>
        <a:spcAft>
          <a:spcPct val="0"/>
        </a:spcAft>
        <a:defRPr sz="2400" b="1">
          <a:solidFill>
            <a:srgbClr val="003399"/>
          </a:solidFill>
          <a:latin typeface="Arial" charset="0"/>
          <a:ea typeface="ＭＳ Ｐゴシック" charset="-128"/>
        </a:defRPr>
      </a:lvl2pPr>
      <a:lvl3pPr algn="l" defTabSz="457200" rtl="0" eaLnBrk="0" fontAlgn="base" hangingPunct="0">
        <a:spcBef>
          <a:spcPct val="0"/>
        </a:spcBef>
        <a:spcAft>
          <a:spcPct val="0"/>
        </a:spcAft>
        <a:defRPr sz="2400" b="1">
          <a:solidFill>
            <a:srgbClr val="003399"/>
          </a:solidFill>
          <a:latin typeface="Arial" charset="0"/>
          <a:ea typeface="ＭＳ Ｐゴシック" charset="-128"/>
        </a:defRPr>
      </a:lvl3pPr>
      <a:lvl4pPr algn="l" defTabSz="457200" rtl="0" eaLnBrk="0" fontAlgn="base" hangingPunct="0">
        <a:spcBef>
          <a:spcPct val="0"/>
        </a:spcBef>
        <a:spcAft>
          <a:spcPct val="0"/>
        </a:spcAft>
        <a:defRPr sz="2400" b="1">
          <a:solidFill>
            <a:srgbClr val="003399"/>
          </a:solidFill>
          <a:latin typeface="Arial" charset="0"/>
          <a:ea typeface="ＭＳ Ｐゴシック" charset="-128"/>
        </a:defRPr>
      </a:lvl4pPr>
      <a:lvl5pPr algn="l" defTabSz="457200" rtl="0" eaLnBrk="0" fontAlgn="base" hangingPunct="0">
        <a:spcBef>
          <a:spcPct val="0"/>
        </a:spcBef>
        <a:spcAft>
          <a:spcPct val="0"/>
        </a:spcAft>
        <a:defRPr sz="2400" b="1">
          <a:solidFill>
            <a:srgbClr val="003399"/>
          </a:solidFill>
          <a:latin typeface="Arial" charset="0"/>
          <a:ea typeface="ＭＳ Ｐゴシック" charset="-128"/>
        </a:defRPr>
      </a:lvl5pPr>
      <a:lvl6pPr marL="457200" algn="l" defTabSz="457200" rtl="0" fontAlgn="base">
        <a:spcBef>
          <a:spcPct val="0"/>
        </a:spcBef>
        <a:spcAft>
          <a:spcPct val="0"/>
        </a:spcAft>
        <a:defRPr sz="2400" b="1">
          <a:solidFill>
            <a:srgbClr val="003399"/>
          </a:solidFill>
          <a:latin typeface="Arial" charset="0"/>
          <a:ea typeface="ＭＳ Ｐゴシック" charset="-128"/>
        </a:defRPr>
      </a:lvl6pPr>
      <a:lvl7pPr marL="914400" algn="l" defTabSz="457200" rtl="0" fontAlgn="base">
        <a:spcBef>
          <a:spcPct val="0"/>
        </a:spcBef>
        <a:spcAft>
          <a:spcPct val="0"/>
        </a:spcAft>
        <a:defRPr sz="2400" b="1">
          <a:solidFill>
            <a:srgbClr val="003399"/>
          </a:solidFill>
          <a:latin typeface="Arial" charset="0"/>
          <a:ea typeface="ＭＳ Ｐゴシック" charset="-128"/>
        </a:defRPr>
      </a:lvl7pPr>
      <a:lvl8pPr marL="1371600" algn="l" defTabSz="457200" rtl="0" fontAlgn="base">
        <a:spcBef>
          <a:spcPct val="0"/>
        </a:spcBef>
        <a:spcAft>
          <a:spcPct val="0"/>
        </a:spcAft>
        <a:defRPr sz="2400" b="1">
          <a:solidFill>
            <a:srgbClr val="003399"/>
          </a:solidFill>
          <a:latin typeface="Arial" charset="0"/>
          <a:ea typeface="ＭＳ Ｐゴシック" charset="-128"/>
        </a:defRPr>
      </a:lvl8pPr>
      <a:lvl9pPr marL="1828800" algn="l" defTabSz="457200" rtl="0" fontAlgn="base">
        <a:spcBef>
          <a:spcPct val="0"/>
        </a:spcBef>
        <a:spcAft>
          <a:spcPct val="0"/>
        </a:spcAft>
        <a:defRPr sz="2400" b="1">
          <a:solidFill>
            <a:srgbClr val="003399"/>
          </a:solidFill>
          <a:latin typeface="Arial" charset="0"/>
          <a:ea typeface="ＭＳ Ｐゴシック" charset="-128"/>
        </a:defRPr>
      </a:lvl9pPr>
    </p:titleStyle>
    <p:bodyStyle>
      <a:lvl1pPr algn="l" defTabSz="457200" rtl="0" eaLnBrk="0" fontAlgn="base" hangingPunct="0">
        <a:spcBef>
          <a:spcPts val="650"/>
        </a:spcBef>
        <a:spcAft>
          <a:spcPct val="0"/>
        </a:spcAft>
        <a:defRPr b="1" kern="1200">
          <a:solidFill>
            <a:srgbClr val="003399"/>
          </a:solidFill>
          <a:latin typeface="Arial"/>
          <a:ea typeface="ＭＳ Ｐゴシック" charset="-128"/>
          <a:cs typeface="Arial"/>
        </a:defRPr>
      </a:lvl1pPr>
      <a:lvl2pPr marL="1778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2pPr>
      <a:lvl3pPr marL="355600" indent="-1778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3pPr>
      <a:lvl4pPr marL="5334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4pPr>
      <a:lvl5pPr marL="723900" indent="-1905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Bild 1" descr="111004_EU-OSHA_Corporate_PPT_cover.png"/>
          <p:cNvPicPr>
            <a:picLocks noChangeAspect="1"/>
          </p:cNvPicPr>
          <p:nvPr/>
        </p:nvPicPr>
        <p:blipFill>
          <a:blip r:embed="rId6" cstate="print"/>
          <a:srcRect/>
          <a:stretch>
            <a:fillRect/>
          </a:stretch>
        </p:blipFill>
        <p:spPr bwMode="auto">
          <a:xfrm>
            <a:off x="0" y="0"/>
            <a:ext cx="9144000" cy="6858000"/>
          </a:xfrm>
          <a:prstGeom prst="rect">
            <a:avLst/>
          </a:prstGeom>
          <a:noFill/>
          <a:ln w="9525">
            <a:noFill/>
            <a:miter lim="800000"/>
            <a:headEnd/>
            <a:tailEnd/>
          </a:ln>
        </p:spPr>
      </p:pic>
      <p:pic>
        <p:nvPicPr>
          <p:cNvPr id="1027" name="Bild 2" descr="111004_EU-OSHA_PPT_Corporate logo.png"/>
          <p:cNvPicPr>
            <a:picLocks noChangeAspect="1"/>
          </p:cNvPicPr>
          <p:nvPr/>
        </p:nvPicPr>
        <p:blipFill>
          <a:blip r:embed="rId7" cstate="print"/>
          <a:srcRect/>
          <a:stretch>
            <a:fillRect/>
          </a:stretch>
        </p:blipFill>
        <p:spPr bwMode="auto">
          <a:xfrm>
            <a:off x="444500" y="5508625"/>
            <a:ext cx="1146175" cy="723900"/>
          </a:xfrm>
          <a:prstGeom prst="rect">
            <a:avLst/>
          </a:prstGeom>
          <a:noFill/>
          <a:ln w="9525">
            <a:noFill/>
            <a:miter lim="800000"/>
            <a:headEnd/>
            <a:tailEnd/>
          </a:ln>
        </p:spPr>
      </p:pic>
      <p:pic>
        <p:nvPicPr>
          <p:cNvPr id="1028" name="Bild 4" descr="111004_EU-OSHA_PPT_EU logo.png"/>
          <p:cNvPicPr>
            <a:picLocks noChangeAspect="1"/>
          </p:cNvPicPr>
          <p:nvPr/>
        </p:nvPicPr>
        <p:blipFill>
          <a:blip r:embed="rId8" cstate="print"/>
          <a:srcRect/>
          <a:stretch>
            <a:fillRect/>
          </a:stretch>
        </p:blipFill>
        <p:spPr bwMode="auto">
          <a:xfrm>
            <a:off x="4178300" y="5908675"/>
            <a:ext cx="474663" cy="323850"/>
          </a:xfrm>
          <a:prstGeom prst="rect">
            <a:avLst/>
          </a:prstGeom>
          <a:noFill/>
          <a:ln w="9525">
            <a:noFill/>
            <a:miter lim="800000"/>
            <a:headEnd/>
            <a:tailEnd/>
          </a:ln>
        </p:spPr>
      </p:pic>
      <p:grpSp>
        <p:nvGrpSpPr>
          <p:cNvPr id="2" name="Group 60"/>
          <p:cNvGrpSpPr>
            <a:grpSpLocks/>
          </p:cNvGrpSpPr>
          <p:nvPr/>
        </p:nvGrpSpPr>
        <p:grpSpPr bwMode="auto">
          <a:xfrm>
            <a:off x="7073900" y="5564188"/>
            <a:ext cx="685800" cy="633412"/>
            <a:chOff x="1020" y="346"/>
            <a:chExt cx="4114" cy="3756"/>
          </a:xfrm>
        </p:grpSpPr>
        <p:sp>
          <p:nvSpPr>
            <p:cNvPr id="7" name="Freeform 61"/>
            <p:cNvSpPr>
              <a:spLocks/>
            </p:cNvSpPr>
            <p:nvPr userDrawn="1"/>
          </p:nvSpPr>
          <p:spPr bwMode="gray">
            <a:xfrm>
              <a:off x="1020" y="346"/>
              <a:ext cx="4114" cy="3756"/>
            </a:xfrm>
            <a:custGeom>
              <a:avLst/>
              <a:gdLst>
                <a:gd name="T0" fmla="*/ 0 w 4114"/>
                <a:gd name="T1" fmla="*/ 3756 h 3756"/>
                <a:gd name="T2" fmla="*/ 0 w 4114"/>
                <a:gd name="T3" fmla="*/ 0 h 3756"/>
                <a:gd name="T4" fmla="*/ 4022 w 4114"/>
                <a:gd name="T5" fmla="*/ 0 h 3756"/>
                <a:gd name="T6" fmla="*/ 4022 w 4114"/>
                <a:gd name="T7" fmla="*/ 0 h 3756"/>
                <a:gd name="T8" fmla="*/ 4040 w 4114"/>
                <a:gd name="T9" fmla="*/ 118 h 3756"/>
                <a:gd name="T10" fmla="*/ 4054 w 4114"/>
                <a:gd name="T11" fmla="*/ 234 h 3756"/>
                <a:gd name="T12" fmla="*/ 4068 w 4114"/>
                <a:gd name="T13" fmla="*/ 350 h 3756"/>
                <a:gd name="T14" fmla="*/ 4078 w 4114"/>
                <a:gd name="T15" fmla="*/ 468 h 3756"/>
                <a:gd name="T16" fmla="*/ 4088 w 4114"/>
                <a:gd name="T17" fmla="*/ 584 h 3756"/>
                <a:gd name="T18" fmla="*/ 4096 w 4114"/>
                <a:gd name="T19" fmla="*/ 700 h 3756"/>
                <a:gd name="T20" fmla="*/ 4104 w 4114"/>
                <a:gd name="T21" fmla="*/ 814 h 3756"/>
                <a:gd name="T22" fmla="*/ 4108 w 4114"/>
                <a:gd name="T23" fmla="*/ 930 h 3756"/>
                <a:gd name="T24" fmla="*/ 4112 w 4114"/>
                <a:gd name="T25" fmla="*/ 1046 h 3756"/>
                <a:gd name="T26" fmla="*/ 4114 w 4114"/>
                <a:gd name="T27" fmla="*/ 1162 h 3756"/>
                <a:gd name="T28" fmla="*/ 4112 w 4114"/>
                <a:gd name="T29" fmla="*/ 1276 h 3756"/>
                <a:gd name="T30" fmla="*/ 4110 w 4114"/>
                <a:gd name="T31" fmla="*/ 1392 h 3756"/>
                <a:gd name="T32" fmla="*/ 4106 w 4114"/>
                <a:gd name="T33" fmla="*/ 1508 h 3756"/>
                <a:gd name="T34" fmla="*/ 4100 w 4114"/>
                <a:gd name="T35" fmla="*/ 1622 h 3756"/>
                <a:gd name="T36" fmla="*/ 4092 w 4114"/>
                <a:gd name="T37" fmla="*/ 1738 h 3756"/>
                <a:gd name="T38" fmla="*/ 4082 w 4114"/>
                <a:gd name="T39" fmla="*/ 1854 h 3756"/>
                <a:gd name="T40" fmla="*/ 4070 w 4114"/>
                <a:gd name="T41" fmla="*/ 1970 h 3756"/>
                <a:gd name="T42" fmla="*/ 4056 w 4114"/>
                <a:gd name="T43" fmla="*/ 2086 h 3756"/>
                <a:gd name="T44" fmla="*/ 4040 w 4114"/>
                <a:gd name="T45" fmla="*/ 2202 h 3756"/>
                <a:gd name="T46" fmla="*/ 4020 w 4114"/>
                <a:gd name="T47" fmla="*/ 2320 h 3756"/>
                <a:gd name="T48" fmla="*/ 4000 w 4114"/>
                <a:gd name="T49" fmla="*/ 2436 h 3756"/>
                <a:gd name="T50" fmla="*/ 3978 w 4114"/>
                <a:gd name="T51" fmla="*/ 2554 h 3756"/>
                <a:gd name="T52" fmla="*/ 3952 w 4114"/>
                <a:gd name="T53" fmla="*/ 2672 h 3756"/>
                <a:gd name="T54" fmla="*/ 3926 w 4114"/>
                <a:gd name="T55" fmla="*/ 2790 h 3756"/>
                <a:gd name="T56" fmla="*/ 3896 w 4114"/>
                <a:gd name="T57" fmla="*/ 2908 h 3756"/>
                <a:gd name="T58" fmla="*/ 3864 w 4114"/>
                <a:gd name="T59" fmla="*/ 3028 h 3756"/>
                <a:gd name="T60" fmla="*/ 3830 w 4114"/>
                <a:gd name="T61" fmla="*/ 3148 h 3756"/>
                <a:gd name="T62" fmla="*/ 3792 w 4114"/>
                <a:gd name="T63" fmla="*/ 3268 h 3756"/>
                <a:gd name="T64" fmla="*/ 3754 w 4114"/>
                <a:gd name="T65" fmla="*/ 3388 h 3756"/>
                <a:gd name="T66" fmla="*/ 3712 w 4114"/>
                <a:gd name="T67" fmla="*/ 3510 h 3756"/>
                <a:gd name="T68" fmla="*/ 3668 w 4114"/>
                <a:gd name="T69" fmla="*/ 3632 h 3756"/>
                <a:gd name="T70" fmla="*/ 3620 w 4114"/>
                <a:gd name="T71" fmla="*/ 3756 h 3756"/>
                <a:gd name="T72" fmla="*/ 0 w 4114"/>
                <a:gd name="T73" fmla="*/ 3756 h 37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14"/>
                <a:gd name="T112" fmla="*/ 0 h 3756"/>
                <a:gd name="T113" fmla="*/ 4114 w 4114"/>
                <a:gd name="T114" fmla="*/ 3756 h 37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14" h="3756">
                  <a:moveTo>
                    <a:pt x="0" y="3756"/>
                  </a:moveTo>
                  <a:lnTo>
                    <a:pt x="0" y="0"/>
                  </a:lnTo>
                  <a:lnTo>
                    <a:pt x="4022" y="0"/>
                  </a:lnTo>
                  <a:lnTo>
                    <a:pt x="4040" y="118"/>
                  </a:lnTo>
                  <a:lnTo>
                    <a:pt x="4054" y="234"/>
                  </a:lnTo>
                  <a:lnTo>
                    <a:pt x="4068" y="350"/>
                  </a:lnTo>
                  <a:lnTo>
                    <a:pt x="4078" y="468"/>
                  </a:lnTo>
                  <a:lnTo>
                    <a:pt x="4088" y="584"/>
                  </a:lnTo>
                  <a:lnTo>
                    <a:pt x="4096" y="700"/>
                  </a:lnTo>
                  <a:lnTo>
                    <a:pt x="4104" y="814"/>
                  </a:lnTo>
                  <a:lnTo>
                    <a:pt x="4108" y="930"/>
                  </a:lnTo>
                  <a:lnTo>
                    <a:pt x="4112" y="1046"/>
                  </a:lnTo>
                  <a:lnTo>
                    <a:pt x="4114" y="1162"/>
                  </a:lnTo>
                  <a:lnTo>
                    <a:pt x="4112" y="1276"/>
                  </a:lnTo>
                  <a:lnTo>
                    <a:pt x="4110" y="1392"/>
                  </a:lnTo>
                  <a:lnTo>
                    <a:pt x="4106" y="1508"/>
                  </a:lnTo>
                  <a:lnTo>
                    <a:pt x="4100" y="1622"/>
                  </a:lnTo>
                  <a:lnTo>
                    <a:pt x="4092" y="1738"/>
                  </a:lnTo>
                  <a:lnTo>
                    <a:pt x="4082" y="1854"/>
                  </a:lnTo>
                  <a:lnTo>
                    <a:pt x="4070" y="1970"/>
                  </a:lnTo>
                  <a:lnTo>
                    <a:pt x="4056" y="2086"/>
                  </a:lnTo>
                  <a:lnTo>
                    <a:pt x="4040" y="2202"/>
                  </a:lnTo>
                  <a:lnTo>
                    <a:pt x="4020" y="2320"/>
                  </a:lnTo>
                  <a:lnTo>
                    <a:pt x="4000" y="2436"/>
                  </a:lnTo>
                  <a:lnTo>
                    <a:pt x="3978" y="2554"/>
                  </a:lnTo>
                  <a:lnTo>
                    <a:pt x="3952" y="2672"/>
                  </a:lnTo>
                  <a:lnTo>
                    <a:pt x="3926" y="2790"/>
                  </a:lnTo>
                  <a:lnTo>
                    <a:pt x="3896" y="2908"/>
                  </a:lnTo>
                  <a:lnTo>
                    <a:pt x="3864" y="3028"/>
                  </a:lnTo>
                  <a:lnTo>
                    <a:pt x="3830" y="3148"/>
                  </a:lnTo>
                  <a:lnTo>
                    <a:pt x="3792" y="3268"/>
                  </a:lnTo>
                  <a:lnTo>
                    <a:pt x="3754" y="3388"/>
                  </a:lnTo>
                  <a:lnTo>
                    <a:pt x="3712" y="3510"/>
                  </a:lnTo>
                  <a:lnTo>
                    <a:pt x="3668" y="3632"/>
                  </a:lnTo>
                  <a:lnTo>
                    <a:pt x="3620" y="3756"/>
                  </a:lnTo>
                  <a:lnTo>
                    <a:pt x="0" y="3756"/>
                  </a:lnTo>
                  <a:close/>
                </a:path>
              </a:pathLst>
            </a:custGeom>
            <a:solidFill>
              <a:srgbClr val="00989E"/>
            </a:solidFill>
            <a:ln w="9525">
              <a:noFill/>
              <a:round/>
              <a:headEnd/>
              <a:tailEnd/>
            </a:ln>
          </p:spPr>
          <p:txBody>
            <a:bodyPr/>
            <a:lstStyle/>
            <a:p>
              <a:pPr algn="l" eaLnBrk="1" hangingPunct="1">
                <a:defRPr/>
              </a:pPr>
              <a:endParaRPr lang="en-US" sz="1800" dirty="0">
                <a:solidFill>
                  <a:srgbClr val="000000"/>
                </a:solidFill>
              </a:endParaRPr>
            </a:p>
          </p:txBody>
        </p:sp>
        <p:sp>
          <p:nvSpPr>
            <p:cNvPr id="8" name="Freeform 62"/>
            <p:cNvSpPr>
              <a:spLocks/>
            </p:cNvSpPr>
            <p:nvPr userDrawn="1"/>
          </p:nvSpPr>
          <p:spPr bwMode="gray">
            <a:xfrm>
              <a:off x="2629" y="1720"/>
              <a:ext cx="95" cy="66"/>
            </a:xfrm>
            <a:custGeom>
              <a:avLst/>
              <a:gdLst>
                <a:gd name="T0" fmla="*/ 18 w 88"/>
                <a:gd name="T1" fmla="*/ 44 h 62"/>
                <a:gd name="T2" fmla="*/ 0 w 88"/>
                <a:gd name="T3" fmla="*/ 58 h 62"/>
                <a:gd name="T4" fmla="*/ 0 w 88"/>
                <a:gd name="T5" fmla="*/ 58 h 62"/>
                <a:gd name="T6" fmla="*/ 14 w 88"/>
                <a:gd name="T7" fmla="*/ 60 h 62"/>
                <a:gd name="T8" fmla="*/ 28 w 88"/>
                <a:gd name="T9" fmla="*/ 62 h 62"/>
                <a:gd name="T10" fmla="*/ 42 w 88"/>
                <a:gd name="T11" fmla="*/ 58 h 62"/>
                <a:gd name="T12" fmla="*/ 54 w 88"/>
                <a:gd name="T13" fmla="*/ 54 h 62"/>
                <a:gd name="T14" fmla="*/ 66 w 88"/>
                <a:gd name="T15" fmla="*/ 48 h 62"/>
                <a:gd name="T16" fmla="*/ 76 w 88"/>
                <a:gd name="T17" fmla="*/ 40 h 62"/>
                <a:gd name="T18" fmla="*/ 82 w 88"/>
                <a:gd name="T19" fmla="*/ 32 h 62"/>
                <a:gd name="T20" fmla="*/ 88 w 88"/>
                <a:gd name="T21" fmla="*/ 24 h 62"/>
                <a:gd name="T22" fmla="*/ 88 w 88"/>
                <a:gd name="T23" fmla="*/ 0 h 62"/>
                <a:gd name="T24" fmla="*/ 88 w 88"/>
                <a:gd name="T25" fmla="*/ 0 h 62"/>
                <a:gd name="T26" fmla="*/ 66 w 88"/>
                <a:gd name="T27" fmla="*/ 6 h 62"/>
                <a:gd name="T28" fmla="*/ 46 w 88"/>
                <a:gd name="T29" fmla="*/ 16 h 62"/>
                <a:gd name="T30" fmla="*/ 38 w 88"/>
                <a:gd name="T31" fmla="*/ 22 h 62"/>
                <a:gd name="T32" fmla="*/ 30 w 88"/>
                <a:gd name="T33" fmla="*/ 28 h 62"/>
                <a:gd name="T34" fmla="*/ 24 w 88"/>
                <a:gd name="T35" fmla="*/ 36 h 62"/>
                <a:gd name="T36" fmla="*/ 18 w 88"/>
                <a:gd name="T37" fmla="*/ 44 h 62"/>
                <a:gd name="T38" fmla="*/ 18 w 88"/>
                <a:gd name="T39" fmla="*/ 44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
                <a:gd name="T61" fmla="*/ 0 h 62"/>
                <a:gd name="T62" fmla="*/ 88 w 8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 h="62">
                  <a:moveTo>
                    <a:pt x="18" y="44"/>
                  </a:moveTo>
                  <a:lnTo>
                    <a:pt x="0" y="58"/>
                  </a:lnTo>
                  <a:lnTo>
                    <a:pt x="14" y="60"/>
                  </a:lnTo>
                  <a:lnTo>
                    <a:pt x="28" y="62"/>
                  </a:lnTo>
                  <a:lnTo>
                    <a:pt x="42" y="58"/>
                  </a:lnTo>
                  <a:lnTo>
                    <a:pt x="54" y="54"/>
                  </a:lnTo>
                  <a:lnTo>
                    <a:pt x="66" y="48"/>
                  </a:lnTo>
                  <a:lnTo>
                    <a:pt x="76" y="40"/>
                  </a:lnTo>
                  <a:lnTo>
                    <a:pt x="82" y="32"/>
                  </a:lnTo>
                  <a:lnTo>
                    <a:pt x="88" y="24"/>
                  </a:lnTo>
                  <a:lnTo>
                    <a:pt x="88" y="0"/>
                  </a:lnTo>
                  <a:lnTo>
                    <a:pt x="66" y="6"/>
                  </a:lnTo>
                  <a:lnTo>
                    <a:pt x="46" y="16"/>
                  </a:lnTo>
                  <a:lnTo>
                    <a:pt x="38" y="22"/>
                  </a:lnTo>
                  <a:lnTo>
                    <a:pt x="30" y="28"/>
                  </a:lnTo>
                  <a:lnTo>
                    <a:pt x="24" y="36"/>
                  </a:lnTo>
                  <a:lnTo>
                    <a:pt x="18" y="4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9" name="Freeform 63"/>
            <p:cNvSpPr>
              <a:spLocks/>
            </p:cNvSpPr>
            <p:nvPr userDrawn="1"/>
          </p:nvSpPr>
          <p:spPr bwMode="gray">
            <a:xfrm>
              <a:off x="2829" y="1880"/>
              <a:ext cx="67" cy="66"/>
            </a:xfrm>
            <a:custGeom>
              <a:avLst/>
              <a:gdLst>
                <a:gd name="T0" fmla="*/ 28 w 68"/>
                <a:gd name="T1" fmla="*/ 2 h 68"/>
                <a:gd name="T2" fmla="*/ 0 w 68"/>
                <a:gd name="T3" fmla="*/ 0 h 68"/>
                <a:gd name="T4" fmla="*/ 0 w 68"/>
                <a:gd name="T5" fmla="*/ 0 h 68"/>
                <a:gd name="T6" fmla="*/ 2 w 68"/>
                <a:gd name="T7" fmla="*/ 18 h 68"/>
                <a:gd name="T8" fmla="*/ 4 w 68"/>
                <a:gd name="T9" fmla="*/ 28 h 68"/>
                <a:gd name="T10" fmla="*/ 6 w 68"/>
                <a:gd name="T11" fmla="*/ 36 h 68"/>
                <a:gd name="T12" fmla="*/ 12 w 68"/>
                <a:gd name="T13" fmla="*/ 44 h 68"/>
                <a:gd name="T14" fmla="*/ 18 w 68"/>
                <a:gd name="T15" fmla="*/ 50 h 68"/>
                <a:gd name="T16" fmla="*/ 26 w 68"/>
                <a:gd name="T17" fmla="*/ 58 h 68"/>
                <a:gd name="T18" fmla="*/ 36 w 68"/>
                <a:gd name="T19" fmla="*/ 64 h 68"/>
                <a:gd name="T20" fmla="*/ 58 w 68"/>
                <a:gd name="T21" fmla="*/ 68 h 68"/>
                <a:gd name="T22" fmla="*/ 58 w 68"/>
                <a:gd name="T23" fmla="*/ 68 h 68"/>
                <a:gd name="T24" fmla="*/ 66 w 68"/>
                <a:gd name="T25" fmla="*/ 60 h 68"/>
                <a:gd name="T26" fmla="*/ 68 w 68"/>
                <a:gd name="T27" fmla="*/ 54 h 68"/>
                <a:gd name="T28" fmla="*/ 68 w 68"/>
                <a:gd name="T29" fmla="*/ 50 h 68"/>
                <a:gd name="T30" fmla="*/ 66 w 68"/>
                <a:gd name="T31" fmla="*/ 40 h 68"/>
                <a:gd name="T32" fmla="*/ 62 w 68"/>
                <a:gd name="T33" fmla="*/ 32 h 68"/>
                <a:gd name="T34" fmla="*/ 54 w 68"/>
                <a:gd name="T35" fmla="*/ 22 h 68"/>
                <a:gd name="T36" fmla="*/ 46 w 68"/>
                <a:gd name="T37" fmla="*/ 14 h 68"/>
                <a:gd name="T38" fmla="*/ 28 w 68"/>
                <a:gd name="T39" fmla="*/ 2 h 68"/>
                <a:gd name="T40" fmla="*/ 28 w 68"/>
                <a:gd name="T41" fmla="*/ 2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68"/>
                <a:gd name="T65" fmla="*/ 68 w 68"/>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68">
                  <a:moveTo>
                    <a:pt x="28" y="2"/>
                  </a:moveTo>
                  <a:lnTo>
                    <a:pt x="0" y="0"/>
                  </a:lnTo>
                  <a:lnTo>
                    <a:pt x="2" y="18"/>
                  </a:lnTo>
                  <a:lnTo>
                    <a:pt x="4" y="28"/>
                  </a:lnTo>
                  <a:lnTo>
                    <a:pt x="6" y="36"/>
                  </a:lnTo>
                  <a:lnTo>
                    <a:pt x="12" y="44"/>
                  </a:lnTo>
                  <a:lnTo>
                    <a:pt x="18" y="50"/>
                  </a:lnTo>
                  <a:lnTo>
                    <a:pt x="26" y="58"/>
                  </a:lnTo>
                  <a:lnTo>
                    <a:pt x="36" y="64"/>
                  </a:lnTo>
                  <a:lnTo>
                    <a:pt x="58" y="68"/>
                  </a:lnTo>
                  <a:lnTo>
                    <a:pt x="66" y="60"/>
                  </a:lnTo>
                  <a:lnTo>
                    <a:pt x="68" y="54"/>
                  </a:lnTo>
                  <a:lnTo>
                    <a:pt x="68" y="50"/>
                  </a:lnTo>
                  <a:lnTo>
                    <a:pt x="66" y="40"/>
                  </a:lnTo>
                  <a:lnTo>
                    <a:pt x="62" y="32"/>
                  </a:lnTo>
                  <a:lnTo>
                    <a:pt x="54" y="22"/>
                  </a:lnTo>
                  <a:lnTo>
                    <a:pt x="46" y="14"/>
                  </a:lnTo>
                  <a:lnTo>
                    <a:pt x="28" y="2"/>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0" name="Freeform 64"/>
            <p:cNvSpPr>
              <a:spLocks/>
            </p:cNvSpPr>
            <p:nvPr userDrawn="1"/>
          </p:nvSpPr>
          <p:spPr bwMode="gray">
            <a:xfrm>
              <a:off x="2534" y="1221"/>
              <a:ext cx="105" cy="66"/>
            </a:xfrm>
            <a:custGeom>
              <a:avLst/>
              <a:gdLst>
                <a:gd name="T0" fmla="*/ 22 w 106"/>
                <a:gd name="T1" fmla="*/ 54 h 76"/>
                <a:gd name="T2" fmla="*/ 0 w 106"/>
                <a:gd name="T3" fmla="*/ 70 h 76"/>
                <a:gd name="T4" fmla="*/ 0 w 106"/>
                <a:gd name="T5" fmla="*/ 70 h 76"/>
                <a:gd name="T6" fmla="*/ 16 w 106"/>
                <a:gd name="T7" fmla="*/ 74 h 76"/>
                <a:gd name="T8" fmla="*/ 32 w 106"/>
                <a:gd name="T9" fmla="*/ 76 h 76"/>
                <a:gd name="T10" fmla="*/ 46 w 106"/>
                <a:gd name="T11" fmla="*/ 74 h 76"/>
                <a:gd name="T12" fmla="*/ 60 w 106"/>
                <a:gd name="T13" fmla="*/ 68 h 76"/>
                <a:gd name="T14" fmla="*/ 72 w 106"/>
                <a:gd name="T15" fmla="*/ 62 h 76"/>
                <a:gd name="T16" fmla="*/ 82 w 106"/>
                <a:gd name="T17" fmla="*/ 52 h 76"/>
                <a:gd name="T18" fmla="*/ 90 w 106"/>
                <a:gd name="T19" fmla="*/ 42 h 76"/>
                <a:gd name="T20" fmla="*/ 98 w 106"/>
                <a:gd name="T21" fmla="*/ 30 h 76"/>
                <a:gd name="T22" fmla="*/ 106 w 106"/>
                <a:gd name="T23" fmla="*/ 0 h 76"/>
                <a:gd name="T24" fmla="*/ 106 w 106"/>
                <a:gd name="T25" fmla="*/ 0 h 76"/>
                <a:gd name="T26" fmla="*/ 80 w 106"/>
                <a:gd name="T27" fmla="*/ 6 h 76"/>
                <a:gd name="T28" fmla="*/ 68 w 106"/>
                <a:gd name="T29" fmla="*/ 10 h 76"/>
                <a:gd name="T30" fmla="*/ 58 w 106"/>
                <a:gd name="T31" fmla="*/ 14 h 76"/>
                <a:gd name="T32" fmla="*/ 48 w 106"/>
                <a:gd name="T33" fmla="*/ 20 h 76"/>
                <a:gd name="T34" fmla="*/ 38 w 106"/>
                <a:gd name="T35" fmla="*/ 28 h 76"/>
                <a:gd name="T36" fmla="*/ 30 w 106"/>
                <a:gd name="T37" fmla="*/ 40 h 76"/>
                <a:gd name="T38" fmla="*/ 22 w 106"/>
                <a:gd name="T39" fmla="*/ 54 h 76"/>
                <a:gd name="T40" fmla="*/ 22 w 106"/>
                <a:gd name="T41" fmla="*/ 54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76"/>
                <a:gd name="T65" fmla="*/ 106 w 106"/>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76">
                  <a:moveTo>
                    <a:pt x="22" y="54"/>
                  </a:moveTo>
                  <a:lnTo>
                    <a:pt x="0" y="70"/>
                  </a:lnTo>
                  <a:lnTo>
                    <a:pt x="16" y="74"/>
                  </a:lnTo>
                  <a:lnTo>
                    <a:pt x="32" y="76"/>
                  </a:lnTo>
                  <a:lnTo>
                    <a:pt x="46" y="74"/>
                  </a:lnTo>
                  <a:lnTo>
                    <a:pt x="60" y="68"/>
                  </a:lnTo>
                  <a:lnTo>
                    <a:pt x="72" y="62"/>
                  </a:lnTo>
                  <a:lnTo>
                    <a:pt x="82" y="52"/>
                  </a:lnTo>
                  <a:lnTo>
                    <a:pt x="90" y="42"/>
                  </a:lnTo>
                  <a:lnTo>
                    <a:pt x="98" y="30"/>
                  </a:lnTo>
                  <a:lnTo>
                    <a:pt x="106" y="0"/>
                  </a:lnTo>
                  <a:lnTo>
                    <a:pt x="80" y="6"/>
                  </a:lnTo>
                  <a:lnTo>
                    <a:pt x="68" y="10"/>
                  </a:lnTo>
                  <a:lnTo>
                    <a:pt x="58" y="14"/>
                  </a:lnTo>
                  <a:lnTo>
                    <a:pt x="48" y="20"/>
                  </a:lnTo>
                  <a:lnTo>
                    <a:pt x="38" y="28"/>
                  </a:lnTo>
                  <a:lnTo>
                    <a:pt x="30" y="40"/>
                  </a:lnTo>
                  <a:lnTo>
                    <a:pt x="22" y="5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1" name="Freeform 65"/>
            <p:cNvSpPr>
              <a:spLocks/>
            </p:cNvSpPr>
            <p:nvPr userDrawn="1"/>
          </p:nvSpPr>
          <p:spPr bwMode="gray">
            <a:xfrm>
              <a:off x="2477" y="1391"/>
              <a:ext cx="86" cy="75"/>
            </a:xfrm>
            <a:custGeom>
              <a:avLst/>
              <a:gdLst>
                <a:gd name="T0" fmla="*/ 82 w 82"/>
                <a:gd name="T1" fmla="*/ 24 h 72"/>
                <a:gd name="T2" fmla="*/ 76 w 82"/>
                <a:gd name="T3" fmla="*/ 0 h 72"/>
                <a:gd name="T4" fmla="*/ 76 w 82"/>
                <a:gd name="T5" fmla="*/ 0 h 72"/>
                <a:gd name="T6" fmla="*/ 50 w 82"/>
                <a:gd name="T7" fmla="*/ 8 h 72"/>
                <a:gd name="T8" fmla="*/ 30 w 82"/>
                <a:gd name="T9" fmla="*/ 18 h 72"/>
                <a:gd name="T10" fmla="*/ 20 w 82"/>
                <a:gd name="T11" fmla="*/ 24 h 72"/>
                <a:gd name="T12" fmla="*/ 12 w 82"/>
                <a:gd name="T13" fmla="*/ 30 h 72"/>
                <a:gd name="T14" fmla="*/ 6 w 82"/>
                <a:gd name="T15" fmla="*/ 40 h 72"/>
                <a:gd name="T16" fmla="*/ 0 w 82"/>
                <a:gd name="T17" fmla="*/ 48 h 72"/>
                <a:gd name="T18" fmla="*/ 0 w 82"/>
                <a:gd name="T19" fmla="*/ 68 h 72"/>
                <a:gd name="T20" fmla="*/ 0 w 82"/>
                <a:gd name="T21" fmla="*/ 68 h 72"/>
                <a:gd name="T22" fmla="*/ 16 w 82"/>
                <a:gd name="T23" fmla="*/ 72 h 72"/>
                <a:gd name="T24" fmla="*/ 30 w 82"/>
                <a:gd name="T25" fmla="*/ 70 h 72"/>
                <a:gd name="T26" fmla="*/ 42 w 82"/>
                <a:gd name="T27" fmla="*/ 66 h 72"/>
                <a:gd name="T28" fmla="*/ 52 w 82"/>
                <a:gd name="T29" fmla="*/ 60 h 72"/>
                <a:gd name="T30" fmla="*/ 62 w 82"/>
                <a:gd name="T31" fmla="*/ 52 h 72"/>
                <a:gd name="T32" fmla="*/ 70 w 82"/>
                <a:gd name="T33" fmla="*/ 42 h 72"/>
                <a:gd name="T34" fmla="*/ 82 w 82"/>
                <a:gd name="T35" fmla="*/ 24 h 72"/>
                <a:gd name="T36" fmla="*/ 82 w 82"/>
                <a:gd name="T37" fmla="*/ 2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72"/>
                <a:gd name="T59" fmla="*/ 82 w 82"/>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72">
                  <a:moveTo>
                    <a:pt x="82" y="24"/>
                  </a:moveTo>
                  <a:lnTo>
                    <a:pt x="76" y="0"/>
                  </a:lnTo>
                  <a:lnTo>
                    <a:pt x="50" y="8"/>
                  </a:lnTo>
                  <a:lnTo>
                    <a:pt x="30" y="18"/>
                  </a:lnTo>
                  <a:lnTo>
                    <a:pt x="20" y="24"/>
                  </a:lnTo>
                  <a:lnTo>
                    <a:pt x="12" y="30"/>
                  </a:lnTo>
                  <a:lnTo>
                    <a:pt x="6" y="40"/>
                  </a:lnTo>
                  <a:lnTo>
                    <a:pt x="0" y="48"/>
                  </a:lnTo>
                  <a:lnTo>
                    <a:pt x="0" y="68"/>
                  </a:lnTo>
                  <a:lnTo>
                    <a:pt x="16" y="72"/>
                  </a:lnTo>
                  <a:lnTo>
                    <a:pt x="30" y="70"/>
                  </a:lnTo>
                  <a:lnTo>
                    <a:pt x="42" y="66"/>
                  </a:lnTo>
                  <a:lnTo>
                    <a:pt x="52" y="60"/>
                  </a:lnTo>
                  <a:lnTo>
                    <a:pt x="62" y="52"/>
                  </a:lnTo>
                  <a:lnTo>
                    <a:pt x="70" y="42"/>
                  </a:lnTo>
                  <a:lnTo>
                    <a:pt x="82" y="24"/>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2" name="Freeform 66"/>
            <p:cNvSpPr>
              <a:spLocks/>
            </p:cNvSpPr>
            <p:nvPr userDrawn="1"/>
          </p:nvSpPr>
          <p:spPr bwMode="gray">
            <a:xfrm>
              <a:off x="2448" y="1589"/>
              <a:ext cx="105" cy="66"/>
            </a:xfrm>
            <a:custGeom>
              <a:avLst/>
              <a:gdLst>
                <a:gd name="T0" fmla="*/ 0 w 98"/>
                <a:gd name="T1" fmla="*/ 50 h 62"/>
                <a:gd name="T2" fmla="*/ 14 w 98"/>
                <a:gd name="T3" fmla="*/ 58 h 62"/>
                <a:gd name="T4" fmla="*/ 14 w 98"/>
                <a:gd name="T5" fmla="*/ 58 h 62"/>
                <a:gd name="T6" fmla="*/ 30 w 98"/>
                <a:gd name="T7" fmla="*/ 62 h 62"/>
                <a:gd name="T8" fmla="*/ 44 w 98"/>
                <a:gd name="T9" fmla="*/ 60 h 62"/>
                <a:gd name="T10" fmla="*/ 54 w 98"/>
                <a:gd name="T11" fmla="*/ 56 h 62"/>
                <a:gd name="T12" fmla="*/ 60 w 98"/>
                <a:gd name="T13" fmla="*/ 50 h 62"/>
                <a:gd name="T14" fmla="*/ 66 w 98"/>
                <a:gd name="T15" fmla="*/ 42 h 62"/>
                <a:gd name="T16" fmla="*/ 70 w 98"/>
                <a:gd name="T17" fmla="*/ 34 h 62"/>
                <a:gd name="T18" fmla="*/ 78 w 98"/>
                <a:gd name="T19" fmla="*/ 18 h 62"/>
                <a:gd name="T20" fmla="*/ 98 w 98"/>
                <a:gd name="T21" fmla="*/ 2 h 62"/>
                <a:gd name="T22" fmla="*/ 98 w 98"/>
                <a:gd name="T23" fmla="*/ 2 h 62"/>
                <a:gd name="T24" fmla="*/ 80 w 98"/>
                <a:gd name="T25" fmla="*/ 0 h 62"/>
                <a:gd name="T26" fmla="*/ 64 w 98"/>
                <a:gd name="T27" fmla="*/ 2 h 62"/>
                <a:gd name="T28" fmla="*/ 50 w 98"/>
                <a:gd name="T29" fmla="*/ 6 h 62"/>
                <a:gd name="T30" fmla="*/ 36 w 98"/>
                <a:gd name="T31" fmla="*/ 14 h 62"/>
                <a:gd name="T32" fmla="*/ 24 w 98"/>
                <a:gd name="T33" fmla="*/ 22 h 62"/>
                <a:gd name="T34" fmla="*/ 14 w 98"/>
                <a:gd name="T35" fmla="*/ 30 h 62"/>
                <a:gd name="T36" fmla="*/ 6 w 98"/>
                <a:gd name="T37" fmla="*/ 40 h 62"/>
                <a:gd name="T38" fmla="*/ 0 w 98"/>
                <a:gd name="T39" fmla="*/ 50 h 62"/>
                <a:gd name="T40" fmla="*/ 0 w 98"/>
                <a:gd name="T41" fmla="*/ 5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8"/>
                <a:gd name="T64" fmla="*/ 0 h 62"/>
                <a:gd name="T65" fmla="*/ 98 w 9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8" h="62">
                  <a:moveTo>
                    <a:pt x="0" y="50"/>
                  </a:moveTo>
                  <a:lnTo>
                    <a:pt x="14" y="58"/>
                  </a:lnTo>
                  <a:lnTo>
                    <a:pt x="30" y="62"/>
                  </a:lnTo>
                  <a:lnTo>
                    <a:pt x="44" y="60"/>
                  </a:lnTo>
                  <a:lnTo>
                    <a:pt x="54" y="56"/>
                  </a:lnTo>
                  <a:lnTo>
                    <a:pt x="60" y="50"/>
                  </a:lnTo>
                  <a:lnTo>
                    <a:pt x="66" y="42"/>
                  </a:lnTo>
                  <a:lnTo>
                    <a:pt x="70" y="34"/>
                  </a:lnTo>
                  <a:lnTo>
                    <a:pt x="78" y="18"/>
                  </a:lnTo>
                  <a:lnTo>
                    <a:pt x="98" y="2"/>
                  </a:lnTo>
                  <a:lnTo>
                    <a:pt x="80" y="0"/>
                  </a:lnTo>
                  <a:lnTo>
                    <a:pt x="64" y="2"/>
                  </a:lnTo>
                  <a:lnTo>
                    <a:pt x="50" y="6"/>
                  </a:lnTo>
                  <a:lnTo>
                    <a:pt x="36" y="14"/>
                  </a:lnTo>
                  <a:lnTo>
                    <a:pt x="24" y="22"/>
                  </a:lnTo>
                  <a:lnTo>
                    <a:pt x="14" y="30"/>
                  </a:lnTo>
                  <a:lnTo>
                    <a:pt x="6" y="40"/>
                  </a:lnTo>
                  <a:lnTo>
                    <a:pt x="0" y="5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3" name="Freeform 67"/>
            <p:cNvSpPr>
              <a:spLocks/>
            </p:cNvSpPr>
            <p:nvPr userDrawn="1"/>
          </p:nvSpPr>
          <p:spPr bwMode="gray">
            <a:xfrm>
              <a:off x="2725" y="939"/>
              <a:ext cx="95" cy="56"/>
            </a:xfrm>
            <a:custGeom>
              <a:avLst/>
              <a:gdLst>
                <a:gd name="T0" fmla="*/ 18 w 96"/>
                <a:gd name="T1" fmla="*/ 0 h 58"/>
                <a:gd name="T2" fmla="*/ 0 w 96"/>
                <a:gd name="T3" fmla="*/ 8 h 58"/>
                <a:gd name="T4" fmla="*/ 0 w 96"/>
                <a:gd name="T5" fmla="*/ 8 h 58"/>
                <a:gd name="T6" fmla="*/ 2 w 96"/>
                <a:gd name="T7" fmla="*/ 14 h 58"/>
                <a:gd name="T8" fmla="*/ 4 w 96"/>
                <a:gd name="T9" fmla="*/ 20 h 58"/>
                <a:gd name="T10" fmla="*/ 14 w 96"/>
                <a:gd name="T11" fmla="*/ 32 h 58"/>
                <a:gd name="T12" fmla="*/ 26 w 96"/>
                <a:gd name="T13" fmla="*/ 42 h 58"/>
                <a:gd name="T14" fmla="*/ 42 w 96"/>
                <a:gd name="T15" fmla="*/ 50 h 58"/>
                <a:gd name="T16" fmla="*/ 58 w 96"/>
                <a:gd name="T17" fmla="*/ 56 h 58"/>
                <a:gd name="T18" fmla="*/ 72 w 96"/>
                <a:gd name="T19" fmla="*/ 58 h 58"/>
                <a:gd name="T20" fmla="*/ 78 w 96"/>
                <a:gd name="T21" fmla="*/ 58 h 58"/>
                <a:gd name="T22" fmla="*/ 84 w 96"/>
                <a:gd name="T23" fmla="*/ 56 h 58"/>
                <a:gd name="T24" fmla="*/ 90 w 96"/>
                <a:gd name="T25" fmla="*/ 54 h 58"/>
                <a:gd name="T26" fmla="*/ 94 w 96"/>
                <a:gd name="T27" fmla="*/ 50 h 58"/>
                <a:gd name="T28" fmla="*/ 96 w 96"/>
                <a:gd name="T29" fmla="*/ 20 h 58"/>
                <a:gd name="T30" fmla="*/ 96 w 96"/>
                <a:gd name="T31" fmla="*/ 20 h 58"/>
                <a:gd name="T32" fmla="*/ 78 w 96"/>
                <a:gd name="T33" fmla="*/ 10 h 58"/>
                <a:gd name="T34" fmla="*/ 60 w 96"/>
                <a:gd name="T35" fmla="*/ 4 h 58"/>
                <a:gd name="T36" fmla="*/ 40 w 96"/>
                <a:gd name="T37" fmla="*/ 0 h 58"/>
                <a:gd name="T38" fmla="*/ 18 w 96"/>
                <a:gd name="T39" fmla="*/ 0 h 58"/>
                <a:gd name="T40" fmla="*/ 18 w 96"/>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58"/>
                <a:gd name="T65" fmla="*/ 96 w 96"/>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58">
                  <a:moveTo>
                    <a:pt x="18" y="0"/>
                  </a:moveTo>
                  <a:lnTo>
                    <a:pt x="0" y="8"/>
                  </a:lnTo>
                  <a:lnTo>
                    <a:pt x="2" y="14"/>
                  </a:lnTo>
                  <a:lnTo>
                    <a:pt x="4" y="20"/>
                  </a:lnTo>
                  <a:lnTo>
                    <a:pt x="14" y="32"/>
                  </a:lnTo>
                  <a:lnTo>
                    <a:pt x="26" y="42"/>
                  </a:lnTo>
                  <a:lnTo>
                    <a:pt x="42" y="50"/>
                  </a:lnTo>
                  <a:lnTo>
                    <a:pt x="58" y="56"/>
                  </a:lnTo>
                  <a:lnTo>
                    <a:pt x="72" y="58"/>
                  </a:lnTo>
                  <a:lnTo>
                    <a:pt x="78" y="58"/>
                  </a:lnTo>
                  <a:lnTo>
                    <a:pt x="84" y="56"/>
                  </a:lnTo>
                  <a:lnTo>
                    <a:pt x="90" y="54"/>
                  </a:lnTo>
                  <a:lnTo>
                    <a:pt x="94" y="50"/>
                  </a:lnTo>
                  <a:lnTo>
                    <a:pt x="96" y="20"/>
                  </a:lnTo>
                  <a:lnTo>
                    <a:pt x="78" y="10"/>
                  </a:lnTo>
                  <a:lnTo>
                    <a:pt x="60" y="4"/>
                  </a:lnTo>
                  <a:lnTo>
                    <a:pt x="40" y="0"/>
                  </a:lnTo>
                  <a:lnTo>
                    <a:pt x="18" y="0"/>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4" name="Freeform 68"/>
            <p:cNvSpPr>
              <a:spLocks/>
            </p:cNvSpPr>
            <p:nvPr userDrawn="1"/>
          </p:nvSpPr>
          <p:spPr bwMode="gray">
            <a:xfrm>
              <a:off x="2944" y="854"/>
              <a:ext cx="67" cy="94"/>
            </a:xfrm>
            <a:custGeom>
              <a:avLst/>
              <a:gdLst>
                <a:gd name="T0" fmla="*/ 42 w 64"/>
                <a:gd name="T1" fmla="*/ 8 h 102"/>
                <a:gd name="T2" fmla="*/ 14 w 64"/>
                <a:gd name="T3" fmla="*/ 0 h 102"/>
                <a:gd name="T4" fmla="*/ 14 w 64"/>
                <a:gd name="T5" fmla="*/ 0 h 102"/>
                <a:gd name="T6" fmla="*/ 6 w 64"/>
                <a:gd name="T7" fmla="*/ 16 h 102"/>
                <a:gd name="T8" fmla="*/ 2 w 64"/>
                <a:gd name="T9" fmla="*/ 22 h 102"/>
                <a:gd name="T10" fmla="*/ 0 w 64"/>
                <a:gd name="T11" fmla="*/ 30 h 102"/>
                <a:gd name="T12" fmla="*/ 0 w 64"/>
                <a:gd name="T13" fmla="*/ 40 h 102"/>
                <a:gd name="T14" fmla="*/ 0 w 64"/>
                <a:gd name="T15" fmla="*/ 50 h 102"/>
                <a:gd name="T16" fmla="*/ 4 w 64"/>
                <a:gd name="T17" fmla="*/ 60 h 102"/>
                <a:gd name="T18" fmla="*/ 8 w 64"/>
                <a:gd name="T19" fmla="*/ 72 h 102"/>
                <a:gd name="T20" fmla="*/ 22 w 64"/>
                <a:gd name="T21" fmla="*/ 102 h 102"/>
                <a:gd name="T22" fmla="*/ 22 w 64"/>
                <a:gd name="T23" fmla="*/ 102 h 102"/>
                <a:gd name="T24" fmla="*/ 44 w 64"/>
                <a:gd name="T25" fmla="*/ 78 h 102"/>
                <a:gd name="T26" fmla="*/ 54 w 64"/>
                <a:gd name="T27" fmla="*/ 66 h 102"/>
                <a:gd name="T28" fmla="*/ 60 w 64"/>
                <a:gd name="T29" fmla="*/ 54 h 102"/>
                <a:gd name="T30" fmla="*/ 64 w 64"/>
                <a:gd name="T31" fmla="*/ 44 h 102"/>
                <a:gd name="T32" fmla="*/ 64 w 64"/>
                <a:gd name="T33" fmla="*/ 38 h 102"/>
                <a:gd name="T34" fmla="*/ 62 w 64"/>
                <a:gd name="T35" fmla="*/ 32 h 102"/>
                <a:gd name="T36" fmla="*/ 60 w 64"/>
                <a:gd name="T37" fmla="*/ 26 h 102"/>
                <a:gd name="T38" fmla="*/ 56 w 64"/>
                <a:gd name="T39" fmla="*/ 20 h 102"/>
                <a:gd name="T40" fmla="*/ 42 w 64"/>
                <a:gd name="T41" fmla="*/ 8 h 102"/>
                <a:gd name="T42" fmla="*/ 42 w 64"/>
                <a:gd name="T43" fmla="*/ 8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02"/>
                <a:gd name="T68" fmla="*/ 64 w 64"/>
                <a:gd name="T69" fmla="*/ 102 h 10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02">
                  <a:moveTo>
                    <a:pt x="42" y="8"/>
                  </a:moveTo>
                  <a:lnTo>
                    <a:pt x="14" y="0"/>
                  </a:lnTo>
                  <a:lnTo>
                    <a:pt x="6" y="16"/>
                  </a:lnTo>
                  <a:lnTo>
                    <a:pt x="2" y="22"/>
                  </a:lnTo>
                  <a:lnTo>
                    <a:pt x="0" y="30"/>
                  </a:lnTo>
                  <a:lnTo>
                    <a:pt x="0" y="40"/>
                  </a:lnTo>
                  <a:lnTo>
                    <a:pt x="0" y="50"/>
                  </a:lnTo>
                  <a:lnTo>
                    <a:pt x="4" y="60"/>
                  </a:lnTo>
                  <a:lnTo>
                    <a:pt x="8" y="72"/>
                  </a:lnTo>
                  <a:lnTo>
                    <a:pt x="22" y="102"/>
                  </a:lnTo>
                  <a:lnTo>
                    <a:pt x="44" y="78"/>
                  </a:lnTo>
                  <a:lnTo>
                    <a:pt x="54" y="66"/>
                  </a:lnTo>
                  <a:lnTo>
                    <a:pt x="60" y="54"/>
                  </a:lnTo>
                  <a:lnTo>
                    <a:pt x="64" y="44"/>
                  </a:lnTo>
                  <a:lnTo>
                    <a:pt x="64" y="38"/>
                  </a:lnTo>
                  <a:lnTo>
                    <a:pt x="62" y="32"/>
                  </a:lnTo>
                  <a:lnTo>
                    <a:pt x="60" y="26"/>
                  </a:lnTo>
                  <a:lnTo>
                    <a:pt x="56" y="20"/>
                  </a:lnTo>
                  <a:lnTo>
                    <a:pt x="42" y="8"/>
                  </a:lnTo>
                  <a:close/>
                </a:path>
              </a:pathLst>
            </a:custGeom>
            <a:solidFill>
              <a:srgbClr val="2F4594"/>
            </a:solidFill>
            <a:ln w="9525">
              <a:noFill/>
              <a:round/>
              <a:headEnd/>
              <a:tailEnd/>
            </a:ln>
          </p:spPr>
          <p:txBody>
            <a:bodyPr/>
            <a:lstStyle/>
            <a:p>
              <a:pPr algn="l" eaLnBrk="1" hangingPunct="1">
                <a:defRPr/>
              </a:pPr>
              <a:endParaRPr lang="en-US" sz="1800" dirty="0">
                <a:solidFill>
                  <a:srgbClr val="000000"/>
                </a:solidFill>
              </a:endParaRPr>
            </a:p>
          </p:txBody>
        </p:sp>
        <p:sp>
          <p:nvSpPr>
            <p:cNvPr id="15" name="Freeform 69"/>
            <p:cNvSpPr>
              <a:spLocks noEditPoints="1"/>
            </p:cNvSpPr>
            <p:nvPr userDrawn="1"/>
          </p:nvSpPr>
          <p:spPr bwMode="gray">
            <a:xfrm>
              <a:off x="3171" y="665"/>
              <a:ext cx="767" cy="1977"/>
            </a:xfrm>
            <a:custGeom>
              <a:avLst/>
              <a:gdLst>
                <a:gd name="T0" fmla="*/ 632 w 772"/>
                <a:gd name="T1" fmla="*/ 774 h 1976"/>
                <a:gd name="T2" fmla="*/ 684 w 772"/>
                <a:gd name="T3" fmla="*/ 690 h 1976"/>
                <a:gd name="T4" fmla="*/ 682 w 772"/>
                <a:gd name="T5" fmla="*/ 488 h 1976"/>
                <a:gd name="T6" fmla="*/ 690 w 772"/>
                <a:gd name="T7" fmla="*/ 430 h 1976"/>
                <a:gd name="T8" fmla="*/ 690 w 772"/>
                <a:gd name="T9" fmla="*/ 376 h 1976"/>
                <a:gd name="T10" fmla="*/ 672 w 772"/>
                <a:gd name="T11" fmla="*/ 320 h 1976"/>
                <a:gd name="T12" fmla="*/ 642 w 772"/>
                <a:gd name="T13" fmla="*/ 280 h 1976"/>
                <a:gd name="T14" fmla="*/ 644 w 772"/>
                <a:gd name="T15" fmla="*/ 238 h 1976"/>
                <a:gd name="T16" fmla="*/ 606 w 772"/>
                <a:gd name="T17" fmla="*/ 226 h 1976"/>
                <a:gd name="T18" fmla="*/ 576 w 772"/>
                <a:gd name="T19" fmla="*/ 190 h 1976"/>
                <a:gd name="T20" fmla="*/ 564 w 772"/>
                <a:gd name="T21" fmla="*/ 180 h 1976"/>
                <a:gd name="T22" fmla="*/ 523 w 772"/>
                <a:gd name="T23" fmla="*/ 182 h 1976"/>
                <a:gd name="T24" fmla="*/ 515 w 772"/>
                <a:gd name="T25" fmla="*/ 138 h 1976"/>
                <a:gd name="T26" fmla="*/ 469 w 772"/>
                <a:gd name="T27" fmla="*/ 156 h 1976"/>
                <a:gd name="T28" fmla="*/ 471 w 772"/>
                <a:gd name="T29" fmla="*/ 116 h 1976"/>
                <a:gd name="T30" fmla="*/ 429 w 772"/>
                <a:gd name="T31" fmla="*/ 120 h 1976"/>
                <a:gd name="T32" fmla="*/ 385 w 772"/>
                <a:gd name="T33" fmla="*/ 132 h 1976"/>
                <a:gd name="T34" fmla="*/ 385 w 772"/>
                <a:gd name="T35" fmla="*/ 80 h 1976"/>
                <a:gd name="T36" fmla="*/ 374 w 772"/>
                <a:gd name="T37" fmla="*/ 68 h 1976"/>
                <a:gd name="T38" fmla="*/ 344 w 772"/>
                <a:gd name="T39" fmla="*/ 44 h 1976"/>
                <a:gd name="T40" fmla="*/ 312 w 772"/>
                <a:gd name="T41" fmla="*/ 88 h 1976"/>
                <a:gd name="T42" fmla="*/ 304 w 772"/>
                <a:gd name="T43" fmla="*/ 64 h 1976"/>
                <a:gd name="T44" fmla="*/ 328 w 772"/>
                <a:gd name="T45" fmla="*/ 46 h 1976"/>
                <a:gd name="T46" fmla="*/ 254 w 772"/>
                <a:gd name="T47" fmla="*/ 122 h 1976"/>
                <a:gd name="T48" fmla="*/ 234 w 772"/>
                <a:gd name="T49" fmla="*/ 92 h 1976"/>
                <a:gd name="T50" fmla="*/ 288 w 772"/>
                <a:gd name="T51" fmla="*/ 18 h 1976"/>
                <a:gd name="T52" fmla="*/ 217 w 772"/>
                <a:gd name="T53" fmla="*/ 62 h 1976"/>
                <a:gd name="T54" fmla="*/ 213 w 772"/>
                <a:gd name="T55" fmla="*/ 90 h 1976"/>
                <a:gd name="T56" fmla="*/ 207 w 772"/>
                <a:gd name="T57" fmla="*/ 60 h 1976"/>
                <a:gd name="T58" fmla="*/ 211 w 772"/>
                <a:gd name="T59" fmla="*/ 8 h 1976"/>
                <a:gd name="T60" fmla="*/ 183 w 772"/>
                <a:gd name="T61" fmla="*/ 40 h 1976"/>
                <a:gd name="T62" fmla="*/ 161 w 772"/>
                <a:gd name="T63" fmla="*/ 0 h 1976"/>
                <a:gd name="T64" fmla="*/ 155 w 772"/>
                <a:gd name="T65" fmla="*/ 94 h 1976"/>
                <a:gd name="T66" fmla="*/ 137 w 772"/>
                <a:gd name="T67" fmla="*/ 12 h 1976"/>
                <a:gd name="T68" fmla="*/ 83 w 772"/>
                <a:gd name="T69" fmla="*/ 74 h 1976"/>
                <a:gd name="T70" fmla="*/ 62 w 772"/>
                <a:gd name="T71" fmla="*/ 98 h 1976"/>
                <a:gd name="T72" fmla="*/ 54 w 772"/>
                <a:gd name="T73" fmla="*/ 20 h 1976"/>
                <a:gd name="T74" fmla="*/ 85 w 772"/>
                <a:gd name="T75" fmla="*/ 738 h 1976"/>
                <a:gd name="T76" fmla="*/ 38 w 772"/>
                <a:gd name="T77" fmla="*/ 1701 h 1976"/>
                <a:gd name="T78" fmla="*/ 175 w 772"/>
                <a:gd name="T79" fmla="*/ 1955 h 1976"/>
                <a:gd name="T80" fmla="*/ 572 w 772"/>
                <a:gd name="T81" fmla="*/ 1977 h 1976"/>
                <a:gd name="T82" fmla="*/ 652 w 772"/>
                <a:gd name="T83" fmla="*/ 1939 h 1976"/>
                <a:gd name="T84" fmla="*/ 469 w 772"/>
                <a:gd name="T85" fmla="*/ 1911 h 1976"/>
                <a:gd name="T86" fmla="*/ 366 w 772"/>
                <a:gd name="T87" fmla="*/ 1875 h 1976"/>
                <a:gd name="T88" fmla="*/ 264 w 772"/>
                <a:gd name="T89" fmla="*/ 1723 h 1976"/>
                <a:gd name="T90" fmla="*/ 258 w 772"/>
                <a:gd name="T91" fmla="*/ 1569 h 1976"/>
                <a:gd name="T92" fmla="*/ 302 w 772"/>
                <a:gd name="T93" fmla="*/ 1497 h 1976"/>
                <a:gd name="T94" fmla="*/ 548 w 772"/>
                <a:gd name="T95" fmla="*/ 1495 h 1976"/>
                <a:gd name="T96" fmla="*/ 678 w 772"/>
                <a:gd name="T97" fmla="*/ 1453 h 1976"/>
                <a:gd name="T98" fmla="*/ 650 w 772"/>
                <a:gd name="T99" fmla="*/ 1353 h 1976"/>
                <a:gd name="T100" fmla="*/ 688 w 772"/>
                <a:gd name="T101" fmla="*/ 1265 h 1976"/>
                <a:gd name="T102" fmla="*/ 606 w 772"/>
                <a:gd name="T103" fmla="*/ 1221 h 1976"/>
                <a:gd name="T104" fmla="*/ 690 w 772"/>
                <a:gd name="T105" fmla="*/ 1189 h 1976"/>
                <a:gd name="T106" fmla="*/ 693 w 772"/>
                <a:gd name="T107" fmla="*/ 1125 h 1976"/>
                <a:gd name="T108" fmla="*/ 709 w 772"/>
                <a:gd name="T109" fmla="*/ 1053 h 1976"/>
                <a:gd name="T110" fmla="*/ 767 w 772"/>
                <a:gd name="T111" fmla="*/ 1003 h 1976"/>
                <a:gd name="T112" fmla="*/ 489 w 772"/>
                <a:gd name="T113" fmla="*/ 850 h 1976"/>
                <a:gd name="T114" fmla="*/ 360 w 772"/>
                <a:gd name="T115" fmla="*/ 826 h 1976"/>
                <a:gd name="T116" fmla="*/ 421 w 772"/>
                <a:gd name="T117" fmla="*/ 782 h 1976"/>
                <a:gd name="T118" fmla="*/ 529 w 772"/>
                <a:gd name="T119" fmla="*/ 794 h 1976"/>
                <a:gd name="T120" fmla="*/ 513 w 772"/>
                <a:gd name="T121" fmla="*/ 846 h 1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2"/>
                <a:gd name="T184" fmla="*/ 0 h 1976"/>
                <a:gd name="T185" fmla="*/ 772 w 772"/>
                <a:gd name="T186" fmla="*/ 1976 h 1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2" h="1976">
                  <a:moveTo>
                    <a:pt x="696" y="886"/>
                  </a:moveTo>
                  <a:lnTo>
                    <a:pt x="696" y="886"/>
                  </a:lnTo>
                  <a:lnTo>
                    <a:pt x="670" y="852"/>
                  </a:lnTo>
                  <a:lnTo>
                    <a:pt x="656" y="834"/>
                  </a:lnTo>
                  <a:lnTo>
                    <a:pt x="646" y="814"/>
                  </a:lnTo>
                  <a:lnTo>
                    <a:pt x="638" y="794"/>
                  </a:lnTo>
                  <a:lnTo>
                    <a:pt x="636" y="784"/>
                  </a:lnTo>
                  <a:lnTo>
                    <a:pt x="636" y="774"/>
                  </a:lnTo>
                  <a:lnTo>
                    <a:pt x="638" y="764"/>
                  </a:lnTo>
                  <a:lnTo>
                    <a:pt x="642" y="754"/>
                  </a:lnTo>
                  <a:lnTo>
                    <a:pt x="646" y="744"/>
                  </a:lnTo>
                  <a:lnTo>
                    <a:pt x="654" y="734"/>
                  </a:lnTo>
                  <a:lnTo>
                    <a:pt x="670" y="720"/>
                  </a:lnTo>
                  <a:lnTo>
                    <a:pt x="680" y="706"/>
                  </a:lnTo>
                  <a:lnTo>
                    <a:pt x="688" y="690"/>
                  </a:lnTo>
                  <a:lnTo>
                    <a:pt x="690" y="672"/>
                  </a:lnTo>
                  <a:lnTo>
                    <a:pt x="696" y="612"/>
                  </a:lnTo>
                  <a:lnTo>
                    <a:pt x="696" y="566"/>
                  </a:lnTo>
                  <a:lnTo>
                    <a:pt x="692" y="526"/>
                  </a:lnTo>
                  <a:lnTo>
                    <a:pt x="684" y="490"/>
                  </a:lnTo>
                  <a:lnTo>
                    <a:pt x="686" y="488"/>
                  </a:lnTo>
                  <a:lnTo>
                    <a:pt x="690" y="486"/>
                  </a:lnTo>
                  <a:lnTo>
                    <a:pt x="694" y="482"/>
                  </a:lnTo>
                  <a:lnTo>
                    <a:pt x="698" y="474"/>
                  </a:lnTo>
                  <a:lnTo>
                    <a:pt x="700" y="458"/>
                  </a:lnTo>
                  <a:lnTo>
                    <a:pt x="700" y="446"/>
                  </a:lnTo>
                  <a:lnTo>
                    <a:pt x="698" y="438"/>
                  </a:lnTo>
                  <a:lnTo>
                    <a:pt x="694" y="430"/>
                  </a:lnTo>
                  <a:lnTo>
                    <a:pt x="690" y="426"/>
                  </a:lnTo>
                  <a:lnTo>
                    <a:pt x="686" y="422"/>
                  </a:lnTo>
                  <a:lnTo>
                    <a:pt x="684" y="420"/>
                  </a:lnTo>
                  <a:lnTo>
                    <a:pt x="690" y="412"/>
                  </a:lnTo>
                  <a:lnTo>
                    <a:pt x="694" y="402"/>
                  </a:lnTo>
                  <a:lnTo>
                    <a:pt x="696" y="388"/>
                  </a:lnTo>
                  <a:lnTo>
                    <a:pt x="694" y="376"/>
                  </a:lnTo>
                  <a:lnTo>
                    <a:pt x="692" y="362"/>
                  </a:lnTo>
                  <a:lnTo>
                    <a:pt x="688" y="352"/>
                  </a:lnTo>
                  <a:lnTo>
                    <a:pt x="680" y="344"/>
                  </a:lnTo>
                  <a:lnTo>
                    <a:pt x="676" y="342"/>
                  </a:lnTo>
                  <a:lnTo>
                    <a:pt x="670" y="342"/>
                  </a:lnTo>
                  <a:lnTo>
                    <a:pt x="674" y="332"/>
                  </a:lnTo>
                  <a:lnTo>
                    <a:pt x="676" y="320"/>
                  </a:lnTo>
                  <a:lnTo>
                    <a:pt x="676" y="308"/>
                  </a:lnTo>
                  <a:lnTo>
                    <a:pt x="674" y="298"/>
                  </a:lnTo>
                  <a:lnTo>
                    <a:pt x="668" y="290"/>
                  </a:lnTo>
                  <a:lnTo>
                    <a:pt x="662" y="282"/>
                  </a:lnTo>
                  <a:lnTo>
                    <a:pt x="654" y="280"/>
                  </a:lnTo>
                  <a:lnTo>
                    <a:pt x="642" y="280"/>
                  </a:lnTo>
                  <a:lnTo>
                    <a:pt x="646" y="280"/>
                  </a:lnTo>
                  <a:lnTo>
                    <a:pt x="650" y="274"/>
                  </a:lnTo>
                  <a:lnTo>
                    <a:pt x="654" y="266"/>
                  </a:lnTo>
                  <a:lnTo>
                    <a:pt x="656" y="260"/>
                  </a:lnTo>
                  <a:lnTo>
                    <a:pt x="656" y="254"/>
                  </a:lnTo>
                  <a:lnTo>
                    <a:pt x="654" y="246"/>
                  </a:lnTo>
                  <a:lnTo>
                    <a:pt x="652" y="242"/>
                  </a:lnTo>
                  <a:lnTo>
                    <a:pt x="648" y="238"/>
                  </a:lnTo>
                  <a:lnTo>
                    <a:pt x="644" y="236"/>
                  </a:lnTo>
                  <a:lnTo>
                    <a:pt x="636" y="234"/>
                  </a:lnTo>
                  <a:lnTo>
                    <a:pt x="626" y="234"/>
                  </a:lnTo>
                  <a:lnTo>
                    <a:pt x="618" y="236"/>
                  </a:lnTo>
                  <a:lnTo>
                    <a:pt x="610" y="236"/>
                  </a:lnTo>
                  <a:lnTo>
                    <a:pt x="608" y="236"/>
                  </a:lnTo>
                  <a:lnTo>
                    <a:pt x="608" y="234"/>
                  </a:lnTo>
                  <a:lnTo>
                    <a:pt x="610" y="226"/>
                  </a:lnTo>
                  <a:lnTo>
                    <a:pt x="612" y="220"/>
                  </a:lnTo>
                  <a:lnTo>
                    <a:pt x="610" y="212"/>
                  </a:lnTo>
                  <a:lnTo>
                    <a:pt x="604" y="204"/>
                  </a:lnTo>
                  <a:lnTo>
                    <a:pt x="598" y="196"/>
                  </a:lnTo>
                  <a:lnTo>
                    <a:pt x="592" y="190"/>
                  </a:lnTo>
                  <a:lnTo>
                    <a:pt x="584" y="188"/>
                  </a:lnTo>
                  <a:lnTo>
                    <a:pt x="580" y="190"/>
                  </a:lnTo>
                  <a:lnTo>
                    <a:pt x="576" y="192"/>
                  </a:lnTo>
                  <a:lnTo>
                    <a:pt x="574" y="196"/>
                  </a:lnTo>
                  <a:lnTo>
                    <a:pt x="570" y="202"/>
                  </a:lnTo>
                  <a:lnTo>
                    <a:pt x="568" y="200"/>
                  </a:lnTo>
                  <a:lnTo>
                    <a:pt x="566" y="194"/>
                  </a:lnTo>
                  <a:lnTo>
                    <a:pt x="568" y="184"/>
                  </a:lnTo>
                  <a:lnTo>
                    <a:pt x="568" y="180"/>
                  </a:lnTo>
                  <a:lnTo>
                    <a:pt x="566" y="174"/>
                  </a:lnTo>
                  <a:lnTo>
                    <a:pt x="564" y="170"/>
                  </a:lnTo>
                  <a:lnTo>
                    <a:pt x="560" y="166"/>
                  </a:lnTo>
                  <a:lnTo>
                    <a:pt x="552" y="168"/>
                  </a:lnTo>
                  <a:lnTo>
                    <a:pt x="544" y="172"/>
                  </a:lnTo>
                  <a:lnTo>
                    <a:pt x="526" y="182"/>
                  </a:lnTo>
                  <a:lnTo>
                    <a:pt x="526" y="176"/>
                  </a:lnTo>
                  <a:lnTo>
                    <a:pt x="526" y="172"/>
                  </a:lnTo>
                  <a:lnTo>
                    <a:pt x="528" y="162"/>
                  </a:lnTo>
                  <a:lnTo>
                    <a:pt x="528" y="158"/>
                  </a:lnTo>
                  <a:lnTo>
                    <a:pt x="528" y="152"/>
                  </a:lnTo>
                  <a:lnTo>
                    <a:pt x="524" y="146"/>
                  </a:lnTo>
                  <a:lnTo>
                    <a:pt x="518" y="138"/>
                  </a:lnTo>
                  <a:lnTo>
                    <a:pt x="510" y="134"/>
                  </a:lnTo>
                  <a:lnTo>
                    <a:pt x="502" y="132"/>
                  </a:lnTo>
                  <a:lnTo>
                    <a:pt x="498" y="134"/>
                  </a:lnTo>
                  <a:lnTo>
                    <a:pt x="492" y="136"/>
                  </a:lnTo>
                  <a:lnTo>
                    <a:pt x="484" y="146"/>
                  </a:lnTo>
                  <a:lnTo>
                    <a:pt x="478" y="152"/>
                  </a:lnTo>
                  <a:lnTo>
                    <a:pt x="472" y="156"/>
                  </a:lnTo>
                  <a:lnTo>
                    <a:pt x="466" y="154"/>
                  </a:lnTo>
                  <a:lnTo>
                    <a:pt x="464" y="150"/>
                  </a:lnTo>
                  <a:lnTo>
                    <a:pt x="464" y="148"/>
                  </a:lnTo>
                  <a:lnTo>
                    <a:pt x="474" y="136"/>
                  </a:lnTo>
                  <a:lnTo>
                    <a:pt x="478" y="128"/>
                  </a:lnTo>
                  <a:lnTo>
                    <a:pt x="478" y="124"/>
                  </a:lnTo>
                  <a:lnTo>
                    <a:pt x="476" y="120"/>
                  </a:lnTo>
                  <a:lnTo>
                    <a:pt x="474" y="116"/>
                  </a:lnTo>
                  <a:lnTo>
                    <a:pt x="468" y="110"/>
                  </a:lnTo>
                  <a:lnTo>
                    <a:pt x="460" y="106"/>
                  </a:lnTo>
                  <a:lnTo>
                    <a:pt x="448" y="100"/>
                  </a:lnTo>
                  <a:lnTo>
                    <a:pt x="442" y="112"/>
                  </a:lnTo>
                  <a:lnTo>
                    <a:pt x="438" y="120"/>
                  </a:lnTo>
                  <a:lnTo>
                    <a:pt x="434" y="122"/>
                  </a:lnTo>
                  <a:lnTo>
                    <a:pt x="432" y="120"/>
                  </a:lnTo>
                  <a:lnTo>
                    <a:pt x="428" y="112"/>
                  </a:lnTo>
                  <a:lnTo>
                    <a:pt x="426" y="108"/>
                  </a:lnTo>
                  <a:lnTo>
                    <a:pt x="424" y="106"/>
                  </a:lnTo>
                  <a:lnTo>
                    <a:pt x="422" y="104"/>
                  </a:lnTo>
                  <a:lnTo>
                    <a:pt x="418" y="106"/>
                  </a:lnTo>
                  <a:lnTo>
                    <a:pt x="412" y="110"/>
                  </a:lnTo>
                  <a:lnTo>
                    <a:pt x="388" y="132"/>
                  </a:lnTo>
                  <a:lnTo>
                    <a:pt x="398" y="112"/>
                  </a:lnTo>
                  <a:lnTo>
                    <a:pt x="404" y="92"/>
                  </a:lnTo>
                  <a:lnTo>
                    <a:pt x="406" y="84"/>
                  </a:lnTo>
                  <a:lnTo>
                    <a:pt x="404" y="80"/>
                  </a:lnTo>
                  <a:lnTo>
                    <a:pt x="398" y="78"/>
                  </a:lnTo>
                  <a:lnTo>
                    <a:pt x="388" y="80"/>
                  </a:lnTo>
                  <a:lnTo>
                    <a:pt x="376" y="84"/>
                  </a:lnTo>
                  <a:lnTo>
                    <a:pt x="368" y="86"/>
                  </a:lnTo>
                  <a:lnTo>
                    <a:pt x="366" y="86"/>
                  </a:lnTo>
                  <a:lnTo>
                    <a:pt x="364" y="84"/>
                  </a:lnTo>
                  <a:lnTo>
                    <a:pt x="368" y="76"/>
                  </a:lnTo>
                  <a:lnTo>
                    <a:pt x="370" y="72"/>
                  </a:lnTo>
                  <a:lnTo>
                    <a:pt x="376" y="68"/>
                  </a:lnTo>
                  <a:lnTo>
                    <a:pt x="380" y="64"/>
                  </a:lnTo>
                  <a:lnTo>
                    <a:pt x="380" y="62"/>
                  </a:lnTo>
                  <a:lnTo>
                    <a:pt x="380" y="58"/>
                  </a:lnTo>
                  <a:lnTo>
                    <a:pt x="376" y="50"/>
                  </a:lnTo>
                  <a:lnTo>
                    <a:pt x="368" y="44"/>
                  </a:lnTo>
                  <a:lnTo>
                    <a:pt x="358" y="42"/>
                  </a:lnTo>
                  <a:lnTo>
                    <a:pt x="350" y="42"/>
                  </a:lnTo>
                  <a:lnTo>
                    <a:pt x="346" y="44"/>
                  </a:lnTo>
                  <a:lnTo>
                    <a:pt x="344" y="46"/>
                  </a:lnTo>
                  <a:lnTo>
                    <a:pt x="342" y="52"/>
                  </a:lnTo>
                  <a:lnTo>
                    <a:pt x="342" y="58"/>
                  </a:lnTo>
                  <a:lnTo>
                    <a:pt x="340" y="68"/>
                  </a:lnTo>
                  <a:lnTo>
                    <a:pt x="332" y="76"/>
                  </a:lnTo>
                  <a:lnTo>
                    <a:pt x="324" y="84"/>
                  </a:lnTo>
                  <a:lnTo>
                    <a:pt x="314" y="88"/>
                  </a:lnTo>
                  <a:lnTo>
                    <a:pt x="306" y="90"/>
                  </a:lnTo>
                  <a:lnTo>
                    <a:pt x="300" y="90"/>
                  </a:lnTo>
                  <a:lnTo>
                    <a:pt x="298" y="88"/>
                  </a:lnTo>
                  <a:lnTo>
                    <a:pt x="298" y="84"/>
                  </a:lnTo>
                  <a:lnTo>
                    <a:pt x="300" y="76"/>
                  </a:lnTo>
                  <a:lnTo>
                    <a:pt x="302" y="68"/>
                  </a:lnTo>
                  <a:lnTo>
                    <a:pt x="306" y="64"/>
                  </a:lnTo>
                  <a:lnTo>
                    <a:pt x="310" y="62"/>
                  </a:lnTo>
                  <a:lnTo>
                    <a:pt x="314" y="60"/>
                  </a:lnTo>
                  <a:lnTo>
                    <a:pt x="322" y="60"/>
                  </a:lnTo>
                  <a:lnTo>
                    <a:pt x="328" y="62"/>
                  </a:lnTo>
                  <a:lnTo>
                    <a:pt x="334" y="62"/>
                  </a:lnTo>
                  <a:lnTo>
                    <a:pt x="334" y="60"/>
                  </a:lnTo>
                  <a:lnTo>
                    <a:pt x="334" y="58"/>
                  </a:lnTo>
                  <a:lnTo>
                    <a:pt x="330" y="46"/>
                  </a:lnTo>
                  <a:lnTo>
                    <a:pt x="318" y="26"/>
                  </a:lnTo>
                  <a:lnTo>
                    <a:pt x="284" y="62"/>
                  </a:lnTo>
                  <a:lnTo>
                    <a:pt x="272" y="76"/>
                  </a:lnTo>
                  <a:lnTo>
                    <a:pt x="266" y="86"/>
                  </a:lnTo>
                  <a:lnTo>
                    <a:pt x="260" y="110"/>
                  </a:lnTo>
                  <a:lnTo>
                    <a:pt x="256" y="122"/>
                  </a:lnTo>
                  <a:lnTo>
                    <a:pt x="254" y="124"/>
                  </a:lnTo>
                  <a:lnTo>
                    <a:pt x="252" y="124"/>
                  </a:lnTo>
                  <a:lnTo>
                    <a:pt x="250" y="120"/>
                  </a:lnTo>
                  <a:lnTo>
                    <a:pt x="246" y="102"/>
                  </a:lnTo>
                  <a:lnTo>
                    <a:pt x="242" y="96"/>
                  </a:lnTo>
                  <a:lnTo>
                    <a:pt x="238" y="92"/>
                  </a:lnTo>
                  <a:lnTo>
                    <a:pt x="236" y="92"/>
                  </a:lnTo>
                  <a:lnTo>
                    <a:pt x="258" y="76"/>
                  </a:lnTo>
                  <a:lnTo>
                    <a:pt x="268" y="66"/>
                  </a:lnTo>
                  <a:lnTo>
                    <a:pt x="276" y="56"/>
                  </a:lnTo>
                  <a:lnTo>
                    <a:pt x="284" y="46"/>
                  </a:lnTo>
                  <a:lnTo>
                    <a:pt x="290" y="36"/>
                  </a:lnTo>
                  <a:lnTo>
                    <a:pt x="292" y="26"/>
                  </a:lnTo>
                  <a:lnTo>
                    <a:pt x="290" y="18"/>
                  </a:lnTo>
                  <a:lnTo>
                    <a:pt x="276" y="18"/>
                  </a:lnTo>
                  <a:lnTo>
                    <a:pt x="262" y="24"/>
                  </a:lnTo>
                  <a:lnTo>
                    <a:pt x="246" y="32"/>
                  </a:lnTo>
                  <a:lnTo>
                    <a:pt x="232" y="40"/>
                  </a:lnTo>
                  <a:lnTo>
                    <a:pt x="222" y="50"/>
                  </a:lnTo>
                  <a:lnTo>
                    <a:pt x="220" y="54"/>
                  </a:lnTo>
                  <a:lnTo>
                    <a:pt x="218" y="58"/>
                  </a:lnTo>
                  <a:lnTo>
                    <a:pt x="218" y="62"/>
                  </a:lnTo>
                  <a:lnTo>
                    <a:pt x="220" y="66"/>
                  </a:lnTo>
                  <a:lnTo>
                    <a:pt x="226" y="68"/>
                  </a:lnTo>
                  <a:lnTo>
                    <a:pt x="232" y="70"/>
                  </a:lnTo>
                  <a:lnTo>
                    <a:pt x="230" y="76"/>
                  </a:lnTo>
                  <a:lnTo>
                    <a:pt x="226" y="80"/>
                  </a:lnTo>
                  <a:lnTo>
                    <a:pt x="222" y="86"/>
                  </a:lnTo>
                  <a:lnTo>
                    <a:pt x="214" y="90"/>
                  </a:lnTo>
                  <a:lnTo>
                    <a:pt x="208" y="90"/>
                  </a:lnTo>
                  <a:lnTo>
                    <a:pt x="202" y="90"/>
                  </a:lnTo>
                  <a:lnTo>
                    <a:pt x="194" y="84"/>
                  </a:lnTo>
                  <a:lnTo>
                    <a:pt x="188" y="76"/>
                  </a:lnTo>
                  <a:lnTo>
                    <a:pt x="194" y="74"/>
                  </a:lnTo>
                  <a:lnTo>
                    <a:pt x="198" y="70"/>
                  </a:lnTo>
                  <a:lnTo>
                    <a:pt x="208" y="60"/>
                  </a:lnTo>
                  <a:lnTo>
                    <a:pt x="218" y="46"/>
                  </a:lnTo>
                  <a:lnTo>
                    <a:pt x="224" y="32"/>
                  </a:lnTo>
                  <a:lnTo>
                    <a:pt x="228" y="20"/>
                  </a:lnTo>
                  <a:lnTo>
                    <a:pt x="228" y="14"/>
                  </a:lnTo>
                  <a:lnTo>
                    <a:pt x="226" y="10"/>
                  </a:lnTo>
                  <a:lnTo>
                    <a:pt x="224" y="8"/>
                  </a:lnTo>
                  <a:lnTo>
                    <a:pt x="218" y="6"/>
                  </a:lnTo>
                  <a:lnTo>
                    <a:pt x="212" y="8"/>
                  </a:lnTo>
                  <a:lnTo>
                    <a:pt x="202" y="12"/>
                  </a:lnTo>
                  <a:lnTo>
                    <a:pt x="200" y="16"/>
                  </a:lnTo>
                  <a:lnTo>
                    <a:pt x="198" y="24"/>
                  </a:lnTo>
                  <a:lnTo>
                    <a:pt x="194" y="34"/>
                  </a:lnTo>
                  <a:lnTo>
                    <a:pt x="188" y="44"/>
                  </a:lnTo>
                  <a:lnTo>
                    <a:pt x="184" y="40"/>
                  </a:lnTo>
                  <a:lnTo>
                    <a:pt x="182" y="36"/>
                  </a:lnTo>
                  <a:lnTo>
                    <a:pt x="182" y="26"/>
                  </a:lnTo>
                  <a:lnTo>
                    <a:pt x="182" y="16"/>
                  </a:lnTo>
                  <a:lnTo>
                    <a:pt x="182" y="8"/>
                  </a:lnTo>
                  <a:lnTo>
                    <a:pt x="174" y="4"/>
                  </a:lnTo>
                  <a:lnTo>
                    <a:pt x="168" y="0"/>
                  </a:lnTo>
                  <a:lnTo>
                    <a:pt x="162" y="0"/>
                  </a:lnTo>
                  <a:lnTo>
                    <a:pt x="160" y="2"/>
                  </a:lnTo>
                  <a:lnTo>
                    <a:pt x="156" y="6"/>
                  </a:lnTo>
                  <a:lnTo>
                    <a:pt x="154" y="12"/>
                  </a:lnTo>
                  <a:lnTo>
                    <a:pt x="152" y="28"/>
                  </a:lnTo>
                  <a:lnTo>
                    <a:pt x="152" y="46"/>
                  </a:lnTo>
                  <a:lnTo>
                    <a:pt x="152" y="66"/>
                  </a:lnTo>
                  <a:lnTo>
                    <a:pt x="156" y="94"/>
                  </a:lnTo>
                  <a:lnTo>
                    <a:pt x="140" y="82"/>
                  </a:lnTo>
                  <a:lnTo>
                    <a:pt x="132" y="74"/>
                  </a:lnTo>
                  <a:lnTo>
                    <a:pt x="130" y="68"/>
                  </a:lnTo>
                  <a:lnTo>
                    <a:pt x="130" y="62"/>
                  </a:lnTo>
                  <a:lnTo>
                    <a:pt x="134" y="54"/>
                  </a:lnTo>
                  <a:lnTo>
                    <a:pt x="138" y="44"/>
                  </a:lnTo>
                  <a:lnTo>
                    <a:pt x="140" y="30"/>
                  </a:lnTo>
                  <a:lnTo>
                    <a:pt x="138" y="12"/>
                  </a:lnTo>
                  <a:lnTo>
                    <a:pt x="122" y="16"/>
                  </a:lnTo>
                  <a:lnTo>
                    <a:pt x="110" y="20"/>
                  </a:lnTo>
                  <a:lnTo>
                    <a:pt x="100" y="28"/>
                  </a:lnTo>
                  <a:lnTo>
                    <a:pt x="92" y="36"/>
                  </a:lnTo>
                  <a:lnTo>
                    <a:pt x="88" y="46"/>
                  </a:lnTo>
                  <a:lnTo>
                    <a:pt x="84" y="58"/>
                  </a:lnTo>
                  <a:lnTo>
                    <a:pt x="84" y="74"/>
                  </a:lnTo>
                  <a:lnTo>
                    <a:pt x="86" y="92"/>
                  </a:lnTo>
                  <a:lnTo>
                    <a:pt x="82" y="102"/>
                  </a:lnTo>
                  <a:lnTo>
                    <a:pt x="74" y="112"/>
                  </a:lnTo>
                  <a:lnTo>
                    <a:pt x="72" y="114"/>
                  </a:lnTo>
                  <a:lnTo>
                    <a:pt x="68" y="114"/>
                  </a:lnTo>
                  <a:lnTo>
                    <a:pt x="64" y="108"/>
                  </a:lnTo>
                  <a:lnTo>
                    <a:pt x="62" y="98"/>
                  </a:lnTo>
                  <a:lnTo>
                    <a:pt x="70" y="84"/>
                  </a:lnTo>
                  <a:lnTo>
                    <a:pt x="74" y="72"/>
                  </a:lnTo>
                  <a:lnTo>
                    <a:pt x="78" y="58"/>
                  </a:lnTo>
                  <a:lnTo>
                    <a:pt x="76" y="46"/>
                  </a:lnTo>
                  <a:lnTo>
                    <a:pt x="72" y="34"/>
                  </a:lnTo>
                  <a:lnTo>
                    <a:pt x="66" y="26"/>
                  </a:lnTo>
                  <a:lnTo>
                    <a:pt x="54" y="20"/>
                  </a:lnTo>
                  <a:lnTo>
                    <a:pt x="40" y="16"/>
                  </a:lnTo>
                  <a:lnTo>
                    <a:pt x="52" y="136"/>
                  </a:lnTo>
                  <a:lnTo>
                    <a:pt x="64" y="258"/>
                  </a:lnTo>
                  <a:lnTo>
                    <a:pt x="72" y="378"/>
                  </a:lnTo>
                  <a:lnTo>
                    <a:pt x="78" y="498"/>
                  </a:lnTo>
                  <a:lnTo>
                    <a:pt x="84" y="618"/>
                  </a:lnTo>
                  <a:lnTo>
                    <a:pt x="86" y="738"/>
                  </a:lnTo>
                  <a:lnTo>
                    <a:pt x="88" y="860"/>
                  </a:lnTo>
                  <a:lnTo>
                    <a:pt x="86" y="980"/>
                  </a:lnTo>
                  <a:lnTo>
                    <a:pt x="84" y="1100"/>
                  </a:lnTo>
                  <a:lnTo>
                    <a:pt x="78" y="1220"/>
                  </a:lnTo>
                  <a:lnTo>
                    <a:pt x="72" y="1340"/>
                  </a:lnTo>
                  <a:lnTo>
                    <a:pt x="62" y="1460"/>
                  </a:lnTo>
                  <a:lnTo>
                    <a:pt x="52" y="1580"/>
                  </a:lnTo>
                  <a:lnTo>
                    <a:pt x="38" y="1700"/>
                  </a:lnTo>
                  <a:lnTo>
                    <a:pt x="24" y="1820"/>
                  </a:lnTo>
                  <a:lnTo>
                    <a:pt x="6" y="1938"/>
                  </a:lnTo>
                  <a:lnTo>
                    <a:pt x="0" y="1972"/>
                  </a:lnTo>
                  <a:lnTo>
                    <a:pt x="42" y="1970"/>
                  </a:lnTo>
                  <a:lnTo>
                    <a:pt x="88" y="1964"/>
                  </a:lnTo>
                  <a:lnTo>
                    <a:pt x="134" y="1958"/>
                  </a:lnTo>
                  <a:lnTo>
                    <a:pt x="176" y="1954"/>
                  </a:lnTo>
                  <a:lnTo>
                    <a:pt x="226" y="1956"/>
                  </a:lnTo>
                  <a:lnTo>
                    <a:pt x="268" y="1960"/>
                  </a:lnTo>
                  <a:lnTo>
                    <a:pt x="338" y="1968"/>
                  </a:lnTo>
                  <a:lnTo>
                    <a:pt x="378" y="1972"/>
                  </a:lnTo>
                  <a:lnTo>
                    <a:pt x="428" y="1974"/>
                  </a:lnTo>
                  <a:lnTo>
                    <a:pt x="492" y="1976"/>
                  </a:lnTo>
                  <a:lnTo>
                    <a:pt x="576" y="1976"/>
                  </a:lnTo>
                  <a:lnTo>
                    <a:pt x="612" y="1972"/>
                  </a:lnTo>
                  <a:lnTo>
                    <a:pt x="636" y="1966"/>
                  </a:lnTo>
                  <a:lnTo>
                    <a:pt x="654" y="1962"/>
                  </a:lnTo>
                  <a:lnTo>
                    <a:pt x="668" y="1962"/>
                  </a:lnTo>
                  <a:lnTo>
                    <a:pt x="664" y="1948"/>
                  </a:lnTo>
                  <a:lnTo>
                    <a:pt x="656" y="1938"/>
                  </a:lnTo>
                  <a:lnTo>
                    <a:pt x="648" y="1930"/>
                  </a:lnTo>
                  <a:lnTo>
                    <a:pt x="638" y="1924"/>
                  </a:lnTo>
                  <a:lnTo>
                    <a:pt x="624" y="1918"/>
                  </a:lnTo>
                  <a:lnTo>
                    <a:pt x="612" y="1916"/>
                  </a:lnTo>
                  <a:lnTo>
                    <a:pt x="582" y="1912"/>
                  </a:lnTo>
                  <a:lnTo>
                    <a:pt x="516" y="1912"/>
                  </a:lnTo>
                  <a:lnTo>
                    <a:pt x="486" y="1912"/>
                  </a:lnTo>
                  <a:lnTo>
                    <a:pt x="472" y="1910"/>
                  </a:lnTo>
                  <a:lnTo>
                    <a:pt x="458" y="1906"/>
                  </a:lnTo>
                  <a:lnTo>
                    <a:pt x="440" y="1904"/>
                  </a:lnTo>
                  <a:lnTo>
                    <a:pt x="422" y="1900"/>
                  </a:lnTo>
                  <a:lnTo>
                    <a:pt x="406" y="1894"/>
                  </a:lnTo>
                  <a:lnTo>
                    <a:pt x="392" y="1888"/>
                  </a:lnTo>
                  <a:lnTo>
                    <a:pt x="380" y="1882"/>
                  </a:lnTo>
                  <a:lnTo>
                    <a:pt x="368" y="1874"/>
                  </a:lnTo>
                  <a:lnTo>
                    <a:pt x="350" y="1858"/>
                  </a:lnTo>
                  <a:lnTo>
                    <a:pt x="334" y="1840"/>
                  </a:lnTo>
                  <a:lnTo>
                    <a:pt x="322" y="1820"/>
                  </a:lnTo>
                  <a:lnTo>
                    <a:pt x="296" y="1782"/>
                  </a:lnTo>
                  <a:lnTo>
                    <a:pt x="284" y="1760"/>
                  </a:lnTo>
                  <a:lnTo>
                    <a:pt x="272" y="1734"/>
                  </a:lnTo>
                  <a:lnTo>
                    <a:pt x="266" y="1722"/>
                  </a:lnTo>
                  <a:lnTo>
                    <a:pt x="262" y="1706"/>
                  </a:lnTo>
                  <a:lnTo>
                    <a:pt x="260" y="1692"/>
                  </a:lnTo>
                  <a:lnTo>
                    <a:pt x="258" y="1676"/>
                  </a:lnTo>
                  <a:lnTo>
                    <a:pt x="256" y="1654"/>
                  </a:lnTo>
                  <a:lnTo>
                    <a:pt x="256" y="1636"/>
                  </a:lnTo>
                  <a:lnTo>
                    <a:pt x="256" y="1602"/>
                  </a:lnTo>
                  <a:lnTo>
                    <a:pt x="260" y="1568"/>
                  </a:lnTo>
                  <a:lnTo>
                    <a:pt x="260" y="1528"/>
                  </a:lnTo>
                  <a:lnTo>
                    <a:pt x="262" y="1522"/>
                  </a:lnTo>
                  <a:lnTo>
                    <a:pt x="264" y="1516"/>
                  </a:lnTo>
                  <a:lnTo>
                    <a:pt x="272" y="1506"/>
                  </a:lnTo>
                  <a:lnTo>
                    <a:pt x="280" y="1500"/>
                  </a:lnTo>
                  <a:lnTo>
                    <a:pt x="292" y="1496"/>
                  </a:lnTo>
                  <a:lnTo>
                    <a:pt x="304" y="1496"/>
                  </a:lnTo>
                  <a:lnTo>
                    <a:pt x="318" y="1496"/>
                  </a:lnTo>
                  <a:lnTo>
                    <a:pt x="342" y="1498"/>
                  </a:lnTo>
                  <a:lnTo>
                    <a:pt x="380" y="1502"/>
                  </a:lnTo>
                  <a:lnTo>
                    <a:pt x="422" y="1502"/>
                  </a:lnTo>
                  <a:lnTo>
                    <a:pt x="466" y="1500"/>
                  </a:lnTo>
                  <a:lnTo>
                    <a:pt x="510" y="1498"/>
                  </a:lnTo>
                  <a:lnTo>
                    <a:pt x="552" y="1494"/>
                  </a:lnTo>
                  <a:lnTo>
                    <a:pt x="588" y="1490"/>
                  </a:lnTo>
                  <a:lnTo>
                    <a:pt x="618" y="1486"/>
                  </a:lnTo>
                  <a:lnTo>
                    <a:pt x="638" y="1480"/>
                  </a:lnTo>
                  <a:lnTo>
                    <a:pt x="658" y="1472"/>
                  </a:lnTo>
                  <a:lnTo>
                    <a:pt x="672" y="1464"/>
                  </a:lnTo>
                  <a:lnTo>
                    <a:pt x="678" y="1458"/>
                  </a:lnTo>
                  <a:lnTo>
                    <a:pt x="682" y="1452"/>
                  </a:lnTo>
                  <a:lnTo>
                    <a:pt x="684" y="1446"/>
                  </a:lnTo>
                  <a:lnTo>
                    <a:pt x="686" y="1440"/>
                  </a:lnTo>
                  <a:lnTo>
                    <a:pt x="686" y="1424"/>
                  </a:lnTo>
                  <a:lnTo>
                    <a:pt x="680" y="1408"/>
                  </a:lnTo>
                  <a:lnTo>
                    <a:pt x="672" y="1390"/>
                  </a:lnTo>
                  <a:lnTo>
                    <a:pt x="658" y="1370"/>
                  </a:lnTo>
                  <a:lnTo>
                    <a:pt x="654" y="1352"/>
                  </a:lnTo>
                  <a:lnTo>
                    <a:pt x="654" y="1334"/>
                  </a:lnTo>
                  <a:lnTo>
                    <a:pt x="656" y="1318"/>
                  </a:lnTo>
                  <a:lnTo>
                    <a:pt x="664" y="1302"/>
                  </a:lnTo>
                  <a:lnTo>
                    <a:pt x="676" y="1288"/>
                  </a:lnTo>
                  <a:lnTo>
                    <a:pt x="686" y="1276"/>
                  </a:lnTo>
                  <a:lnTo>
                    <a:pt x="690" y="1270"/>
                  </a:lnTo>
                  <a:lnTo>
                    <a:pt x="692" y="1264"/>
                  </a:lnTo>
                  <a:lnTo>
                    <a:pt x="690" y="1256"/>
                  </a:lnTo>
                  <a:lnTo>
                    <a:pt x="686" y="1248"/>
                  </a:lnTo>
                  <a:lnTo>
                    <a:pt x="666" y="1244"/>
                  </a:lnTo>
                  <a:lnTo>
                    <a:pt x="648" y="1238"/>
                  </a:lnTo>
                  <a:lnTo>
                    <a:pt x="628" y="1232"/>
                  </a:lnTo>
                  <a:lnTo>
                    <a:pt x="614" y="1224"/>
                  </a:lnTo>
                  <a:lnTo>
                    <a:pt x="610" y="1220"/>
                  </a:lnTo>
                  <a:lnTo>
                    <a:pt x="610" y="1216"/>
                  </a:lnTo>
                  <a:lnTo>
                    <a:pt x="612" y="1214"/>
                  </a:lnTo>
                  <a:lnTo>
                    <a:pt x="618" y="1210"/>
                  </a:lnTo>
                  <a:lnTo>
                    <a:pt x="628" y="1206"/>
                  </a:lnTo>
                  <a:lnTo>
                    <a:pt x="642" y="1204"/>
                  </a:lnTo>
                  <a:lnTo>
                    <a:pt x="674" y="1196"/>
                  </a:lnTo>
                  <a:lnTo>
                    <a:pt x="694" y="1188"/>
                  </a:lnTo>
                  <a:lnTo>
                    <a:pt x="700" y="1184"/>
                  </a:lnTo>
                  <a:lnTo>
                    <a:pt x="706" y="1178"/>
                  </a:lnTo>
                  <a:lnTo>
                    <a:pt x="712" y="1170"/>
                  </a:lnTo>
                  <a:lnTo>
                    <a:pt x="712" y="1160"/>
                  </a:lnTo>
                  <a:lnTo>
                    <a:pt x="710" y="1154"/>
                  </a:lnTo>
                  <a:lnTo>
                    <a:pt x="708" y="1148"/>
                  </a:lnTo>
                  <a:lnTo>
                    <a:pt x="698" y="1124"/>
                  </a:lnTo>
                  <a:lnTo>
                    <a:pt x="676" y="1078"/>
                  </a:lnTo>
                  <a:lnTo>
                    <a:pt x="676" y="1074"/>
                  </a:lnTo>
                  <a:lnTo>
                    <a:pt x="676" y="1070"/>
                  </a:lnTo>
                  <a:lnTo>
                    <a:pt x="680" y="1068"/>
                  </a:lnTo>
                  <a:lnTo>
                    <a:pt x="684" y="1064"/>
                  </a:lnTo>
                  <a:lnTo>
                    <a:pt x="698" y="1058"/>
                  </a:lnTo>
                  <a:lnTo>
                    <a:pt x="714" y="1052"/>
                  </a:lnTo>
                  <a:lnTo>
                    <a:pt x="732" y="1044"/>
                  </a:lnTo>
                  <a:lnTo>
                    <a:pt x="748" y="1036"/>
                  </a:lnTo>
                  <a:lnTo>
                    <a:pt x="760" y="1026"/>
                  </a:lnTo>
                  <a:lnTo>
                    <a:pt x="764" y="1020"/>
                  </a:lnTo>
                  <a:lnTo>
                    <a:pt x="768" y="1014"/>
                  </a:lnTo>
                  <a:lnTo>
                    <a:pt x="770" y="1008"/>
                  </a:lnTo>
                  <a:lnTo>
                    <a:pt x="772" y="1002"/>
                  </a:lnTo>
                  <a:lnTo>
                    <a:pt x="770" y="994"/>
                  </a:lnTo>
                  <a:lnTo>
                    <a:pt x="768" y="986"/>
                  </a:lnTo>
                  <a:lnTo>
                    <a:pt x="760" y="970"/>
                  </a:lnTo>
                  <a:lnTo>
                    <a:pt x="748" y="952"/>
                  </a:lnTo>
                  <a:lnTo>
                    <a:pt x="720" y="916"/>
                  </a:lnTo>
                  <a:lnTo>
                    <a:pt x="696" y="886"/>
                  </a:lnTo>
                  <a:close/>
                  <a:moveTo>
                    <a:pt x="492" y="850"/>
                  </a:moveTo>
                  <a:lnTo>
                    <a:pt x="492" y="850"/>
                  </a:lnTo>
                  <a:lnTo>
                    <a:pt x="480" y="852"/>
                  </a:lnTo>
                  <a:lnTo>
                    <a:pt x="468" y="852"/>
                  </a:lnTo>
                  <a:lnTo>
                    <a:pt x="444" y="850"/>
                  </a:lnTo>
                  <a:lnTo>
                    <a:pt x="420" y="846"/>
                  </a:lnTo>
                  <a:lnTo>
                    <a:pt x="396" y="840"/>
                  </a:lnTo>
                  <a:lnTo>
                    <a:pt x="378" y="832"/>
                  </a:lnTo>
                  <a:lnTo>
                    <a:pt x="362" y="826"/>
                  </a:lnTo>
                  <a:lnTo>
                    <a:pt x="354" y="818"/>
                  </a:lnTo>
                  <a:lnTo>
                    <a:pt x="354" y="816"/>
                  </a:lnTo>
                  <a:lnTo>
                    <a:pt x="354" y="814"/>
                  </a:lnTo>
                  <a:lnTo>
                    <a:pt x="368" y="806"/>
                  </a:lnTo>
                  <a:lnTo>
                    <a:pt x="384" y="798"/>
                  </a:lnTo>
                  <a:lnTo>
                    <a:pt x="402" y="790"/>
                  </a:lnTo>
                  <a:lnTo>
                    <a:pt x="424" y="782"/>
                  </a:lnTo>
                  <a:lnTo>
                    <a:pt x="446" y="776"/>
                  </a:lnTo>
                  <a:lnTo>
                    <a:pt x="470" y="774"/>
                  </a:lnTo>
                  <a:lnTo>
                    <a:pt x="494" y="776"/>
                  </a:lnTo>
                  <a:lnTo>
                    <a:pt x="508" y="778"/>
                  </a:lnTo>
                  <a:lnTo>
                    <a:pt x="520" y="782"/>
                  </a:lnTo>
                  <a:lnTo>
                    <a:pt x="528" y="786"/>
                  </a:lnTo>
                  <a:lnTo>
                    <a:pt x="532" y="794"/>
                  </a:lnTo>
                  <a:lnTo>
                    <a:pt x="536" y="802"/>
                  </a:lnTo>
                  <a:lnTo>
                    <a:pt x="536" y="812"/>
                  </a:lnTo>
                  <a:lnTo>
                    <a:pt x="536" y="824"/>
                  </a:lnTo>
                  <a:lnTo>
                    <a:pt x="534" y="832"/>
                  </a:lnTo>
                  <a:lnTo>
                    <a:pt x="530" y="838"/>
                  </a:lnTo>
                  <a:lnTo>
                    <a:pt x="524" y="842"/>
                  </a:lnTo>
                  <a:lnTo>
                    <a:pt x="516" y="846"/>
                  </a:lnTo>
                  <a:lnTo>
                    <a:pt x="508" y="848"/>
                  </a:lnTo>
                  <a:lnTo>
                    <a:pt x="492" y="850"/>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6" name="Freeform 70"/>
            <p:cNvSpPr>
              <a:spLocks/>
            </p:cNvSpPr>
            <p:nvPr userDrawn="1"/>
          </p:nvSpPr>
          <p:spPr bwMode="gray">
            <a:xfrm>
              <a:off x="1020" y="346"/>
              <a:ext cx="2187" cy="3756"/>
            </a:xfrm>
            <a:custGeom>
              <a:avLst/>
              <a:gdLst>
                <a:gd name="T0" fmla="*/ 1907 w 2188"/>
                <a:gd name="T1" fmla="*/ 3290 h 3756"/>
                <a:gd name="T2" fmla="*/ 2187 w 2188"/>
                <a:gd name="T3" fmla="*/ 336 h 3756"/>
                <a:gd name="T4" fmla="*/ 2157 w 2188"/>
                <a:gd name="T5" fmla="*/ 426 h 3756"/>
                <a:gd name="T6" fmla="*/ 2087 w 2188"/>
                <a:gd name="T7" fmla="*/ 368 h 3756"/>
                <a:gd name="T8" fmla="*/ 2079 w 2188"/>
                <a:gd name="T9" fmla="*/ 432 h 3756"/>
                <a:gd name="T10" fmla="*/ 2031 w 2188"/>
                <a:gd name="T11" fmla="*/ 374 h 3756"/>
                <a:gd name="T12" fmla="*/ 1991 w 2188"/>
                <a:gd name="T13" fmla="*/ 446 h 3756"/>
                <a:gd name="T14" fmla="*/ 1961 w 2188"/>
                <a:gd name="T15" fmla="*/ 396 h 3756"/>
                <a:gd name="T16" fmla="*/ 1915 w 2188"/>
                <a:gd name="T17" fmla="*/ 472 h 3756"/>
                <a:gd name="T18" fmla="*/ 1881 w 2188"/>
                <a:gd name="T19" fmla="*/ 416 h 3756"/>
                <a:gd name="T20" fmla="*/ 1851 w 2188"/>
                <a:gd name="T21" fmla="*/ 538 h 3756"/>
                <a:gd name="T22" fmla="*/ 1827 w 2188"/>
                <a:gd name="T23" fmla="*/ 458 h 3756"/>
                <a:gd name="T24" fmla="*/ 1771 w 2188"/>
                <a:gd name="T25" fmla="*/ 502 h 3756"/>
                <a:gd name="T26" fmla="*/ 1749 w 2188"/>
                <a:gd name="T27" fmla="*/ 544 h 3756"/>
                <a:gd name="T28" fmla="*/ 1663 w 2188"/>
                <a:gd name="T29" fmla="*/ 534 h 3756"/>
                <a:gd name="T30" fmla="*/ 1669 w 2188"/>
                <a:gd name="T31" fmla="*/ 594 h 3756"/>
                <a:gd name="T32" fmla="*/ 1557 w 2188"/>
                <a:gd name="T33" fmla="*/ 570 h 3756"/>
                <a:gd name="T34" fmla="*/ 1619 w 2188"/>
                <a:gd name="T35" fmla="*/ 638 h 3756"/>
                <a:gd name="T36" fmla="*/ 1631 w 2188"/>
                <a:gd name="T37" fmla="*/ 668 h 3756"/>
                <a:gd name="T38" fmla="*/ 1539 w 2188"/>
                <a:gd name="T39" fmla="*/ 638 h 3756"/>
                <a:gd name="T40" fmla="*/ 1545 w 2188"/>
                <a:gd name="T41" fmla="*/ 702 h 3756"/>
                <a:gd name="T42" fmla="*/ 1593 w 2188"/>
                <a:gd name="T43" fmla="*/ 762 h 3756"/>
                <a:gd name="T44" fmla="*/ 1421 w 2188"/>
                <a:gd name="T45" fmla="*/ 704 h 3756"/>
                <a:gd name="T46" fmla="*/ 1513 w 2188"/>
                <a:gd name="T47" fmla="*/ 784 h 3756"/>
                <a:gd name="T48" fmla="*/ 1533 w 2188"/>
                <a:gd name="T49" fmla="*/ 848 h 3756"/>
                <a:gd name="T50" fmla="*/ 1503 w 2188"/>
                <a:gd name="T51" fmla="*/ 890 h 3756"/>
                <a:gd name="T52" fmla="*/ 1425 w 2188"/>
                <a:gd name="T53" fmla="*/ 844 h 3756"/>
                <a:gd name="T54" fmla="*/ 1361 w 2188"/>
                <a:gd name="T55" fmla="*/ 830 h 3756"/>
                <a:gd name="T56" fmla="*/ 1309 w 2188"/>
                <a:gd name="T57" fmla="*/ 904 h 3756"/>
                <a:gd name="T58" fmla="*/ 1471 w 2188"/>
                <a:gd name="T59" fmla="*/ 920 h 3756"/>
                <a:gd name="T60" fmla="*/ 1385 w 2188"/>
                <a:gd name="T61" fmla="*/ 982 h 3756"/>
                <a:gd name="T62" fmla="*/ 1421 w 2188"/>
                <a:gd name="T63" fmla="*/ 1038 h 3756"/>
                <a:gd name="T64" fmla="*/ 1453 w 2188"/>
                <a:gd name="T65" fmla="*/ 1058 h 3756"/>
                <a:gd name="T66" fmla="*/ 1435 w 2188"/>
                <a:gd name="T67" fmla="*/ 1156 h 3756"/>
                <a:gd name="T68" fmla="*/ 1367 w 2188"/>
                <a:gd name="T69" fmla="*/ 1182 h 3756"/>
                <a:gd name="T70" fmla="*/ 1373 w 2188"/>
                <a:gd name="T71" fmla="*/ 1242 h 3756"/>
                <a:gd name="T72" fmla="*/ 1395 w 2188"/>
                <a:gd name="T73" fmla="*/ 1290 h 3756"/>
                <a:gd name="T74" fmla="*/ 1391 w 2188"/>
                <a:gd name="T75" fmla="*/ 1342 h 3756"/>
                <a:gd name="T76" fmla="*/ 1409 w 2188"/>
                <a:gd name="T77" fmla="*/ 1384 h 3756"/>
                <a:gd name="T78" fmla="*/ 1437 w 2188"/>
                <a:gd name="T79" fmla="*/ 1404 h 3756"/>
                <a:gd name="T80" fmla="*/ 1483 w 2188"/>
                <a:gd name="T81" fmla="*/ 1472 h 3756"/>
                <a:gd name="T82" fmla="*/ 1539 w 2188"/>
                <a:gd name="T83" fmla="*/ 1486 h 3756"/>
                <a:gd name="T84" fmla="*/ 1575 w 2188"/>
                <a:gd name="T85" fmla="*/ 1588 h 3756"/>
                <a:gd name="T86" fmla="*/ 1631 w 2188"/>
                <a:gd name="T87" fmla="*/ 1496 h 3756"/>
                <a:gd name="T88" fmla="*/ 1643 w 2188"/>
                <a:gd name="T89" fmla="*/ 1570 h 3756"/>
                <a:gd name="T90" fmla="*/ 1731 w 2188"/>
                <a:gd name="T91" fmla="*/ 1560 h 3756"/>
                <a:gd name="T92" fmla="*/ 1719 w 2188"/>
                <a:gd name="T93" fmla="*/ 1614 h 3756"/>
                <a:gd name="T94" fmla="*/ 1723 w 2188"/>
                <a:gd name="T95" fmla="*/ 1660 h 3756"/>
                <a:gd name="T96" fmla="*/ 1759 w 2188"/>
                <a:gd name="T97" fmla="*/ 1698 h 3756"/>
                <a:gd name="T98" fmla="*/ 1795 w 2188"/>
                <a:gd name="T99" fmla="*/ 1742 h 3756"/>
                <a:gd name="T100" fmla="*/ 1851 w 2188"/>
                <a:gd name="T101" fmla="*/ 1692 h 3756"/>
                <a:gd name="T102" fmla="*/ 1885 w 2188"/>
                <a:gd name="T103" fmla="*/ 1682 h 3756"/>
                <a:gd name="T104" fmla="*/ 1915 w 2188"/>
                <a:gd name="T105" fmla="*/ 1748 h 3756"/>
                <a:gd name="T106" fmla="*/ 1935 w 2188"/>
                <a:gd name="T107" fmla="*/ 1794 h 3756"/>
                <a:gd name="T108" fmla="*/ 1965 w 2188"/>
                <a:gd name="T109" fmla="*/ 1864 h 3756"/>
                <a:gd name="T110" fmla="*/ 2031 w 2188"/>
                <a:gd name="T111" fmla="*/ 1936 h 3756"/>
                <a:gd name="T112" fmla="*/ 1959 w 2188"/>
                <a:gd name="T113" fmla="*/ 2136 h 3756"/>
                <a:gd name="T114" fmla="*/ 1751 w 2188"/>
                <a:gd name="T115" fmla="*/ 2224 h 3756"/>
                <a:gd name="T116" fmla="*/ 1623 w 2188"/>
                <a:gd name="T117" fmla="*/ 2286 h 3756"/>
                <a:gd name="T118" fmla="*/ 1819 w 2188"/>
                <a:gd name="T119" fmla="*/ 2290 h 3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8"/>
                <a:gd name="T181" fmla="*/ 0 h 3756"/>
                <a:gd name="T182" fmla="*/ 2188 w 2188"/>
                <a:gd name="T183" fmla="*/ 3756 h 3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8" h="3756">
                  <a:moveTo>
                    <a:pt x="2148" y="2292"/>
                  </a:moveTo>
                  <a:lnTo>
                    <a:pt x="2148" y="2292"/>
                  </a:lnTo>
                  <a:lnTo>
                    <a:pt x="2132" y="2382"/>
                  </a:lnTo>
                  <a:lnTo>
                    <a:pt x="2116" y="2472"/>
                  </a:lnTo>
                  <a:lnTo>
                    <a:pt x="2098" y="2562"/>
                  </a:lnTo>
                  <a:lnTo>
                    <a:pt x="2080" y="2652"/>
                  </a:lnTo>
                  <a:lnTo>
                    <a:pt x="2060" y="2742"/>
                  </a:lnTo>
                  <a:lnTo>
                    <a:pt x="2038" y="2832"/>
                  </a:lnTo>
                  <a:lnTo>
                    <a:pt x="2014" y="2922"/>
                  </a:lnTo>
                  <a:lnTo>
                    <a:pt x="1990" y="3014"/>
                  </a:lnTo>
                  <a:lnTo>
                    <a:pt x="1964" y="3106"/>
                  </a:lnTo>
                  <a:lnTo>
                    <a:pt x="1936" y="3198"/>
                  </a:lnTo>
                  <a:lnTo>
                    <a:pt x="1908" y="3290"/>
                  </a:lnTo>
                  <a:lnTo>
                    <a:pt x="1878" y="3382"/>
                  </a:lnTo>
                  <a:lnTo>
                    <a:pt x="1846" y="3474"/>
                  </a:lnTo>
                  <a:lnTo>
                    <a:pt x="1814" y="3568"/>
                  </a:lnTo>
                  <a:lnTo>
                    <a:pt x="1780" y="3662"/>
                  </a:lnTo>
                  <a:lnTo>
                    <a:pt x="1744" y="3756"/>
                  </a:lnTo>
                  <a:lnTo>
                    <a:pt x="0" y="3756"/>
                  </a:lnTo>
                  <a:lnTo>
                    <a:pt x="0" y="0"/>
                  </a:lnTo>
                  <a:lnTo>
                    <a:pt x="2146" y="0"/>
                  </a:lnTo>
                  <a:lnTo>
                    <a:pt x="2168" y="170"/>
                  </a:lnTo>
                  <a:lnTo>
                    <a:pt x="2188" y="336"/>
                  </a:lnTo>
                  <a:lnTo>
                    <a:pt x="2182" y="340"/>
                  </a:lnTo>
                  <a:lnTo>
                    <a:pt x="2170" y="346"/>
                  </a:lnTo>
                  <a:lnTo>
                    <a:pt x="2164" y="352"/>
                  </a:lnTo>
                  <a:lnTo>
                    <a:pt x="2158" y="360"/>
                  </a:lnTo>
                  <a:lnTo>
                    <a:pt x="2156" y="368"/>
                  </a:lnTo>
                  <a:lnTo>
                    <a:pt x="2154" y="378"/>
                  </a:lnTo>
                  <a:lnTo>
                    <a:pt x="2156" y="390"/>
                  </a:lnTo>
                  <a:lnTo>
                    <a:pt x="2160" y="398"/>
                  </a:lnTo>
                  <a:lnTo>
                    <a:pt x="2166" y="412"/>
                  </a:lnTo>
                  <a:lnTo>
                    <a:pt x="2170" y="418"/>
                  </a:lnTo>
                  <a:lnTo>
                    <a:pt x="2174" y="420"/>
                  </a:lnTo>
                  <a:lnTo>
                    <a:pt x="2158" y="426"/>
                  </a:lnTo>
                  <a:lnTo>
                    <a:pt x="2140" y="402"/>
                  </a:lnTo>
                  <a:lnTo>
                    <a:pt x="2140" y="382"/>
                  </a:lnTo>
                  <a:lnTo>
                    <a:pt x="2140" y="372"/>
                  </a:lnTo>
                  <a:lnTo>
                    <a:pt x="2138" y="362"/>
                  </a:lnTo>
                  <a:lnTo>
                    <a:pt x="2132" y="356"/>
                  </a:lnTo>
                  <a:lnTo>
                    <a:pt x="2124" y="352"/>
                  </a:lnTo>
                  <a:lnTo>
                    <a:pt x="2110" y="350"/>
                  </a:lnTo>
                  <a:lnTo>
                    <a:pt x="2092" y="354"/>
                  </a:lnTo>
                  <a:lnTo>
                    <a:pt x="2090" y="360"/>
                  </a:lnTo>
                  <a:lnTo>
                    <a:pt x="2088" y="368"/>
                  </a:lnTo>
                  <a:lnTo>
                    <a:pt x="2088" y="380"/>
                  </a:lnTo>
                  <a:lnTo>
                    <a:pt x="2092" y="392"/>
                  </a:lnTo>
                  <a:lnTo>
                    <a:pt x="2098" y="400"/>
                  </a:lnTo>
                  <a:lnTo>
                    <a:pt x="2106" y="408"/>
                  </a:lnTo>
                  <a:lnTo>
                    <a:pt x="2110" y="418"/>
                  </a:lnTo>
                  <a:lnTo>
                    <a:pt x="2112" y="426"/>
                  </a:lnTo>
                  <a:lnTo>
                    <a:pt x="2112" y="432"/>
                  </a:lnTo>
                  <a:lnTo>
                    <a:pt x="2110" y="438"/>
                  </a:lnTo>
                  <a:lnTo>
                    <a:pt x="2100" y="438"/>
                  </a:lnTo>
                  <a:lnTo>
                    <a:pt x="2092" y="436"/>
                  </a:lnTo>
                  <a:lnTo>
                    <a:pt x="2086" y="434"/>
                  </a:lnTo>
                  <a:lnTo>
                    <a:pt x="2080" y="432"/>
                  </a:lnTo>
                  <a:lnTo>
                    <a:pt x="2076" y="426"/>
                  </a:lnTo>
                  <a:lnTo>
                    <a:pt x="2072" y="418"/>
                  </a:lnTo>
                  <a:lnTo>
                    <a:pt x="2070" y="414"/>
                  </a:lnTo>
                  <a:lnTo>
                    <a:pt x="2068" y="412"/>
                  </a:lnTo>
                  <a:lnTo>
                    <a:pt x="2066" y="410"/>
                  </a:lnTo>
                  <a:lnTo>
                    <a:pt x="2058" y="412"/>
                  </a:lnTo>
                  <a:lnTo>
                    <a:pt x="2044" y="418"/>
                  </a:lnTo>
                  <a:lnTo>
                    <a:pt x="2044" y="412"/>
                  </a:lnTo>
                  <a:lnTo>
                    <a:pt x="2044" y="404"/>
                  </a:lnTo>
                  <a:lnTo>
                    <a:pt x="2038" y="388"/>
                  </a:lnTo>
                  <a:lnTo>
                    <a:pt x="2036" y="380"/>
                  </a:lnTo>
                  <a:lnTo>
                    <a:pt x="2032" y="374"/>
                  </a:lnTo>
                  <a:lnTo>
                    <a:pt x="2026" y="370"/>
                  </a:lnTo>
                  <a:lnTo>
                    <a:pt x="2020" y="368"/>
                  </a:lnTo>
                  <a:lnTo>
                    <a:pt x="2014" y="388"/>
                  </a:lnTo>
                  <a:lnTo>
                    <a:pt x="2010" y="408"/>
                  </a:lnTo>
                  <a:lnTo>
                    <a:pt x="2010" y="420"/>
                  </a:lnTo>
                  <a:lnTo>
                    <a:pt x="2010" y="430"/>
                  </a:lnTo>
                  <a:lnTo>
                    <a:pt x="2014" y="440"/>
                  </a:lnTo>
                  <a:lnTo>
                    <a:pt x="2022" y="448"/>
                  </a:lnTo>
                  <a:lnTo>
                    <a:pt x="2014" y="450"/>
                  </a:lnTo>
                  <a:lnTo>
                    <a:pt x="2004" y="450"/>
                  </a:lnTo>
                  <a:lnTo>
                    <a:pt x="1992" y="446"/>
                  </a:lnTo>
                  <a:lnTo>
                    <a:pt x="1986" y="442"/>
                  </a:lnTo>
                  <a:lnTo>
                    <a:pt x="1984" y="438"/>
                  </a:lnTo>
                  <a:lnTo>
                    <a:pt x="1986" y="432"/>
                  </a:lnTo>
                  <a:lnTo>
                    <a:pt x="1990" y="420"/>
                  </a:lnTo>
                  <a:lnTo>
                    <a:pt x="1990" y="412"/>
                  </a:lnTo>
                  <a:lnTo>
                    <a:pt x="1990" y="402"/>
                  </a:lnTo>
                  <a:lnTo>
                    <a:pt x="1988" y="392"/>
                  </a:lnTo>
                  <a:lnTo>
                    <a:pt x="1984" y="380"/>
                  </a:lnTo>
                  <a:lnTo>
                    <a:pt x="1974" y="384"/>
                  </a:lnTo>
                  <a:lnTo>
                    <a:pt x="1968" y="390"/>
                  </a:lnTo>
                  <a:lnTo>
                    <a:pt x="1962" y="396"/>
                  </a:lnTo>
                  <a:lnTo>
                    <a:pt x="1958" y="402"/>
                  </a:lnTo>
                  <a:lnTo>
                    <a:pt x="1954" y="416"/>
                  </a:lnTo>
                  <a:lnTo>
                    <a:pt x="1954" y="432"/>
                  </a:lnTo>
                  <a:lnTo>
                    <a:pt x="1954" y="446"/>
                  </a:lnTo>
                  <a:lnTo>
                    <a:pt x="1952" y="458"/>
                  </a:lnTo>
                  <a:lnTo>
                    <a:pt x="1950" y="464"/>
                  </a:lnTo>
                  <a:lnTo>
                    <a:pt x="1946" y="470"/>
                  </a:lnTo>
                  <a:lnTo>
                    <a:pt x="1940" y="476"/>
                  </a:lnTo>
                  <a:lnTo>
                    <a:pt x="1932" y="480"/>
                  </a:lnTo>
                  <a:lnTo>
                    <a:pt x="1924" y="478"/>
                  </a:lnTo>
                  <a:lnTo>
                    <a:pt x="1918" y="476"/>
                  </a:lnTo>
                  <a:lnTo>
                    <a:pt x="1916" y="472"/>
                  </a:lnTo>
                  <a:lnTo>
                    <a:pt x="1914" y="468"/>
                  </a:lnTo>
                  <a:lnTo>
                    <a:pt x="1918" y="458"/>
                  </a:lnTo>
                  <a:lnTo>
                    <a:pt x="1922" y="448"/>
                  </a:lnTo>
                  <a:lnTo>
                    <a:pt x="1930" y="434"/>
                  </a:lnTo>
                  <a:lnTo>
                    <a:pt x="1934" y="420"/>
                  </a:lnTo>
                  <a:lnTo>
                    <a:pt x="1934" y="414"/>
                  </a:lnTo>
                  <a:lnTo>
                    <a:pt x="1932" y="406"/>
                  </a:lnTo>
                  <a:lnTo>
                    <a:pt x="1928" y="398"/>
                  </a:lnTo>
                  <a:lnTo>
                    <a:pt x="1922" y="392"/>
                  </a:lnTo>
                  <a:lnTo>
                    <a:pt x="1906" y="398"/>
                  </a:lnTo>
                  <a:lnTo>
                    <a:pt x="1892" y="406"/>
                  </a:lnTo>
                  <a:lnTo>
                    <a:pt x="1882" y="416"/>
                  </a:lnTo>
                  <a:lnTo>
                    <a:pt x="1874" y="428"/>
                  </a:lnTo>
                  <a:lnTo>
                    <a:pt x="1870" y="442"/>
                  </a:lnTo>
                  <a:lnTo>
                    <a:pt x="1868" y="454"/>
                  </a:lnTo>
                  <a:lnTo>
                    <a:pt x="1870" y="468"/>
                  </a:lnTo>
                  <a:lnTo>
                    <a:pt x="1876" y="478"/>
                  </a:lnTo>
                  <a:lnTo>
                    <a:pt x="1874" y="488"/>
                  </a:lnTo>
                  <a:lnTo>
                    <a:pt x="1872" y="496"/>
                  </a:lnTo>
                  <a:lnTo>
                    <a:pt x="1864" y="510"/>
                  </a:lnTo>
                  <a:lnTo>
                    <a:pt x="1858" y="524"/>
                  </a:lnTo>
                  <a:lnTo>
                    <a:pt x="1854" y="530"/>
                  </a:lnTo>
                  <a:lnTo>
                    <a:pt x="1852" y="538"/>
                  </a:lnTo>
                  <a:lnTo>
                    <a:pt x="1838" y="534"/>
                  </a:lnTo>
                  <a:lnTo>
                    <a:pt x="1826" y="530"/>
                  </a:lnTo>
                  <a:lnTo>
                    <a:pt x="1820" y="524"/>
                  </a:lnTo>
                  <a:lnTo>
                    <a:pt x="1816" y="518"/>
                  </a:lnTo>
                  <a:lnTo>
                    <a:pt x="1818" y="512"/>
                  </a:lnTo>
                  <a:lnTo>
                    <a:pt x="1822" y="506"/>
                  </a:lnTo>
                  <a:lnTo>
                    <a:pt x="1832" y="494"/>
                  </a:lnTo>
                  <a:lnTo>
                    <a:pt x="1838" y="488"/>
                  </a:lnTo>
                  <a:lnTo>
                    <a:pt x="1838" y="480"/>
                  </a:lnTo>
                  <a:lnTo>
                    <a:pt x="1836" y="470"/>
                  </a:lnTo>
                  <a:lnTo>
                    <a:pt x="1828" y="458"/>
                  </a:lnTo>
                  <a:lnTo>
                    <a:pt x="1820" y="460"/>
                  </a:lnTo>
                  <a:lnTo>
                    <a:pt x="1814" y="464"/>
                  </a:lnTo>
                  <a:lnTo>
                    <a:pt x="1808" y="468"/>
                  </a:lnTo>
                  <a:lnTo>
                    <a:pt x="1804" y="474"/>
                  </a:lnTo>
                  <a:lnTo>
                    <a:pt x="1800" y="486"/>
                  </a:lnTo>
                  <a:lnTo>
                    <a:pt x="1796" y="498"/>
                  </a:lnTo>
                  <a:lnTo>
                    <a:pt x="1794" y="508"/>
                  </a:lnTo>
                  <a:lnTo>
                    <a:pt x="1794" y="512"/>
                  </a:lnTo>
                  <a:lnTo>
                    <a:pt x="1792" y="514"/>
                  </a:lnTo>
                  <a:lnTo>
                    <a:pt x="1788" y="514"/>
                  </a:lnTo>
                  <a:lnTo>
                    <a:pt x="1784" y="512"/>
                  </a:lnTo>
                  <a:lnTo>
                    <a:pt x="1772" y="502"/>
                  </a:lnTo>
                  <a:lnTo>
                    <a:pt x="1768" y="488"/>
                  </a:lnTo>
                  <a:lnTo>
                    <a:pt x="1762" y="478"/>
                  </a:lnTo>
                  <a:lnTo>
                    <a:pt x="1754" y="470"/>
                  </a:lnTo>
                  <a:lnTo>
                    <a:pt x="1746" y="466"/>
                  </a:lnTo>
                  <a:lnTo>
                    <a:pt x="1734" y="476"/>
                  </a:lnTo>
                  <a:lnTo>
                    <a:pt x="1730" y="484"/>
                  </a:lnTo>
                  <a:lnTo>
                    <a:pt x="1728" y="490"/>
                  </a:lnTo>
                  <a:lnTo>
                    <a:pt x="1726" y="496"/>
                  </a:lnTo>
                  <a:lnTo>
                    <a:pt x="1726" y="504"/>
                  </a:lnTo>
                  <a:lnTo>
                    <a:pt x="1728" y="512"/>
                  </a:lnTo>
                  <a:lnTo>
                    <a:pt x="1732" y="518"/>
                  </a:lnTo>
                  <a:lnTo>
                    <a:pt x="1750" y="544"/>
                  </a:lnTo>
                  <a:lnTo>
                    <a:pt x="1752" y="546"/>
                  </a:lnTo>
                  <a:lnTo>
                    <a:pt x="1754" y="550"/>
                  </a:lnTo>
                  <a:lnTo>
                    <a:pt x="1756" y="556"/>
                  </a:lnTo>
                  <a:lnTo>
                    <a:pt x="1756" y="558"/>
                  </a:lnTo>
                  <a:lnTo>
                    <a:pt x="1744" y="548"/>
                  </a:lnTo>
                  <a:lnTo>
                    <a:pt x="1730" y="540"/>
                  </a:lnTo>
                  <a:lnTo>
                    <a:pt x="1718" y="534"/>
                  </a:lnTo>
                  <a:lnTo>
                    <a:pt x="1704" y="530"/>
                  </a:lnTo>
                  <a:lnTo>
                    <a:pt x="1690" y="528"/>
                  </a:lnTo>
                  <a:lnTo>
                    <a:pt x="1676" y="530"/>
                  </a:lnTo>
                  <a:lnTo>
                    <a:pt x="1664" y="534"/>
                  </a:lnTo>
                  <a:lnTo>
                    <a:pt x="1654" y="542"/>
                  </a:lnTo>
                  <a:lnTo>
                    <a:pt x="1656" y="552"/>
                  </a:lnTo>
                  <a:lnTo>
                    <a:pt x="1660" y="560"/>
                  </a:lnTo>
                  <a:lnTo>
                    <a:pt x="1666" y="564"/>
                  </a:lnTo>
                  <a:lnTo>
                    <a:pt x="1672" y="568"/>
                  </a:lnTo>
                  <a:lnTo>
                    <a:pt x="1692" y="574"/>
                  </a:lnTo>
                  <a:lnTo>
                    <a:pt x="1718" y="580"/>
                  </a:lnTo>
                  <a:lnTo>
                    <a:pt x="1702" y="582"/>
                  </a:lnTo>
                  <a:lnTo>
                    <a:pt x="1688" y="586"/>
                  </a:lnTo>
                  <a:lnTo>
                    <a:pt x="1678" y="590"/>
                  </a:lnTo>
                  <a:lnTo>
                    <a:pt x="1670" y="594"/>
                  </a:lnTo>
                  <a:lnTo>
                    <a:pt x="1658" y="602"/>
                  </a:lnTo>
                  <a:lnTo>
                    <a:pt x="1646" y="610"/>
                  </a:lnTo>
                  <a:lnTo>
                    <a:pt x="1644" y="600"/>
                  </a:lnTo>
                  <a:lnTo>
                    <a:pt x="1638" y="592"/>
                  </a:lnTo>
                  <a:lnTo>
                    <a:pt x="1630" y="586"/>
                  </a:lnTo>
                  <a:lnTo>
                    <a:pt x="1620" y="580"/>
                  </a:lnTo>
                  <a:lnTo>
                    <a:pt x="1608" y="576"/>
                  </a:lnTo>
                  <a:lnTo>
                    <a:pt x="1596" y="574"/>
                  </a:lnTo>
                  <a:lnTo>
                    <a:pt x="1570" y="570"/>
                  </a:lnTo>
                  <a:lnTo>
                    <a:pt x="1564" y="570"/>
                  </a:lnTo>
                  <a:lnTo>
                    <a:pt x="1558" y="570"/>
                  </a:lnTo>
                  <a:lnTo>
                    <a:pt x="1546" y="568"/>
                  </a:lnTo>
                  <a:lnTo>
                    <a:pt x="1538" y="566"/>
                  </a:lnTo>
                  <a:lnTo>
                    <a:pt x="1534" y="566"/>
                  </a:lnTo>
                  <a:lnTo>
                    <a:pt x="1530" y="568"/>
                  </a:lnTo>
                  <a:lnTo>
                    <a:pt x="1536" y="580"/>
                  </a:lnTo>
                  <a:lnTo>
                    <a:pt x="1544" y="592"/>
                  </a:lnTo>
                  <a:lnTo>
                    <a:pt x="1554" y="604"/>
                  </a:lnTo>
                  <a:lnTo>
                    <a:pt x="1566" y="612"/>
                  </a:lnTo>
                  <a:lnTo>
                    <a:pt x="1578" y="622"/>
                  </a:lnTo>
                  <a:lnTo>
                    <a:pt x="1592" y="628"/>
                  </a:lnTo>
                  <a:lnTo>
                    <a:pt x="1606" y="634"/>
                  </a:lnTo>
                  <a:lnTo>
                    <a:pt x="1620" y="638"/>
                  </a:lnTo>
                  <a:lnTo>
                    <a:pt x="1640" y="636"/>
                  </a:lnTo>
                  <a:lnTo>
                    <a:pt x="1656" y="630"/>
                  </a:lnTo>
                  <a:lnTo>
                    <a:pt x="1670" y="636"/>
                  </a:lnTo>
                  <a:lnTo>
                    <a:pt x="1676" y="644"/>
                  </a:lnTo>
                  <a:lnTo>
                    <a:pt x="1680" y="652"/>
                  </a:lnTo>
                  <a:lnTo>
                    <a:pt x="1684" y="662"/>
                  </a:lnTo>
                  <a:lnTo>
                    <a:pt x="1670" y="666"/>
                  </a:lnTo>
                  <a:lnTo>
                    <a:pt x="1658" y="668"/>
                  </a:lnTo>
                  <a:lnTo>
                    <a:pt x="1644" y="668"/>
                  </a:lnTo>
                  <a:lnTo>
                    <a:pt x="1632" y="668"/>
                  </a:lnTo>
                  <a:lnTo>
                    <a:pt x="1608" y="664"/>
                  </a:lnTo>
                  <a:lnTo>
                    <a:pt x="1594" y="664"/>
                  </a:lnTo>
                  <a:lnTo>
                    <a:pt x="1582" y="668"/>
                  </a:lnTo>
                  <a:lnTo>
                    <a:pt x="1576" y="668"/>
                  </a:lnTo>
                  <a:lnTo>
                    <a:pt x="1572" y="668"/>
                  </a:lnTo>
                  <a:lnTo>
                    <a:pt x="1572" y="666"/>
                  </a:lnTo>
                  <a:lnTo>
                    <a:pt x="1568" y="656"/>
                  </a:lnTo>
                  <a:lnTo>
                    <a:pt x="1560" y="648"/>
                  </a:lnTo>
                  <a:lnTo>
                    <a:pt x="1552" y="642"/>
                  </a:lnTo>
                  <a:lnTo>
                    <a:pt x="1540" y="638"/>
                  </a:lnTo>
                  <a:lnTo>
                    <a:pt x="1530" y="636"/>
                  </a:lnTo>
                  <a:lnTo>
                    <a:pt x="1518" y="638"/>
                  </a:lnTo>
                  <a:lnTo>
                    <a:pt x="1506" y="640"/>
                  </a:lnTo>
                  <a:lnTo>
                    <a:pt x="1486" y="644"/>
                  </a:lnTo>
                  <a:lnTo>
                    <a:pt x="1486" y="654"/>
                  </a:lnTo>
                  <a:lnTo>
                    <a:pt x="1488" y="662"/>
                  </a:lnTo>
                  <a:lnTo>
                    <a:pt x="1492" y="670"/>
                  </a:lnTo>
                  <a:lnTo>
                    <a:pt x="1498" y="676"/>
                  </a:lnTo>
                  <a:lnTo>
                    <a:pt x="1512" y="688"/>
                  </a:lnTo>
                  <a:lnTo>
                    <a:pt x="1528" y="696"/>
                  </a:lnTo>
                  <a:lnTo>
                    <a:pt x="1546" y="702"/>
                  </a:lnTo>
                  <a:lnTo>
                    <a:pt x="1556" y="702"/>
                  </a:lnTo>
                  <a:lnTo>
                    <a:pt x="1562" y="700"/>
                  </a:lnTo>
                  <a:lnTo>
                    <a:pt x="1564" y="698"/>
                  </a:lnTo>
                  <a:lnTo>
                    <a:pt x="1576" y="688"/>
                  </a:lnTo>
                  <a:lnTo>
                    <a:pt x="1580" y="702"/>
                  </a:lnTo>
                  <a:lnTo>
                    <a:pt x="1584" y="714"/>
                  </a:lnTo>
                  <a:lnTo>
                    <a:pt x="1590" y="722"/>
                  </a:lnTo>
                  <a:lnTo>
                    <a:pt x="1596" y="730"/>
                  </a:lnTo>
                  <a:lnTo>
                    <a:pt x="1610" y="740"/>
                  </a:lnTo>
                  <a:lnTo>
                    <a:pt x="1626" y="752"/>
                  </a:lnTo>
                  <a:lnTo>
                    <a:pt x="1594" y="762"/>
                  </a:lnTo>
                  <a:lnTo>
                    <a:pt x="1580" y="766"/>
                  </a:lnTo>
                  <a:lnTo>
                    <a:pt x="1560" y="766"/>
                  </a:lnTo>
                  <a:lnTo>
                    <a:pt x="1552" y="756"/>
                  </a:lnTo>
                  <a:lnTo>
                    <a:pt x="1542" y="746"/>
                  </a:lnTo>
                  <a:lnTo>
                    <a:pt x="1532" y="738"/>
                  </a:lnTo>
                  <a:lnTo>
                    <a:pt x="1522" y="730"/>
                  </a:lnTo>
                  <a:lnTo>
                    <a:pt x="1498" y="718"/>
                  </a:lnTo>
                  <a:lnTo>
                    <a:pt x="1474" y="708"/>
                  </a:lnTo>
                  <a:lnTo>
                    <a:pt x="1452" y="704"/>
                  </a:lnTo>
                  <a:lnTo>
                    <a:pt x="1434" y="702"/>
                  </a:lnTo>
                  <a:lnTo>
                    <a:pt x="1428" y="702"/>
                  </a:lnTo>
                  <a:lnTo>
                    <a:pt x="1422" y="704"/>
                  </a:lnTo>
                  <a:lnTo>
                    <a:pt x="1420" y="708"/>
                  </a:lnTo>
                  <a:lnTo>
                    <a:pt x="1420" y="712"/>
                  </a:lnTo>
                  <a:lnTo>
                    <a:pt x="1424" y="722"/>
                  </a:lnTo>
                  <a:lnTo>
                    <a:pt x="1428" y="732"/>
                  </a:lnTo>
                  <a:lnTo>
                    <a:pt x="1434" y="740"/>
                  </a:lnTo>
                  <a:lnTo>
                    <a:pt x="1440" y="748"/>
                  </a:lnTo>
                  <a:lnTo>
                    <a:pt x="1456" y="760"/>
                  </a:lnTo>
                  <a:lnTo>
                    <a:pt x="1472" y="770"/>
                  </a:lnTo>
                  <a:lnTo>
                    <a:pt x="1488" y="776"/>
                  </a:lnTo>
                  <a:lnTo>
                    <a:pt x="1502" y="780"/>
                  </a:lnTo>
                  <a:lnTo>
                    <a:pt x="1514" y="784"/>
                  </a:lnTo>
                  <a:lnTo>
                    <a:pt x="1508" y="786"/>
                  </a:lnTo>
                  <a:lnTo>
                    <a:pt x="1494" y="792"/>
                  </a:lnTo>
                  <a:lnTo>
                    <a:pt x="1488" y="798"/>
                  </a:lnTo>
                  <a:lnTo>
                    <a:pt x="1482" y="802"/>
                  </a:lnTo>
                  <a:lnTo>
                    <a:pt x="1480" y="806"/>
                  </a:lnTo>
                  <a:lnTo>
                    <a:pt x="1480" y="812"/>
                  </a:lnTo>
                  <a:lnTo>
                    <a:pt x="1484" y="816"/>
                  </a:lnTo>
                  <a:lnTo>
                    <a:pt x="1492" y="822"/>
                  </a:lnTo>
                  <a:lnTo>
                    <a:pt x="1512" y="830"/>
                  </a:lnTo>
                  <a:lnTo>
                    <a:pt x="1522" y="836"/>
                  </a:lnTo>
                  <a:lnTo>
                    <a:pt x="1530" y="842"/>
                  </a:lnTo>
                  <a:lnTo>
                    <a:pt x="1534" y="848"/>
                  </a:lnTo>
                  <a:lnTo>
                    <a:pt x="1534" y="852"/>
                  </a:lnTo>
                  <a:lnTo>
                    <a:pt x="1534" y="854"/>
                  </a:lnTo>
                  <a:lnTo>
                    <a:pt x="1514" y="848"/>
                  </a:lnTo>
                  <a:lnTo>
                    <a:pt x="1500" y="842"/>
                  </a:lnTo>
                  <a:lnTo>
                    <a:pt x="1490" y="842"/>
                  </a:lnTo>
                  <a:lnTo>
                    <a:pt x="1486" y="842"/>
                  </a:lnTo>
                  <a:lnTo>
                    <a:pt x="1484" y="844"/>
                  </a:lnTo>
                  <a:lnTo>
                    <a:pt x="1482" y="846"/>
                  </a:lnTo>
                  <a:lnTo>
                    <a:pt x="1482" y="850"/>
                  </a:lnTo>
                  <a:lnTo>
                    <a:pt x="1484" y="860"/>
                  </a:lnTo>
                  <a:lnTo>
                    <a:pt x="1492" y="872"/>
                  </a:lnTo>
                  <a:lnTo>
                    <a:pt x="1504" y="890"/>
                  </a:lnTo>
                  <a:lnTo>
                    <a:pt x="1496" y="890"/>
                  </a:lnTo>
                  <a:lnTo>
                    <a:pt x="1490" y="888"/>
                  </a:lnTo>
                  <a:lnTo>
                    <a:pt x="1484" y="886"/>
                  </a:lnTo>
                  <a:lnTo>
                    <a:pt x="1478" y="882"/>
                  </a:lnTo>
                  <a:lnTo>
                    <a:pt x="1470" y="874"/>
                  </a:lnTo>
                  <a:lnTo>
                    <a:pt x="1464" y="864"/>
                  </a:lnTo>
                  <a:lnTo>
                    <a:pt x="1454" y="844"/>
                  </a:lnTo>
                  <a:lnTo>
                    <a:pt x="1446" y="834"/>
                  </a:lnTo>
                  <a:lnTo>
                    <a:pt x="1438" y="828"/>
                  </a:lnTo>
                  <a:lnTo>
                    <a:pt x="1430" y="836"/>
                  </a:lnTo>
                  <a:lnTo>
                    <a:pt x="1426" y="844"/>
                  </a:lnTo>
                  <a:lnTo>
                    <a:pt x="1424" y="852"/>
                  </a:lnTo>
                  <a:lnTo>
                    <a:pt x="1424" y="860"/>
                  </a:lnTo>
                  <a:lnTo>
                    <a:pt x="1426" y="872"/>
                  </a:lnTo>
                  <a:lnTo>
                    <a:pt x="1428" y="878"/>
                  </a:lnTo>
                  <a:lnTo>
                    <a:pt x="1418" y="866"/>
                  </a:lnTo>
                  <a:lnTo>
                    <a:pt x="1402" y="848"/>
                  </a:lnTo>
                  <a:lnTo>
                    <a:pt x="1392" y="838"/>
                  </a:lnTo>
                  <a:lnTo>
                    <a:pt x="1384" y="832"/>
                  </a:lnTo>
                  <a:lnTo>
                    <a:pt x="1374" y="828"/>
                  </a:lnTo>
                  <a:lnTo>
                    <a:pt x="1366" y="828"/>
                  </a:lnTo>
                  <a:lnTo>
                    <a:pt x="1362" y="830"/>
                  </a:lnTo>
                  <a:lnTo>
                    <a:pt x="1362" y="836"/>
                  </a:lnTo>
                  <a:lnTo>
                    <a:pt x="1360" y="848"/>
                  </a:lnTo>
                  <a:lnTo>
                    <a:pt x="1362" y="856"/>
                  </a:lnTo>
                  <a:lnTo>
                    <a:pt x="1366" y="862"/>
                  </a:lnTo>
                  <a:lnTo>
                    <a:pt x="1370" y="870"/>
                  </a:lnTo>
                  <a:lnTo>
                    <a:pt x="1376" y="876"/>
                  </a:lnTo>
                  <a:lnTo>
                    <a:pt x="1358" y="880"/>
                  </a:lnTo>
                  <a:lnTo>
                    <a:pt x="1338" y="882"/>
                  </a:lnTo>
                  <a:lnTo>
                    <a:pt x="1328" y="886"/>
                  </a:lnTo>
                  <a:lnTo>
                    <a:pt x="1320" y="890"/>
                  </a:lnTo>
                  <a:lnTo>
                    <a:pt x="1314" y="896"/>
                  </a:lnTo>
                  <a:lnTo>
                    <a:pt x="1310" y="904"/>
                  </a:lnTo>
                  <a:lnTo>
                    <a:pt x="1324" y="912"/>
                  </a:lnTo>
                  <a:lnTo>
                    <a:pt x="1340" y="920"/>
                  </a:lnTo>
                  <a:lnTo>
                    <a:pt x="1354" y="924"/>
                  </a:lnTo>
                  <a:lnTo>
                    <a:pt x="1370" y="928"/>
                  </a:lnTo>
                  <a:lnTo>
                    <a:pt x="1388" y="928"/>
                  </a:lnTo>
                  <a:lnTo>
                    <a:pt x="1406" y="928"/>
                  </a:lnTo>
                  <a:lnTo>
                    <a:pt x="1446" y="924"/>
                  </a:lnTo>
                  <a:lnTo>
                    <a:pt x="1454" y="924"/>
                  </a:lnTo>
                  <a:lnTo>
                    <a:pt x="1468" y="920"/>
                  </a:lnTo>
                  <a:lnTo>
                    <a:pt x="1472" y="920"/>
                  </a:lnTo>
                  <a:lnTo>
                    <a:pt x="1478" y="920"/>
                  </a:lnTo>
                  <a:lnTo>
                    <a:pt x="1486" y="924"/>
                  </a:lnTo>
                  <a:lnTo>
                    <a:pt x="1496" y="932"/>
                  </a:lnTo>
                  <a:lnTo>
                    <a:pt x="1486" y="934"/>
                  </a:lnTo>
                  <a:lnTo>
                    <a:pt x="1480" y="938"/>
                  </a:lnTo>
                  <a:lnTo>
                    <a:pt x="1470" y="944"/>
                  </a:lnTo>
                  <a:lnTo>
                    <a:pt x="1454" y="952"/>
                  </a:lnTo>
                  <a:lnTo>
                    <a:pt x="1440" y="956"/>
                  </a:lnTo>
                  <a:lnTo>
                    <a:pt x="1422" y="960"/>
                  </a:lnTo>
                  <a:lnTo>
                    <a:pt x="1396" y="974"/>
                  </a:lnTo>
                  <a:lnTo>
                    <a:pt x="1386" y="982"/>
                  </a:lnTo>
                  <a:lnTo>
                    <a:pt x="1376" y="992"/>
                  </a:lnTo>
                  <a:lnTo>
                    <a:pt x="1368" y="1002"/>
                  </a:lnTo>
                  <a:lnTo>
                    <a:pt x="1362" y="1012"/>
                  </a:lnTo>
                  <a:lnTo>
                    <a:pt x="1358" y="1024"/>
                  </a:lnTo>
                  <a:lnTo>
                    <a:pt x="1356" y="1038"/>
                  </a:lnTo>
                  <a:lnTo>
                    <a:pt x="1374" y="1046"/>
                  </a:lnTo>
                  <a:lnTo>
                    <a:pt x="1384" y="1048"/>
                  </a:lnTo>
                  <a:lnTo>
                    <a:pt x="1392" y="1050"/>
                  </a:lnTo>
                  <a:lnTo>
                    <a:pt x="1400" y="1050"/>
                  </a:lnTo>
                  <a:lnTo>
                    <a:pt x="1410" y="1048"/>
                  </a:lnTo>
                  <a:lnTo>
                    <a:pt x="1416" y="1044"/>
                  </a:lnTo>
                  <a:lnTo>
                    <a:pt x="1422" y="1038"/>
                  </a:lnTo>
                  <a:lnTo>
                    <a:pt x="1430" y="1028"/>
                  </a:lnTo>
                  <a:lnTo>
                    <a:pt x="1436" y="1022"/>
                  </a:lnTo>
                  <a:lnTo>
                    <a:pt x="1440" y="1020"/>
                  </a:lnTo>
                  <a:lnTo>
                    <a:pt x="1444" y="1020"/>
                  </a:lnTo>
                  <a:lnTo>
                    <a:pt x="1448" y="1026"/>
                  </a:lnTo>
                  <a:lnTo>
                    <a:pt x="1452" y="1028"/>
                  </a:lnTo>
                  <a:lnTo>
                    <a:pt x="1458" y="1030"/>
                  </a:lnTo>
                  <a:lnTo>
                    <a:pt x="1478" y="1036"/>
                  </a:lnTo>
                  <a:lnTo>
                    <a:pt x="1474" y="1042"/>
                  </a:lnTo>
                  <a:lnTo>
                    <a:pt x="1468" y="1048"/>
                  </a:lnTo>
                  <a:lnTo>
                    <a:pt x="1454" y="1058"/>
                  </a:lnTo>
                  <a:lnTo>
                    <a:pt x="1438" y="1066"/>
                  </a:lnTo>
                  <a:lnTo>
                    <a:pt x="1422" y="1072"/>
                  </a:lnTo>
                  <a:lnTo>
                    <a:pt x="1408" y="1078"/>
                  </a:lnTo>
                  <a:lnTo>
                    <a:pt x="1396" y="1084"/>
                  </a:lnTo>
                  <a:lnTo>
                    <a:pt x="1392" y="1088"/>
                  </a:lnTo>
                  <a:lnTo>
                    <a:pt x="1390" y="1092"/>
                  </a:lnTo>
                  <a:lnTo>
                    <a:pt x="1390" y="1096"/>
                  </a:lnTo>
                  <a:lnTo>
                    <a:pt x="1392" y="1100"/>
                  </a:lnTo>
                  <a:lnTo>
                    <a:pt x="1406" y="1120"/>
                  </a:lnTo>
                  <a:lnTo>
                    <a:pt x="1420" y="1138"/>
                  </a:lnTo>
                  <a:lnTo>
                    <a:pt x="1436" y="1156"/>
                  </a:lnTo>
                  <a:lnTo>
                    <a:pt x="1426" y="1150"/>
                  </a:lnTo>
                  <a:lnTo>
                    <a:pt x="1402" y="1142"/>
                  </a:lnTo>
                  <a:lnTo>
                    <a:pt x="1388" y="1140"/>
                  </a:lnTo>
                  <a:lnTo>
                    <a:pt x="1376" y="1138"/>
                  </a:lnTo>
                  <a:lnTo>
                    <a:pt x="1364" y="1140"/>
                  </a:lnTo>
                  <a:lnTo>
                    <a:pt x="1360" y="1142"/>
                  </a:lnTo>
                  <a:lnTo>
                    <a:pt x="1356" y="1146"/>
                  </a:lnTo>
                  <a:lnTo>
                    <a:pt x="1354" y="1150"/>
                  </a:lnTo>
                  <a:lnTo>
                    <a:pt x="1352" y="1154"/>
                  </a:lnTo>
                  <a:lnTo>
                    <a:pt x="1354" y="1164"/>
                  </a:lnTo>
                  <a:lnTo>
                    <a:pt x="1358" y="1174"/>
                  </a:lnTo>
                  <a:lnTo>
                    <a:pt x="1368" y="1182"/>
                  </a:lnTo>
                  <a:lnTo>
                    <a:pt x="1382" y="1192"/>
                  </a:lnTo>
                  <a:lnTo>
                    <a:pt x="1398" y="1200"/>
                  </a:lnTo>
                  <a:lnTo>
                    <a:pt x="1418" y="1208"/>
                  </a:lnTo>
                  <a:lnTo>
                    <a:pt x="1440" y="1214"/>
                  </a:lnTo>
                  <a:lnTo>
                    <a:pt x="1430" y="1218"/>
                  </a:lnTo>
                  <a:lnTo>
                    <a:pt x="1416" y="1220"/>
                  </a:lnTo>
                  <a:lnTo>
                    <a:pt x="1402" y="1222"/>
                  </a:lnTo>
                  <a:lnTo>
                    <a:pt x="1388" y="1226"/>
                  </a:lnTo>
                  <a:lnTo>
                    <a:pt x="1378" y="1230"/>
                  </a:lnTo>
                  <a:lnTo>
                    <a:pt x="1376" y="1232"/>
                  </a:lnTo>
                  <a:lnTo>
                    <a:pt x="1374" y="1236"/>
                  </a:lnTo>
                  <a:lnTo>
                    <a:pt x="1374" y="1242"/>
                  </a:lnTo>
                  <a:lnTo>
                    <a:pt x="1376" y="1248"/>
                  </a:lnTo>
                  <a:lnTo>
                    <a:pt x="1380" y="1254"/>
                  </a:lnTo>
                  <a:lnTo>
                    <a:pt x="1388" y="1262"/>
                  </a:lnTo>
                  <a:lnTo>
                    <a:pt x="1370" y="1272"/>
                  </a:lnTo>
                  <a:lnTo>
                    <a:pt x="1360" y="1278"/>
                  </a:lnTo>
                  <a:lnTo>
                    <a:pt x="1354" y="1286"/>
                  </a:lnTo>
                  <a:lnTo>
                    <a:pt x="1354" y="1288"/>
                  </a:lnTo>
                  <a:lnTo>
                    <a:pt x="1354" y="1290"/>
                  </a:lnTo>
                  <a:lnTo>
                    <a:pt x="1360" y="1294"/>
                  </a:lnTo>
                  <a:lnTo>
                    <a:pt x="1368" y="1294"/>
                  </a:lnTo>
                  <a:lnTo>
                    <a:pt x="1380" y="1294"/>
                  </a:lnTo>
                  <a:lnTo>
                    <a:pt x="1396" y="1290"/>
                  </a:lnTo>
                  <a:lnTo>
                    <a:pt x="1418" y="1294"/>
                  </a:lnTo>
                  <a:lnTo>
                    <a:pt x="1386" y="1312"/>
                  </a:lnTo>
                  <a:lnTo>
                    <a:pt x="1378" y="1318"/>
                  </a:lnTo>
                  <a:lnTo>
                    <a:pt x="1372" y="1324"/>
                  </a:lnTo>
                  <a:lnTo>
                    <a:pt x="1368" y="1330"/>
                  </a:lnTo>
                  <a:lnTo>
                    <a:pt x="1368" y="1336"/>
                  </a:lnTo>
                  <a:lnTo>
                    <a:pt x="1368" y="1338"/>
                  </a:lnTo>
                  <a:lnTo>
                    <a:pt x="1370" y="1340"/>
                  </a:lnTo>
                  <a:lnTo>
                    <a:pt x="1376" y="1342"/>
                  </a:lnTo>
                  <a:lnTo>
                    <a:pt x="1384" y="1342"/>
                  </a:lnTo>
                  <a:lnTo>
                    <a:pt x="1392" y="1342"/>
                  </a:lnTo>
                  <a:lnTo>
                    <a:pt x="1410" y="1340"/>
                  </a:lnTo>
                  <a:lnTo>
                    <a:pt x="1418" y="1340"/>
                  </a:lnTo>
                  <a:lnTo>
                    <a:pt x="1422" y="1344"/>
                  </a:lnTo>
                  <a:lnTo>
                    <a:pt x="1422" y="1352"/>
                  </a:lnTo>
                  <a:lnTo>
                    <a:pt x="1420" y="1358"/>
                  </a:lnTo>
                  <a:lnTo>
                    <a:pt x="1416" y="1364"/>
                  </a:lnTo>
                  <a:lnTo>
                    <a:pt x="1412" y="1368"/>
                  </a:lnTo>
                  <a:lnTo>
                    <a:pt x="1404" y="1374"/>
                  </a:lnTo>
                  <a:lnTo>
                    <a:pt x="1398" y="1380"/>
                  </a:lnTo>
                  <a:lnTo>
                    <a:pt x="1404" y="1382"/>
                  </a:lnTo>
                  <a:lnTo>
                    <a:pt x="1410" y="1384"/>
                  </a:lnTo>
                  <a:lnTo>
                    <a:pt x="1420" y="1384"/>
                  </a:lnTo>
                  <a:lnTo>
                    <a:pt x="1430" y="1382"/>
                  </a:lnTo>
                  <a:lnTo>
                    <a:pt x="1438" y="1376"/>
                  </a:lnTo>
                  <a:lnTo>
                    <a:pt x="1448" y="1372"/>
                  </a:lnTo>
                  <a:lnTo>
                    <a:pt x="1458" y="1370"/>
                  </a:lnTo>
                  <a:lnTo>
                    <a:pt x="1466" y="1372"/>
                  </a:lnTo>
                  <a:lnTo>
                    <a:pt x="1472" y="1376"/>
                  </a:lnTo>
                  <a:lnTo>
                    <a:pt x="1478" y="1380"/>
                  </a:lnTo>
                  <a:lnTo>
                    <a:pt x="1472" y="1386"/>
                  </a:lnTo>
                  <a:lnTo>
                    <a:pt x="1464" y="1392"/>
                  </a:lnTo>
                  <a:lnTo>
                    <a:pt x="1446" y="1400"/>
                  </a:lnTo>
                  <a:lnTo>
                    <a:pt x="1438" y="1404"/>
                  </a:lnTo>
                  <a:lnTo>
                    <a:pt x="1432" y="1410"/>
                  </a:lnTo>
                  <a:lnTo>
                    <a:pt x="1428" y="1418"/>
                  </a:lnTo>
                  <a:lnTo>
                    <a:pt x="1430" y="1428"/>
                  </a:lnTo>
                  <a:lnTo>
                    <a:pt x="1436" y="1432"/>
                  </a:lnTo>
                  <a:lnTo>
                    <a:pt x="1444" y="1434"/>
                  </a:lnTo>
                  <a:lnTo>
                    <a:pt x="1462" y="1438"/>
                  </a:lnTo>
                  <a:lnTo>
                    <a:pt x="1478" y="1442"/>
                  </a:lnTo>
                  <a:lnTo>
                    <a:pt x="1486" y="1444"/>
                  </a:lnTo>
                  <a:lnTo>
                    <a:pt x="1494" y="1448"/>
                  </a:lnTo>
                  <a:lnTo>
                    <a:pt x="1490" y="1454"/>
                  </a:lnTo>
                  <a:lnTo>
                    <a:pt x="1484" y="1472"/>
                  </a:lnTo>
                  <a:lnTo>
                    <a:pt x="1478" y="1488"/>
                  </a:lnTo>
                  <a:lnTo>
                    <a:pt x="1480" y="1494"/>
                  </a:lnTo>
                  <a:lnTo>
                    <a:pt x="1482" y="1498"/>
                  </a:lnTo>
                  <a:lnTo>
                    <a:pt x="1492" y="1502"/>
                  </a:lnTo>
                  <a:lnTo>
                    <a:pt x="1500" y="1500"/>
                  </a:lnTo>
                  <a:lnTo>
                    <a:pt x="1510" y="1496"/>
                  </a:lnTo>
                  <a:lnTo>
                    <a:pt x="1518" y="1490"/>
                  </a:lnTo>
                  <a:lnTo>
                    <a:pt x="1532" y="1476"/>
                  </a:lnTo>
                  <a:lnTo>
                    <a:pt x="1536" y="1472"/>
                  </a:lnTo>
                  <a:lnTo>
                    <a:pt x="1540" y="1468"/>
                  </a:lnTo>
                  <a:lnTo>
                    <a:pt x="1540" y="1486"/>
                  </a:lnTo>
                  <a:lnTo>
                    <a:pt x="1544" y="1496"/>
                  </a:lnTo>
                  <a:lnTo>
                    <a:pt x="1548" y="1504"/>
                  </a:lnTo>
                  <a:lnTo>
                    <a:pt x="1554" y="1510"/>
                  </a:lnTo>
                  <a:lnTo>
                    <a:pt x="1560" y="1514"/>
                  </a:lnTo>
                  <a:lnTo>
                    <a:pt x="1566" y="1520"/>
                  </a:lnTo>
                  <a:lnTo>
                    <a:pt x="1568" y="1528"/>
                  </a:lnTo>
                  <a:lnTo>
                    <a:pt x="1564" y="1538"/>
                  </a:lnTo>
                  <a:lnTo>
                    <a:pt x="1564" y="1554"/>
                  </a:lnTo>
                  <a:lnTo>
                    <a:pt x="1566" y="1570"/>
                  </a:lnTo>
                  <a:lnTo>
                    <a:pt x="1568" y="1576"/>
                  </a:lnTo>
                  <a:lnTo>
                    <a:pt x="1572" y="1584"/>
                  </a:lnTo>
                  <a:lnTo>
                    <a:pt x="1576" y="1588"/>
                  </a:lnTo>
                  <a:lnTo>
                    <a:pt x="1582" y="1594"/>
                  </a:lnTo>
                  <a:lnTo>
                    <a:pt x="1596" y="1588"/>
                  </a:lnTo>
                  <a:lnTo>
                    <a:pt x="1606" y="1580"/>
                  </a:lnTo>
                  <a:lnTo>
                    <a:pt x="1614" y="1572"/>
                  </a:lnTo>
                  <a:lnTo>
                    <a:pt x="1620" y="1560"/>
                  </a:lnTo>
                  <a:lnTo>
                    <a:pt x="1622" y="1548"/>
                  </a:lnTo>
                  <a:lnTo>
                    <a:pt x="1624" y="1534"/>
                  </a:lnTo>
                  <a:lnTo>
                    <a:pt x="1626" y="1502"/>
                  </a:lnTo>
                  <a:lnTo>
                    <a:pt x="1626" y="1500"/>
                  </a:lnTo>
                  <a:lnTo>
                    <a:pt x="1628" y="1498"/>
                  </a:lnTo>
                  <a:lnTo>
                    <a:pt x="1632" y="1496"/>
                  </a:lnTo>
                  <a:lnTo>
                    <a:pt x="1640" y="1498"/>
                  </a:lnTo>
                  <a:lnTo>
                    <a:pt x="1648" y="1500"/>
                  </a:lnTo>
                  <a:lnTo>
                    <a:pt x="1664" y="1508"/>
                  </a:lnTo>
                  <a:lnTo>
                    <a:pt x="1672" y="1512"/>
                  </a:lnTo>
                  <a:lnTo>
                    <a:pt x="1676" y="1516"/>
                  </a:lnTo>
                  <a:lnTo>
                    <a:pt x="1678" y="1520"/>
                  </a:lnTo>
                  <a:lnTo>
                    <a:pt x="1678" y="1526"/>
                  </a:lnTo>
                  <a:lnTo>
                    <a:pt x="1676" y="1530"/>
                  </a:lnTo>
                  <a:lnTo>
                    <a:pt x="1670" y="1538"/>
                  </a:lnTo>
                  <a:lnTo>
                    <a:pt x="1662" y="1548"/>
                  </a:lnTo>
                  <a:lnTo>
                    <a:pt x="1652" y="1558"/>
                  </a:lnTo>
                  <a:lnTo>
                    <a:pt x="1644" y="1570"/>
                  </a:lnTo>
                  <a:lnTo>
                    <a:pt x="1642" y="1578"/>
                  </a:lnTo>
                  <a:lnTo>
                    <a:pt x="1642" y="1584"/>
                  </a:lnTo>
                  <a:lnTo>
                    <a:pt x="1644" y="1592"/>
                  </a:lnTo>
                  <a:lnTo>
                    <a:pt x="1646" y="1602"/>
                  </a:lnTo>
                  <a:lnTo>
                    <a:pt x="1658" y="1602"/>
                  </a:lnTo>
                  <a:lnTo>
                    <a:pt x="1668" y="1602"/>
                  </a:lnTo>
                  <a:lnTo>
                    <a:pt x="1676" y="1600"/>
                  </a:lnTo>
                  <a:lnTo>
                    <a:pt x="1684" y="1598"/>
                  </a:lnTo>
                  <a:lnTo>
                    <a:pt x="1698" y="1590"/>
                  </a:lnTo>
                  <a:lnTo>
                    <a:pt x="1710" y="1580"/>
                  </a:lnTo>
                  <a:lnTo>
                    <a:pt x="1720" y="1570"/>
                  </a:lnTo>
                  <a:lnTo>
                    <a:pt x="1732" y="1560"/>
                  </a:lnTo>
                  <a:lnTo>
                    <a:pt x="1746" y="1550"/>
                  </a:lnTo>
                  <a:lnTo>
                    <a:pt x="1754" y="1548"/>
                  </a:lnTo>
                  <a:lnTo>
                    <a:pt x="1764" y="1544"/>
                  </a:lnTo>
                  <a:lnTo>
                    <a:pt x="1770" y="1552"/>
                  </a:lnTo>
                  <a:lnTo>
                    <a:pt x="1772" y="1558"/>
                  </a:lnTo>
                  <a:lnTo>
                    <a:pt x="1770" y="1566"/>
                  </a:lnTo>
                  <a:lnTo>
                    <a:pt x="1766" y="1574"/>
                  </a:lnTo>
                  <a:lnTo>
                    <a:pt x="1756" y="1590"/>
                  </a:lnTo>
                  <a:lnTo>
                    <a:pt x="1746" y="1606"/>
                  </a:lnTo>
                  <a:lnTo>
                    <a:pt x="1734" y="1610"/>
                  </a:lnTo>
                  <a:lnTo>
                    <a:pt x="1720" y="1614"/>
                  </a:lnTo>
                  <a:lnTo>
                    <a:pt x="1694" y="1618"/>
                  </a:lnTo>
                  <a:lnTo>
                    <a:pt x="1680" y="1624"/>
                  </a:lnTo>
                  <a:lnTo>
                    <a:pt x="1666" y="1632"/>
                  </a:lnTo>
                  <a:lnTo>
                    <a:pt x="1654" y="1646"/>
                  </a:lnTo>
                  <a:lnTo>
                    <a:pt x="1642" y="1666"/>
                  </a:lnTo>
                  <a:lnTo>
                    <a:pt x="1658" y="1670"/>
                  </a:lnTo>
                  <a:lnTo>
                    <a:pt x="1672" y="1674"/>
                  </a:lnTo>
                  <a:lnTo>
                    <a:pt x="1684" y="1674"/>
                  </a:lnTo>
                  <a:lnTo>
                    <a:pt x="1694" y="1674"/>
                  </a:lnTo>
                  <a:lnTo>
                    <a:pt x="1704" y="1670"/>
                  </a:lnTo>
                  <a:lnTo>
                    <a:pt x="1710" y="1668"/>
                  </a:lnTo>
                  <a:lnTo>
                    <a:pt x="1724" y="1660"/>
                  </a:lnTo>
                  <a:lnTo>
                    <a:pt x="1732" y="1654"/>
                  </a:lnTo>
                  <a:lnTo>
                    <a:pt x="1736" y="1648"/>
                  </a:lnTo>
                  <a:lnTo>
                    <a:pt x="1742" y="1644"/>
                  </a:lnTo>
                  <a:lnTo>
                    <a:pt x="1748" y="1642"/>
                  </a:lnTo>
                  <a:lnTo>
                    <a:pt x="1748" y="1656"/>
                  </a:lnTo>
                  <a:lnTo>
                    <a:pt x="1748" y="1674"/>
                  </a:lnTo>
                  <a:lnTo>
                    <a:pt x="1750" y="1682"/>
                  </a:lnTo>
                  <a:lnTo>
                    <a:pt x="1752" y="1688"/>
                  </a:lnTo>
                  <a:lnTo>
                    <a:pt x="1756" y="1694"/>
                  </a:lnTo>
                  <a:lnTo>
                    <a:pt x="1760" y="1698"/>
                  </a:lnTo>
                  <a:lnTo>
                    <a:pt x="1770" y="1696"/>
                  </a:lnTo>
                  <a:lnTo>
                    <a:pt x="1776" y="1694"/>
                  </a:lnTo>
                  <a:lnTo>
                    <a:pt x="1790" y="1684"/>
                  </a:lnTo>
                  <a:lnTo>
                    <a:pt x="1792" y="1690"/>
                  </a:lnTo>
                  <a:lnTo>
                    <a:pt x="1792" y="1696"/>
                  </a:lnTo>
                  <a:lnTo>
                    <a:pt x="1786" y="1714"/>
                  </a:lnTo>
                  <a:lnTo>
                    <a:pt x="1784" y="1722"/>
                  </a:lnTo>
                  <a:lnTo>
                    <a:pt x="1782" y="1730"/>
                  </a:lnTo>
                  <a:lnTo>
                    <a:pt x="1784" y="1738"/>
                  </a:lnTo>
                  <a:lnTo>
                    <a:pt x="1788" y="1744"/>
                  </a:lnTo>
                  <a:lnTo>
                    <a:pt x="1796" y="1742"/>
                  </a:lnTo>
                  <a:lnTo>
                    <a:pt x="1800" y="1740"/>
                  </a:lnTo>
                  <a:lnTo>
                    <a:pt x="1808" y="1732"/>
                  </a:lnTo>
                  <a:lnTo>
                    <a:pt x="1812" y="1726"/>
                  </a:lnTo>
                  <a:lnTo>
                    <a:pt x="1814" y="1724"/>
                  </a:lnTo>
                  <a:lnTo>
                    <a:pt x="1822" y="1732"/>
                  </a:lnTo>
                  <a:lnTo>
                    <a:pt x="1832" y="1738"/>
                  </a:lnTo>
                  <a:lnTo>
                    <a:pt x="1840" y="1738"/>
                  </a:lnTo>
                  <a:lnTo>
                    <a:pt x="1850" y="1736"/>
                  </a:lnTo>
                  <a:lnTo>
                    <a:pt x="1854" y="1720"/>
                  </a:lnTo>
                  <a:lnTo>
                    <a:pt x="1854" y="1702"/>
                  </a:lnTo>
                  <a:lnTo>
                    <a:pt x="1852" y="1692"/>
                  </a:lnTo>
                  <a:lnTo>
                    <a:pt x="1848" y="1682"/>
                  </a:lnTo>
                  <a:lnTo>
                    <a:pt x="1844" y="1676"/>
                  </a:lnTo>
                  <a:lnTo>
                    <a:pt x="1836" y="1670"/>
                  </a:lnTo>
                  <a:lnTo>
                    <a:pt x="1842" y="1666"/>
                  </a:lnTo>
                  <a:lnTo>
                    <a:pt x="1846" y="1666"/>
                  </a:lnTo>
                  <a:lnTo>
                    <a:pt x="1858" y="1670"/>
                  </a:lnTo>
                  <a:lnTo>
                    <a:pt x="1872" y="1674"/>
                  </a:lnTo>
                  <a:lnTo>
                    <a:pt x="1878" y="1674"/>
                  </a:lnTo>
                  <a:lnTo>
                    <a:pt x="1882" y="1672"/>
                  </a:lnTo>
                  <a:lnTo>
                    <a:pt x="1884" y="1676"/>
                  </a:lnTo>
                  <a:lnTo>
                    <a:pt x="1886" y="1682"/>
                  </a:lnTo>
                  <a:lnTo>
                    <a:pt x="1886" y="1694"/>
                  </a:lnTo>
                  <a:lnTo>
                    <a:pt x="1884" y="1706"/>
                  </a:lnTo>
                  <a:lnTo>
                    <a:pt x="1880" y="1718"/>
                  </a:lnTo>
                  <a:lnTo>
                    <a:pt x="1878" y="1732"/>
                  </a:lnTo>
                  <a:lnTo>
                    <a:pt x="1878" y="1744"/>
                  </a:lnTo>
                  <a:lnTo>
                    <a:pt x="1878" y="1748"/>
                  </a:lnTo>
                  <a:lnTo>
                    <a:pt x="1880" y="1754"/>
                  </a:lnTo>
                  <a:lnTo>
                    <a:pt x="1884" y="1758"/>
                  </a:lnTo>
                  <a:lnTo>
                    <a:pt x="1890" y="1762"/>
                  </a:lnTo>
                  <a:lnTo>
                    <a:pt x="1900" y="1760"/>
                  </a:lnTo>
                  <a:lnTo>
                    <a:pt x="1908" y="1756"/>
                  </a:lnTo>
                  <a:lnTo>
                    <a:pt x="1916" y="1748"/>
                  </a:lnTo>
                  <a:lnTo>
                    <a:pt x="1922" y="1742"/>
                  </a:lnTo>
                  <a:lnTo>
                    <a:pt x="1934" y="1726"/>
                  </a:lnTo>
                  <a:lnTo>
                    <a:pt x="1942" y="1720"/>
                  </a:lnTo>
                  <a:lnTo>
                    <a:pt x="1952" y="1714"/>
                  </a:lnTo>
                  <a:lnTo>
                    <a:pt x="1952" y="1726"/>
                  </a:lnTo>
                  <a:lnTo>
                    <a:pt x="1954" y="1736"/>
                  </a:lnTo>
                  <a:lnTo>
                    <a:pt x="1960" y="1758"/>
                  </a:lnTo>
                  <a:lnTo>
                    <a:pt x="1962" y="1766"/>
                  </a:lnTo>
                  <a:lnTo>
                    <a:pt x="1958" y="1776"/>
                  </a:lnTo>
                  <a:lnTo>
                    <a:pt x="1950" y="1786"/>
                  </a:lnTo>
                  <a:lnTo>
                    <a:pt x="1936" y="1794"/>
                  </a:lnTo>
                  <a:lnTo>
                    <a:pt x="1936" y="1800"/>
                  </a:lnTo>
                  <a:lnTo>
                    <a:pt x="1938" y="1804"/>
                  </a:lnTo>
                  <a:lnTo>
                    <a:pt x="1944" y="1812"/>
                  </a:lnTo>
                  <a:lnTo>
                    <a:pt x="1954" y="1818"/>
                  </a:lnTo>
                  <a:lnTo>
                    <a:pt x="1962" y="1824"/>
                  </a:lnTo>
                  <a:lnTo>
                    <a:pt x="1970" y="1830"/>
                  </a:lnTo>
                  <a:lnTo>
                    <a:pt x="1972" y="1834"/>
                  </a:lnTo>
                  <a:lnTo>
                    <a:pt x="1974" y="1838"/>
                  </a:lnTo>
                  <a:lnTo>
                    <a:pt x="1974" y="1842"/>
                  </a:lnTo>
                  <a:lnTo>
                    <a:pt x="1974" y="1848"/>
                  </a:lnTo>
                  <a:lnTo>
                    <a:pt x="1972" y="1856"/>
                  </a:lnTo>
                  <a:lnTo>
                    <a:pt x="1966" y="1864"/>
                  </a:lnTo>
                  <a:lnTo>
                    <a:pt x="1972" y="1868"/>
                  </a:lnTo>
                  <a:lnTo>
                    <a:pt x="1976" y="1872"/>
                  </a:lnTo>
                  <a:lnTo>
                    <a:pt x="1980" y="1874"/>
                  </a:lnTo>
                  <a:lnTo>
                    <a:pt x="1986" y="1874"/>
                  </a:lnTo>
                  <a:lnTo>
                    <a:pt x="1996" y="1874"/>
                  </a:lnTo>
                  <a:lnTo>
                    <a:pt x="2006" y="1870"/>
                  </a:lnTo>
                  <a:lnTo>
                    <a:pt x="2034" y="1838"/>
                  </a:lnTo>
                  <a:lnTo>
                    <a:pt x="2030" y="1860"/>
                  </a:lnTo>
                  <a:lnTo>
                    <a:pt x="2028" y="1886"/>
                  </a:lnTo>
                  <a:lnTo>
                    <a:pt x="2028" y="1912"/>
                  </a:lnTo>
                  <a:lnTo>
                    <a:pt x="2032" y="1936"/>
                  </a:lnTo>
                  <a:lnTo>
                    <a:pt x="2030" y="1944"/>
                  </a:lnTo>
                  <a:lnTo>
                    <a:pt x="2028" y="1954"/>
                  </a:lnTo>
                  <a:lnTo>
                    <a:pt x="2030" y="1974"/>
                  </a:lnTo>
                  <a:lnTo>
                    <a:pt x="2028" y="1982"/>
                  </a:lnTo>
                  <a:lnTo>
                    <a:pt x="2022" y="1992"/>
                  </a:lnTo>
                  <a:lnTo>
                    <a:pt x="2014" y="2000"/>
                  </a:lnTo>
                  <a:lnTo>
                    <a:pt x="2000" y="2008"/>
                  </a:lnTo>
                  <a:lnTo>
                    <a:pt x="1992" y="2054"/>
                  </a:lnTo>
                  <a:lnTo>
                    <a:pt x="1988" y="2076"/>
                  </a:lnTo>
                  <a:lnTo>
                    <a:pt x="1982" y="2096"/>
                  </a:lnTo>
                  <a:lnTo>
                    <a:pt x="1972" y="2116"/>
                  </a:lnTo>
                  <a:lnTo>
                    <a:pt x="1960" y="2136"/>
                  </a:lnTo>
                  <a:lnTo>
                    <a:pt x="1950" y="2144"/>
                  </a:lnTo>
                  <a:lnTo>
                    <a:pt x="1942" y="2154"/>
                  </a:lnTo>
                  <a:lnTo>
                    <a:pt x="1930" y="2162"/>
                  </a:lnTo>
                  <a:lnTo>
                    <a:pt x="1918" y="2168"/>
                  </a:lnTo>
                  <a:lnTo>
                    <a:pt x="1914" y="2176"/>
                  </a:lnTo>
                  <a:lnTo>
                    <a:pt x="1908" y="2182"/>
                  </a:lnTo>
                  <a:lnTo>
                    <a:pt x="1894" y="2192"/>
                  </a:lnTo>
                  <a:lnTo>
                    <a:pt x="1876" y="2200"/>
                  </a:lnTo>
                  <a:lnTo>
                    <a:pt x="1856" y="2206"/>
                  </a:lnTo>
                  <a:lnTo>
                    <a:pt x="1832" y="2212"/>
                  </a:lnTo>
                  <a:lnTo>
                    <a:pt x="1806" y="2216"/>
                  </a:lnTo>
                  <a:lnTo>
                    <a:pt x="1752" y="2224"/>
                  </a:lnTo>
                  <a:lnTo>
                    <a:pt x="1696" y="2230"/>
                  </a:lnTo>
                  <a:lnTo>
                    <a:pt x="1670" y="2234"/>
                  </a:lnTo>
                  <a:lnTo>
                    <a:pt x="1646" y="2240"/>
                  </a:lnTo>
                  <a:lnTo>
                    <a:pt x="1622" y="2246"/>
                  </a:lnTo>
                  <a:lnTo>
                    <a:pt x="1602" y="2254"/>
                  </a:lnTo>
                  <a:lnTo>
                    <a:pt x="1586" y="2266"/>
                  </a:lnTo>
                  <a:lnTo>
                    <a:pt x="1580" y="2272"/>
                  </a:lnTo>
                  <a:lnTo>
                    <a:pt x="1574" y="2278"/>
                  </a:lnTo>
                  <a:lnTo>
                    <a:pt x="1578" y="2280"/>
                  </a:lnTo>
                  <a:lnTo>
                    <a:pt x="1584" y="2282"/>
                  </a:lnTo>
                  <a:lnTo>
                    <a:pt x="1602" y="2284"/>
                  </a:lnTo>
                  <a:lnTo>
                    <a:pt x="1624" y="2286"/>
                  </a:lnTo>
                  <a:lnTo>
                    <a:pt x="1652" y="2286"/>
                  </a:lnTo>
                  <a:lnTo>
                    <a:pt x="1702" y="2286"/>
                  </a:lnTo>
                  <a:lnTo>
                    <a:pt x="1732" y="2282"/>
                  </a:lnTo>
                  <a:lnTo>
                    <a:pt x="1740" y="2278"/>
                  </a:lnTo>
                  <a:lnTo>
                    <a:pt x="1748" y="2278"/>
                  </a:lnTo>
                  <a:lnTo>
                    <a:pt x="1756" y="2280"/>
                  </a:lnTo>
                  <a:lnTo>
                    <a:pt x="1764" y="2282"/>
                  </a:lnTo>
                  <a:lnTo>
                    <a:pt x="1782" y="2288"/>
                  </a:lnTo>
                  <a:lnTo>
                    <a:pt x="1790" y="2290"/>
                  </a:lnTo>
                  <a:lnTo>
                    <a:pt x="1800" y="2290"/>
                  </a:lnTo>
                  <a:lnTo>
                    <a:pt x="1820" y="2290"/>
                  </a:lnTo>
                  <a:lnTo>
                    <a:pt x="1844" y="2288"/>
                  </a:lnTo>
                  <a:lnTo>
                    <a:pt x="1888" y="2284"/>
                  </a:lnTo>
                  <a:lnTo>
                    <a:pt x="1910" y="2282"/>
                  </a:lnTo>
                  <a:lnTo>
                    <a:pt x="1930" y="2282"/>
                  </a:lnTo>
                  <a:lnTo>
                    <a:pt x="1950" y="2284"/>
                  </a:lnTo>
                  <a:lnTo>
                    <a:pt x="1968" y="2290"/>
                  </a:lnTo>
                  <a:lnTo>
                    <a:pt x="2060" y="2290"/>
                  </a:lnTo>
                  <a:lnTo>
                    <a:pt x="2148" y="2292"/>
                  </a:lnTo>
                  <a:close/>
                </a:path>
              </a:pathLst>
            </a:custGeom>
            <a:solidFill>
              <a:srgbClr val="415A9C"/>
            </a:solidFill>
            <a:ln w="9525">
              <a:noFill/>
              <a:round/>
              <a:headEnd/>
              <a:tailEnd/>
            </a:ln>
          </p:spPr>
          <p:txBody>
            <a:bodyPr/>
            <a:lstStyle/>
            <a:p>
              <a:pPr algn="l" eaLnBrk="1" hangingPunct="1">
                <a:defRPr/>
              </a:pPr>
              <a:endParaRPr lang="en-US" sz="1800" dirty="0">
                <a:solidFill>
                  <a:srgbClr val="000000"/>
                </a:solidFill>
              </a:endParaRPr>
            </a:p>
          </p:txBody>
        </p:sp>
        <p:sp>
          <p:nvSpPr>
            <p:cNvPr id="17" name="Freeform 71"/>
            <p:cNvSpPr>
              <a:spLocks noEditPoints="1"/>
            </p:cNvSpPr>
            <p:nvPr userDrawn="1"/>
          </p:nvSpPr>
          <p:spPr bwMode="gray">
            <a:xfrm>
              <a:off x="3267" y="2812"/>
              <a:ext cx="695" cy="687"/>
            </a:xfrm>
            <a:custGeom>
              <a:avLst/>
              <a:gdLst>
                <a:gd name="T0" fmla="*/ 176 w 696"/>
                <a:gd name="T1" fmla="*/ 312 h 676"/>
                <a:gd name="T2" fmla="*/ 186 w 696"/>
                <a:gd name="T3" fmla="*/ 252 h 676"/>
                <a:gd name="T4" fmla="*/ 208 w 696"/>
                <a:gd name="T5" fmla="*/ 204 h 676"/>
                <a:gd name="T6" fmla="*/ 242 w 696"/>
                <a:gd name="T7" fmla="*/ 168 h 676"/>
                <a:gd name="T8" fmla="*/ 290 w 696"/>
                <a:gd name="T9" fmla="*/ 144 h 676"/>
                <a:gd name="T10" fmla="*/ 348 w 696"/>
                <a:gd name="T11" fmla="*/ 136 h 676"/>
                <a:gd name="T12" fmla="*/ 388 w 696"/>
                <a:gd name="T13" fmla="*/ 140 h 676"/>
                <a:gd name="T14" fmla="*/ 438 w 696"/>
                <a:gd name="T15" fmla="*/ 158 h 676"/>
                <a:gd name="T16" fmla="*/ 476 w 696"/>
                <a:gd name="T17" fmla="*/ 188 h 676"/>
                <a:gd name="T18" fmla="*/ 502 w 696"/>
                <a:gd name="T19" fmla="*/ 232 h 676"/>
                <a:gd name="T20" fmla="*/ 516 w 696"/>
                <a:gd name="T21" fmla="*/ 290 h 676"/>
                <a:gd name="T22" fmla="*/ 518 w 696"/>
                <a:gd name="T23" fmla="*/ 334 h 676"/>
                <a:gd name="T24" fmla="*/ 512 w 696"/>
                <a:gd name="T25" fmla="*/ 396 h 676"/>
                <a:gd name="T26" fmla="*/ 494 w 696"/>
                <a:gd name="T27" fmla="*/ 450 h 676"/>
                <a:gd name="T28" fmla="*/ 466 w 696"/>
                <a:gd name="T29" fmla="*/ 492 h 676"/>
                <a:gd name="T30" fmla="*/ 424 w 696"/>
                <a:gd name="T31" fmla="*/ 522 h 676"/>
                <a:gd name="T32" fmla="*/ 370 w 696"/>
                <a:gd name="T33" fmla="*/ 538 h 676"/>
                <a:gd name="T34" fmla="*/ 328 w 696"/>
                <a:gd name="T35" fmla="*/ 538 h 676"/>
                <a:gd name="T36" fmla="*/ 276 w 696"/>
                <a:gd name="T37" fmla="*/ 524 h 676"/>
                <a:gd name="T38" fmla="*/ 232 w 696"/>
                <a:gd name="T39" fmla="*/ 494 h 676"/>
                <a:gd name="T40" fmla="*/ 202 w 696"/>
                <a:gd name="T41" fmla="*/ 450 h 676"/>
                <a:gd name="T42" fmla="*/ 182 w 696"/>
                <a:gd name="T43" fmla="*/ 396 h 676"/>
                <a:gd name="T44" fmla="*/ 176 w 696"/>
                <a:gd name="T45" fmla="*/ 334 h 676"/>
                <a:gd name="T46" fmla="*/ 348 w 696"/>
                <a:gd name="T47" fmla="*/ 676 h 676"/>
                <a:gd name="T48" fmla="*/ 458 w 696"/>
                <a:gd name="T49" fmla="*/ 660 h 676"/>
                <a:gd name="T50" fmla="*/ 550 w 696"/>
                <a:gd name="T51" fmla="*/ 618 h 676"/>
                <a:gd name="T52" fmla="*/ 622 w 696"/>
                <a:gd name="T53" fmla="*/ 552 h 676"/>
                <a:gd name="T54" fmla="*/ 670 w 696"/>
                <a:gd name="T55" fmla="*/ 466 h 676"/>
                <a:gd name="T56" fmla="*/ 694 w 696"/>
                <a:gd name="T57" fmla="*/ 368 h 676"/>
                <a:gd name="T58" fmla="*/ 694 w 696"/>
                <a:gd name="T59" fmla="*/ 298 h 676"/>
                <a:gd name="T60" fmla="*/ 670 w 696"/>
                <a:gd name="T61" fmla="*/ 198 h 676"/>
                <a:gd name="T62" fmla="*/ 620 w 696"/>
                <a:gd name="T63" fmla="*/ 116 h 676"/>
                <a:gd name="T64" fmla="*/ 548 w 696"/>
                <a:gd name="T65" fmla="*/ 52 h 676"/>
                <a:gd name="T66" fmla="*/ 458 w 696"/>
                <a:gd name="T67" fmla="*/ 14 h 676"/>
                <a:gd name="T68" fmla="*/ 348 w 696"/>
                <a:gd name="T69" fmla="*/ 0 h 676"/>
                <a:gd name="T70" fmla="*/ 274 w 696"/>
                <a:gd name="T71" fmla="*/ 6 h 676"/>
                <a:gd name="T72" fmla="*/ 176 w 696"/>
                <a:gd name="T73" fmla="*/ 36 h 676"/>
                <a:gd name="T74" fmla="*/ 96 w 696"/>
                <a:gd name="T75" fmla="*/ 90 h 676"/>
                <a:gd name="T76" fmla="*/ 38 w 696"/>
                <a:gd name="T77" fmla="*/ 166 h 676"/>
                <a:gd name="T78" fmla="*/ 6 w 696"/>
                <a:gd name="T79" fmla="*/ 262 h 676"/>
                <a:gd name="T80" fmla="*/ 0 w 696"/>
                <a:gd name="T81" fmla="*/ 334 h 676"/>
                <a:gd name="T82" fmla="*/ 14 w 696"/>
                <a:gd name="T83" fmla="*/ 438 h 676"/>
                <a:gd name="T84" fmla="*/ 56 w 696"/>
                <a:gd name="T85" fmla="*/ 530 h 676"/>
                <a:gd name="T86" fmla="*/ 122 w 696"/>
                <a:gd name="T87" fmla="*/ 600 h 676"/>
                <a:gd name="T88" fmla="*/ 208 w 696"/>
                <a:gd name="T89" fmla="*/ 650 h 676"/>
                <a:gd name="T90" fmla="*/ 310 w 696"/>
                <a:gd name="T91" fmla="*/ 674 h 6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76"/>
                <a:gd name="T140" fmla="*/ 696 w 696"/>
                <a:gd name="T141" fmla="*/ 676 h 6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76">
                  <a:moveTo>
                    <a:pt x="176" y="334"/>
                  </a:moveTo>
                  <a:lnTo>
                    <a:pt x="176" y="334"/>
                  </a:lnTo>
                  <a:lnTo>
                    <a:pt x="176" y="312"/>
                  </a:lnTo>
                  <a:lnTo>
                    <a:pt x="178" y="292"/>
                  </a:lnTo>
                  <a:lnTo>
                    <a:pt x="182" y="272"/>
                  </a:lnTo>
                  <a:lnTo>
                    <a:pt x="186" y="252"/>
                  </a:lnTo>
                  <a:lnTo>
                    <a:pt x="192" y="236"/>
                  </a:lnTo>
                  <a:lnTo>
                    <a:pt x="200" y="220"/>
                  </a:lnTo>
                  <a:lnTo>
                    <a:pt x="208" y="204"/>
                  </a:lnTo>
                  <a:lnTo>
                    <a:pt x="218" y="190"/>
                  </a:lnTo>
                  <a:lnTo>
                    <a:pt x="230" y="178"/>
                  </a:lnTo>
                  <a:lnTo>
                    <a:pt x="242" y="168"/>
                  </a:lnTo>
                  <a:lnTo>
                    <a:pt x="256" y="158"/>
                  </a:lnTo>
                  <a:lnTo>
                    <a:pt x="272" y="150"/>
                  </a:lnTo>
                  <a:lnTo>
                    <a:pt x="290" y="144"/>
                  </a:lnTo>
                  <a:lnTo>
                    <a:pt x="308" y="140"/>
                  </a:lnTo>
                  <a:lnTo>
                    <a:pt x="328" y="138"/>
                  </a:lnTo>
                  <a:lnTo>
                    <a:pt x="348" y="136"/>
                  </a:lnTo>
                  <a:lnTo>
                    <a:pt x="370" y="138"/>
                  </a:lnTo>
                  <a:lnTo>
                    <a:pt x="388" y="140"/>
                  </a:lnTo>
                  <a:lnTo>
                    <a:pt x="406" y="144"/>
                  </a:lnTo>
                  <a:lnTo>
                    <a:pt x="422" y="150"/>
                  </a:lnTo>
                  <a:lnTo>
                    <a:pt x="438" y="158"/>
                  </a:lnTo>
                  <a:lnTo>
                    <a:pt x="452" y="166"/>
                  </a:lnTo>
                  <a:lnTo>
                    <a:pt x="464" y="176"/>
                  </a:lnTo>
                  <a:lnTo>
                    <a:pt x="476" y="188"/>
                  </a:lnTo>
                  <a:lnTo>
                    <a:pt x="486" y="202"/>
                  </a:lnTo>
                  <a:lnTo>
                    <a:pt x="494" y="216"/>
                  </a:lnTo>
                  <a:lnTo>
                    <a:pt x="502" y="232"/>
                  </a:lnTo>
                  <a:lnTo>
                    <a:pt x="508" y="250"/>
                  </a:lnTo>
                  <a:lnTo>
                    <a:pt x="512" y="270"/>
                  </a:lnTo>
                  <a:lnTo>
                    <a:pt x="516" y="290"/>
                  </a:lnTo>
                  <a:lnTo>
                    <a:pt x="518" y="310"/>
                  </a:lnTo>
                  <a:lnTo>
                    <a:pt x="518" y="334"/>
                  </a:lnTo>
                  <a:lnTo>
                    <a:pt x="518" y="356"/>
                  </a:lnTo>
                  <a:lnTo>
                    <a:pt x="516" y="376"/>
                  </a:lnTo>
                  <a:lnTo>
                    <a:pt x="512" y="396"/>
                  </a:lnTo>
                  <a:lnTo>
                    <a:pt x="508" y="414"/>
                  </a:lnTo>
                  <a:lnTo>
                    <a:pt x="502" y="432"/>
                  </a:lnTo>
                  <a:lnTo>
                    <a:pt x="494" y="450"/>
                  </a:lnTo>
                  <a:lnTo>
                    <a:pt x="486" y="466"/>
                  </a:lnTo>
                  <a:lnTo>
                    <a:pt x="476" y="480"/>
                  </a:lnTo>
                  <a:lnTo>
                    <a:pt x="466" y="492"/>
                  </a:lnTo>
                  <a:lnTo>
                    <a:pt x="452" y="504"/>
                  </a:lnTo>
                  <a:lnTo>
                    <a:pt x="438" y="514"/>
                  </a:lnTo>
                  <a:lnTo>
                    <a:pt x="424" y="522"/>
                  </a:lnTo>
                  <a:lnTo>
                    <a:pt x="406" y="530"/>
                  </a:lnTo>
                  <a:lnTo>
                    <a:pt x="388" y="534"/>
                  </a:lnTo>
                  <a:lnTo>
                    <a:pt x="370" y="538"/>
                  </a:lnTo>
                  <a:lnTo>
                    <a:pt x="348" y="538"/>
                  </a:lnTo>
                  <a:lnTo>
                    <a:pt x="328" y="538"/>
                  </a:lnTo>
                  <a:lnTo>
                    <a:pt x="310" y="534"/>
                  </a:lnTo>
                  <a:lnTo>
                    <a:pt x="292" y="530"/>
                  </a:lnTo>
                  <a:lnTo>
                    <a:pt x="276" y="524"/>
                  </a:lnTo>
                  <a:lnTo>
                    <a:pt x="260" y="514"/>
                  </a:lnTo>
                  <a:lnTo>
                    <a:pt x="246" y="504"/>
                  </a:lnTo>
                  <a:lnTo>
                    <a:pt x="232" y="494"/>
                  </a:lnTo>
                  <a:lnTo>
                    <a:pt x="220" y="480"/>
                  </a:lnTo>
                  <a:lnTo>
                    <a:pt x="210" y="466"/>
                  </a:lnTo>
                  <a:lnTo>
                    <a:pt x="202" y="450"/>
                  </a:lnTo>
                  <a:lnTo>
                    <a:pt x="194" y="434"/>
                  </a:lnTo>
                  <a:lnTo>
                    <a:pt x="188" y="416"/>
                  </a:lnTo>
                  <a:lnTo>
                    <a:pt x="182" y="396"/>
                  </a:lnTo>
                  <a:lnTo>
                    <a:pt x="178" y="376"/>
                  </a:lnTo>
                  <a:lnTo>
                    <a:pt x="176" y="356"/>
                  </a:lnTo>
                  <a:lnTo>
                    <a:pt x="176" y="334"/>
                  </a:lnTo>
                  <a:close/>
                  <a:moveTo>
                    <a:pt x="348" y="676"/>
                  </a:moveTo>
                  <a:lnTo>
                    <a:pt x="348" y="676"/>
                  </a:lnTo>
                  <a:lnTo>
                    <a:pt x="386" y="674"/>
                  </a:lnTo>
                  <a:lnTo>
                    <a:pt x="424" y="668"/>
                  </a:lnTo>
                  <a:lnTo>
                    <a:pt x="458" y="660"/>
                  </a:lnTo>
                  <a:lnTo>
                    <a:pt x="490" y="648"/>
                  </a:lnTo>
                  <a:lnTo>
                    <a:pt x="520" y="634"/>
                  </a:lnTo>
                  <a:lnTo>
                    <a:pt x="550" y="618"/>
                  </a:lnTo>
                  <a:lnTo>
                    <a:pt x="576" y="598"/>
                  </a:lnTo>
                  <a:lnTo>
                    <a:pt x="600" y="576"/>
                  </a:lnTo>
                  <a:lnTo>
                    <a:pt x="622" y="552"/>
                  </a:lnTo>
                  <a:lnTo>
                    <a:pt x="640" y="524"/>
                  </a:lnTo>
                  <a:lnTo>
                    <a:pt x="656" y="496"/>
                  </a:lnTo>
                  <a:lnTo>
                    <a:pt x="670" y="466"/>
                  </a:lnTo>
                  <a:lnTo>
                    <a:pt x="680" y="436"/>
                  </a:lnTo>
                  <a:lnTo>
                    <a:pt x="688" y="402"/>
                  </a:lnTo>
                  <a:lnTo>
                    <a:pt x="694" y="368"/>
                  </a:lnTo>
                  <a:lnTo>
                    <a:pt x="696" y="334"/>
                  </a:lnTo>
                  <a:lnTo>
                    <a:pt x="694" y="298"/>
                  </a:lnTo>
                  <a:lnTo>
                    <a:pt x="688" y="262"/>
                  </a:lnTo>
                  <a:lnTo>
                    <a:pt x="680" y="230"/>
                  </a:lnTo>
                  <a:lnTo>
                    <a:pt x="670" y="198"/>
                  </a:lnTo>
                  <a:lnTo>
                    <a:pt x="656" y="168"/>
                  </a:lnTo>
                  <a:lnTo>
                    <a:pt x="640" y="140"/>
                  </a:lnTo>
                  <a:lnTo>
                    <a:pt x="620" y="116"/>
                  </a:lnTo>
                  <a:lnTo>
                    <a:pt x="600" y="92"/>
                  </a:lnTo>
                  <a:lnTo>
                    <a:pt x="576" y="72"/>
                  </a:lnTo>
                  <a:lnTo>
                    <a:pt x="548" y="52"/>
                  </a:lnTo>
                  <a:lnTo>
                    <a:pt x="520" y="36"/>
                  </a:lnTo>
                  <a:lnTo>
                    <a:pt x="490" y="24"/>
                  </a:lnTo>
                  <a:lnTo>
                    <a:pt x="458" y="14"/>
                  </a:lnTo>
                  <a:lnTo>
                    <a:pt x="422" y="6"/>
                  </a:lnTo>
                  <a:lnTo>
                    <a:pt x="386" y="0"/>
                  </a:lnTo>
                  <a:lnTo>
                    <a:pt x="348" y="0"/>
                  </a:lnTo>
                  <a:lnTo>
                    <a:pt x="310" y="0"/>
                  </a:lnTo>
                  <a:lnTo>
                    <a:pt x="274" y="6"/>
                  </a:lnTo>
                  <a:lnTo>
                    <a:pt x="238" y="12"/>
                  </a:lnTo>
                  <a:lnTo>
                    <a:pt x="206" y="24"/>
                  </a:lnTo>
                  <a:lnTo>
                    <a:pt x="176" y="36"/>
                  </a:lnTo>
                  <a:lnTo>
                    <a:pt x="146" y="52"/>
                  </a:lnTo>
                  <a:lnTo>
                    <a:pt x="120" y="70"/>
                  </a:lnTo>
                  <a:lnTo>
                    <a:pt x="96" y="90"/>
                  </a:lnTo>
                  <a:lnTo>
                    <a:pt x="74" y="114"/>
                  </a:lnTo>
                  <a:lnTo>
                    <a:pt x="54" y="140"/>
                  </a:lnTo>
                  <a:lnTo>
                    <a:pt x="38" y="166"/>
                  </a:lnTo>
                  <a:lnTo>
                    <a:pt x="24" y="196"/>
                  </a:lnTo>
                  <a:lnTo>
                    <a:pt x="14" y="228"/>
                  </a:lnTo>
                  <a:lnTo>
                    <a:pt x="6" y="262"/>
                  </a:lnTo>
                  <a:lnTo>
                    <a:pt x="0" y="296"/>
                  </a:lnTo>
                  <a:lnTo>
                    <a:pt x="0" y="334"/>
                  </a:lnTo>
                  <a:lnTo>
                    <a:pt x="0" y="370"/>
                  </a:lnTo>
                  <a:lnTo>
                    <a:pt x="6" y="406"/>
                  </a:lnTo>
                  <a:lnTo>
                    <a:pt x="14" y="438"/>
                  </a:lnTo>
                  <a:lnTo>
                    <a:pt x="24" y="470"/>
                  </a:lnTo>
                  <a:lnTo>
                    <a:pt x="38" y="500"/>
                  </a:lnTo>
                  <a:lnTo>
                    <a:pt x="56" y="530"/>
                  </a:lnTo>
                  <a:lnTo>
                    <a:pt x="74" y="556"/>
                  </a:lnTo>
                  <a:lnTo>
                    <a:pt x="96" y="580"/>
                  </a:lnTo>
                  <a:lnTo>
                    <a:pt x="122" y="600"/>
                  </a:lnTo>
                  <a:lnTo>
                    <a:pt x="148" y="620"/>
                  </a:lnTo>
                  <a:lnTo>
                    <a:pt x="176" y="636"/>
                  </a:lnTo>
                  <a:lnTo>
                    <a:pt x="208" y="650"/>
                  </a:lnTo>
                  <a:lnTo>
                    <a:pt x="240" y="662"/>
                  </a:lnTo>
                  <a:lnTo>
                    <a:pt x="274" y="670"/>
                  </a:lnTo>
                  <a:lnTo>
                    <a:pt x="310" y="674"/>
                  </a:lnTo>
                  <a:lnTo>
                    <a:pt x="348" y="67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8" name="Freeform 72"/>
            <p:cNvSpPr>
              <a:spLocks/>
            </p:cNvSpPr>
            <p:nvPr userDrawn="1"/>
          </p:nvSpPr>
          <p:spPr bwMode="gray">
            <a:xfrm>
              <a:off x="4048" y="2812"/>
              <a:ext cx="486" cy="687"/>
            </a:xfrm>
            <a:custGeom>
              <a:avLst/>
              <a:gdLst>
                <a:gd name="T0" fmla="*/ 412 w 480"/>
                <a:gd name="T1" fmla="*/ 138 h 676"/>
                <a:gd name="T2" fmla="*/ 324 w 480"/>
                <a:gd name="T3" fmla="*/ 126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8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38 w 480"/>
                <a:gd name="T117" fmla="*/ 2 h 676"/>
                <a:gd name="T118" fmla="*/ 412 w 480"/>
                <a:gd name="T119" fmla="*/ 138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412" y="138"/>
                  </a:moveTo>
                  <a:lnTo>
                    <a:pt x="412" y="138"/>
                  </a:lnTo>
                  <a:lnTo>
                    <a:pt x="352" y="128"/>
                  </a:lnTo>
                  <a:lnTo>
                    <a:pt x="324" y="126"/>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4"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8"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2" y="0"/>
                  </a:lnTo>
                  <a:lnTo>
                    <a:pt x="338" y="2"/>
                  </a:lnTo>
                  <a:lnTo>
                    <a:pt x="412" y="10"/>
                  </a:lnTo>
                  <a:lnTo>
                    <a:pt x="412" y="138"/>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19" name="Freeform 73"/>
            <p:cNvSpPr>
              <a:spLocks/>
            </p:cNvSpPr>
            <p:nvPr userDrawn="1"/>
          </p:nvSpPr>
          <p:spPr bwMode="gray">
            <a:xfrm>
              <a:off x="1525" y="2586"/>
              <a:ext cx="248" cy="885"/>
            </a:xfrm>
            <a:custGeom>
              <a:avLst/>
              <a:gdLst>
                <a:gd name="T0" fmla="*/ 20 w 250"/>
                <a:gd name="T1" fmla="*/ 890 h 890"/>
                <a:gd name="T2" fmla="*/ 20 w 250"/>
                <a:gd name="T3" fmla="*/ 890 h 890"/>
                <a:gd name="T4" fmla="*/ 26 w 250"/>
                <a:gd name="T5" fmla="*/ 786 h 890"/>
                <a:gd name="T6" fmla="*/ 28 w 250"/>
                <a:gd name="T7" fmla="*/ 660 h 890"/>
                <a:gd name="T8" fmla="*/ 28 w 250"/>
                <a:gd name="T9" fmla="*/ 314 h 890"/>
                <a:gd name="T10" fmla="*/ 28 w 250"/>
                <a:gd name="T11" fmla="*/ 314 h 890"/>
                <a:gd name="T12" fmla="*/ 26 w 250"/>
                <a:gd name="T13" fmla="*/ 224 h 890"/>
                <a:gd name="T14" fmla="*/ 20 w 250"/>
                <a:gd name="T15" fmla="*/ 144 h 890"/>
                <a:gd name="T16" fmla="*/ 12 w 250"/>
                <a:gd name="T17" fmla="*/ 72 h 890"/>
                <a:gd name="T18" fmla="*/ 0 w 250"/>
                <a:gd name="T19" fmla="*/ 0 h 890"/>
                <a:gd name="T20" fmla="*/ 230 w 250"/>
                <a:gd name="T21" fmla="*/ 0 h 890"/>
                <a:gd name="T22" fmla="*/ 230 w 250"/>
                <a:gd name="T23" fmla="*/ 0 h 890"/>
                <a:gd name="T24" fmla="*/ 230 w 250"/>
                <a:gd name="T25" fmla="*/ 54 h 890"/>
                <a:gd name="T26" fmla="*/ 226 w 250"/>
                <a:gd name="T27" fmla="*/ 114 h 890"/>
                <a:gd name="T28" fmla="*/ 224 w 250"/>
                <a:gd name="T29" fmla="*/ 180 h 890"/>
                <a:gd name="T30" fmla="*/ 224 w 250"/>
                <a:gd name="T31" fmla="*/ 254 h 890"/>
                <a:gd name="T32" fmla="*/ 224 w 250"/>
                <a:gd name="T33" fmla="*/ 578 h 890"/>
                <a:gd name="T34" fmla="*/ 224 w 250"/>
                <a:gd name="T35" fmla="*/ 578 h 890"/>
                <a:gd name="T36" fmla="*/ 226 w 250"/>
                <a:gd name="T37" fmla="*/ 654 h 890"/>
                <a:gd name="T38" fmla="*/ 232 w 250"/>
                <a:gd name="T39" fmla="*/ 736 h 890"/>
                <a:gd name="T40" fmla="*/ 240 w 250"/>
                <a:gd name="T41" fmla="*/ 818 h 890"/>
                <a:gd name="T42" fmla="*/ 250 w 250"/>
                <a:gd name="T43" fmla="*/ 890 h 890"/>
                <a:gd name="T44" fmla="*/ 20 w 250"/>
                <a:gd name="T45" fmla="*/ 890 h 89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0"/>
                <a:gd name="T70" fmla="*/ 0 h 890"/>
                <a:gd name="T71" fmla="*/ 250 w 250"/>
                <a:gd name="T72" fmla="*/ 890 h 89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0" h="890">
                  <a:moveTo>
                    <a:pt x="20" y="890"/>
                  </a:moveTo>
                  <a:lnTo>
                    <a:pt x="20" y="890"/>
                  </a:lnTo>
                  <a:lnTo>
                    <a:pt x="26" y="786"/>
                  </a:lnTo>
                  <a:lnTo>
                    <a:pt x="28" y="660"/>
                  </a:lnTo>
                  <a:lnTo>
                    <a:pt x="28" y="314"/>
                  </a:lnTo>
                  <a:lnTo>
                    <a:pt x="26" y="224"/>
                  </a:lnTo>
                  <a:lnTo>
                    <a:pt x="20" y="144"/>
                  </a:lnTo>
                  <a:lnTo>
                    <a:pt x="12" y="72"/>
                  </a:lnTo>
                  <a:lnTo>
                    <a:pt x="0" y="0"/>
                  </a:lnTo>
                  <a:lnTo>
                    <a:pt x="230" y="0"/>
                  </a:lnTo>
                  <a:lnTo>
                    <a:pt x="230" y="54"/>
                  </a:lnTo>
                  <a:lnTo>
                    <a:pt x="226" y="114"/>
                  </a:lnTo>
                  <a:lnTo>
                    <a:pt x="224" y="180"/>
                  </a:lnTo>
                  <a:lnTo>
                    <a:pt x="224" y="254"/>
                  </a:lnTo>
                  <a:lnTo>
                    <a:pt x="224" y="578"/>
                  </a:lnTo>
                  <a:lnTo>
                    <a:pt x="226" y="654"/>
                  </a:lnTo>
                  <a:lnTo>
                    <a:pt x="232" y="736"/>
                  </a:lnTo>
                  <a:lnTo>
                    <a:pt x="240" y="818"/>
                  </a:lnTo>
                  <a:lnTo>
                    <a:pt x="250" y="890"/>
                  </a:lnTo>
                  <a:lnTo>
                    <a:pt x="20" y="890"/>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0" name="Freeform 74"/>
            <p:cNvSpPr>
              <a:spLocks noEditPoints="1"/>
            </p:cNvSpPr>
            <p:nvPr userDrawn="1"/>
          </p:nvSpPr>
          <p:spPr bwMode="gray">
            <a:xfrm>
              <a:off x="1906" y="2812"/>
              <a:ext cx="724" cy="941"/>
            </a:xfrm>
            <a:custGeom>
              <a:avLst/>
              <a:gdLst>
                <a:gd name="T0" fmla="*/ 204 w 722"/>
                <a:gd name="T1" fmla="*/ 328 h 938"/>
                <a:gd name="T2" fmla="*/ 214 w 722"/>
                <a:gd name="T3" fmla="*/ 264 h 938"/>
                <a:gd name="T4" fmla="*/ 236 w 722"/>
                <a:gd name="T5" fmla="*/ 212 h 938"/>
                <a:gd name="T6" fmla="*/ 268 w 722"/>
                <a:gd name="T7" fmla="*/ 170 h 938"/>
                <a:gd name="T8" fmla="*/ 312 w 722"/>
                <a:gd name="T9" fmla="*/ 146 h 938"/>
                <a:gd name="T10" fmla="*/ 370 w 722"/>
                <a:gd name="T11" fmla="*/ 136 h 938"/>
                <a:gd name="T12" fmla="*/ 406 w 722"/>
                <a:gd name="T13" fmla="*/ 140 h 938"/>
                <a:gd name="T14" fmla="*/ 456 w 722"/>
                <a:gd name="T15" fmla="*/ 160 h 938"/>
                <a:gd name="T16" fmla="*/ 496 w 722"/>
                <a:gd name="T17" fmla="*/ 196 h 938"/>
                <a:gd name="T18" fmla="*/ 526 w 722"/>
                <a:gd name="T19" fmla="*/ 246 h 938"/>
                <a:gd name="T20" fmla="*/ 542 w 722"/>
                <a:gd name="T21" fmla="*/ 306 h 938"/>
                <a:gd name="T22" fmla="*/ 546 w 722"/>
                <a:gd name="T23" fmla="*/ 352 h 938"/>
                <a:gd name="T24" fmla="*/ 540 w 722"/>
                <a:gd name="T25" fmla="*/ 410 h 938"/>
                <a:gd name="T26" fmla="*/ 522 w 722"/>
                <a:gd name="T27" fmla="*/ 460 h 938"/>
                <a:gd name="T28" fmla="*/ 492 w 722"/>
                <a:gd name="T29" fmla="*/ 498 h 938"/>
                <a:gd name="T30" fmla="*/ 450 w 722"/>
                <a:gd name="T31" fmla="*/ 526 h 938"/>
                <a:gd name="T32" fmla="*/ 398 w 722"/>
                <a:gd name="T33" fmla="*/ 538 h 938"/>
                <a:gd name="T34" fmla="*/ 358 w 722"/>
                <a:gd name="T35" fmla="*/ 538 h 938"/>
                <a:gd name="T36" fmla="*/ 304 w 722"/>
                <a:gd name="T37" fmla="*/ 526 h 938"/>
                <a:gd name="T38" fmla="*/ 260 w 722"/>
                <a:gd name="T39" fmla="*/ 502 h 938"/>
                <a:gd name="T40" fmla="*/ 230 w 722"/>
                <a:gd name="T41" fmla="*/ 466 h 938"/>
                <a:gd name="T42" fmla="*/ 210 w 722"/>
                <a:gd name="T43" fmla="*/ 414 h 938"/>
                <a:gd name="T44" fmla="*/ 204 w 722"/>
                <a:gd name="T45" fmla="*/ 352 h 938"/>
                <a:gd name="T46" fmla="*/ 230 w 722"/>
                <a:gd name="T47" fmla="*/ 926 h 938"/>
                <a:gd name="T48" fmla="*/ 218 w 722"/>
                <a:gd name="T49" fmla="*/ 726 h 938"/>
                <a:gd name="T50" fmla="*/ 218 w 722"/>
                <a:gd name="T51" fmla="*/ 614 h 938"/>
                <a:gd name="T52" fmla="*/ 296 w 722"/>
                <a:gd name="T53" fmla="*/ 654 h 938"/>
                <a:gd name="T54" fmla="*/ 384 w 722"/>
                <a:gd name="T55" fmla="*/ 674 h 938"/>
                <a:gd name="T56" fmla="*/ 454 w 722"/>
                <a:gd name="T57" fmla="*/ 674 h 938"/>
                <a:gd name="T58" fmla="*/ 544 w 722"/>
                <a:gd name="T59" fmla="*/ 652 h 938"/>
                <a:gd name="T60" fmla="*/ 618 w 722"/>
                <a:gd name="T61" fmla="*/ 604 h 938"/>
                <a:gd name="T62" fmla="*/ 674 w 722"/>
                <a:gd name="T63" fmla="*/ 536 h 938"/>
                <a:gd name="T64" fmla="*/ 710 w 722"/>
                <a:gd name="T65" fmla="*/ 450 h 938"/>
                <a:gd name="T66" fmla="*/ 722 w 722"/>
                <a:gd name="T67" fmla="*/ 350 h 938"/>
                <a:gd name="T68" fmla="*/ 716 w 722"/>
                <a:gd name="T69" fmla="*/ 276 h 938"/>
                <a:gd name="T70" fmla="*/ 686 w 722"/>
                <a:gd name="T71" fmla="*/ 178 h 938"/>
                <a:gd name="T72" fmla="*/ 636 w 722"/>
                <a:gd name="T73" fmla="*/ 98 h 938"/>
                <a:gd name="T74" fmla="*/ 566 w 722"/>
                <a:gd name="T75" fmla="*/ 40 h 938"/>
                <a:gd name="T76" fmla="*/ 478 w 722"/>
                <a:gd name="T77" fmla="*/ 6 h 938"/>
                <a:gd name="T78" fmla="*/ 412 w 722"/>
                <a:gd name="T79" fmla="*/ 0 h 938"/>
                <a:gd name="T80" fmla="*/ 348 w 722"/>
                <a:gd name="T81" fmla="*/ 6 h 938"/>
                <a:gd name="T82" fmla="*/ 298 w 722"/>
                <a:gd name="T83" fmla="*/ 22 h 938"/>
                <a:gd name="T84" fmla="*/ 226 w 722"/>
                <a:gd name="T85" fmla="*/ 70 h 938"/>
                <a:gd name="T86" fmla="*/ 190 w 722"/>
                <a:gd name="T87" fmla="*/ 106 h 938"/>
                <a:gd name="T88" fmla="*/ 168 w 722"/>
                <a:gd name="T89" fmla="*/ 16 h 938"/>
                <a:gd name="T90" fmla="*/ 16 w 722"/>
                <a:gd name="T91" fmla="*/ 110 h 938"/>
                <a:gd name="T92" fmla="*/ 38 w 722"/>
                <a:gd name="T93" fmla="*/ 270 h 938"/>
                <a:gd name="T94" fmla="*/ 40 w 722"/>
                <a:gd name="T95" fmla="*/ 614 h 938"/>
                <a:gd name="T96" fmla="*/ 38 w 722"/>
                <a:gd name="T97" fmla="*/ 694 h 938"/>
                <a:gd name="T98" fmla="*/ 230 w 722"/>
                <a:gd name="T99" fmla="*/ 926 h 9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2"/>
                <a:gd name="T151" fmla="*/ 0 h 938"/>
                <a:gd name="T152" fmla="*/ 722 w 722"/>
                <a:gd name="T153" fmla="*/ 938 h 93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2" h="938">
                  <a:moveTo>
                    <a:pt x="204" y="352"/>
                  </a:moveTo>
                  <a:lnTo>
                    <a:pt x="204" y="352"/>
                  </a:lnTo>
                  <a:lnTo>
                    <a:pt x="204" y="328"/>
                  </a:lnTo>
                  <a:lnTo>
                    <a:pt x="206" y="306"/>
                  </a:lnTo>
                  <a:lnTo>
                    <a:pt x="210" y="284"/>
                  </a:lnTo>
                  <a:lnTo>
                    <a:pt x="214" y="264"/>
                  </a:lnTo>
                  <a:lnTo>
                    <a:pt x="220" y="246"/>
                  </a:lnTo>
                  <a:lnTo>
                    <a:pt x="226" y="228"/>
                  </a:lnTo>
                  <a:lnTo>
                    <a:pt x="236" y="212"/>
                  </a:lnTo>
                  <a:lnTo>
                    <a:pt x="244" y="196"/>
                  </a:lnTo>
                  <a:lnTo>
                    <a:pt x="256" y="182"/>
                  </a:lnTo>
                  <a:lnTo>
                    <a:pt x="268" y="170"/>
                  </a:lnTo>
                  <a:lnTo>
                    <a:pt x="282" y="160"/>
                  </a:lnTo>
                  <a:lnTo>
                    <a:pt x="296" y="152"/>
                  </a:lnTo>
                  <a:lnTo>
                    <a:pt x="312" y="146"/>
                  </a:lnTo>
                  <a:lnTo>
                    <a:pt x="330" y="140"/>
                  </a:lnTo>
                  <a:lnTo>
                    <a:pt x="350" y="138"/>
                  </a:lnTo>
                  <a:lnTo>
                    <a:pt x="370" y="136"/>
                  </a:lnTo>
                  <a:lnTo>
                    <a:pt x="388" y="138"/>
                  </a:lnTo>
                  <a:lnTo>
                    <a:pt x="406" y="140"/>
                  </a:lnTo>
                  <a:lnTo>
                    <a:pt x="424" y="146"/>
                  </a:lnTo>
                  <a:lnTo>
                    <a:pt x="440" y="152"/>
                  </a:lnTo>
                  <a:lnTo>
                    <a:pt x="456" y="160"/>
                  </a:lnTo>
                  <a:lnTo>
                    <a:pt x="470" y="172"/>
                  </a:lnTo>
                  <a:lnTo>
                    <a:pt x="484" y="184"/>
                  </a:lnTo>
                  <a:lnTo>
                    <a:pt x="496" y="196"/>
                  </a:lnTo>
                  <a:lnTo>
                    <a:pt x="506" y="212"/>
                  </a:lnTo>
                  <a:lnTo>
                    <a:pt x="516" y="228"/>
                  </a:lnTo>
                  <a:lnTo>
                    <a:pt x="526" y="246"/>
                  </a:lnTo>
                  <a:lnTo>
                    <a:pt x="532" y="264"/>
                  </a:lnTo>
                  <a:lnTo>
                    <a:pt x="538" y="284"/>
                  </a:lnTo>
                  <a:lnTo>
                    <a:pt x="542" y="306"/>
                  </a:lnTo>
                  <a:lnTo>
                    <a:pt x="544" y="328"/>
                  </a:lnTo>
                  <a:lnTo>
                    <a:pt x="546" y="352"/>
                  </a:lnTo>
                  <a:lnTo>
                    <a:pt x="544" y="372"/>
                  </a:lnTo>
                  <a:lnTo>
                    <a:pt x="542" y="392"/>
                  </a:lnTo>
                  <a:lnTo>
                    <a:pt x="540" y="410"/>
                  </a:lnTo>
                  <a:lnTo>
                    <a:pt x="534" y="428"/>
                  </a:lnTo>
                  <a:lnTo>
                    <a:pt x="528" y="444"/>
                  </a:lnTo>
                  <a:lnTo>
                    <a:pt x="522" y="460"/>
                  </a:lnTo>
                  <a:lnTo>
                    <a:pt x="512" y="474"/>
                  </a:lnTo>
                  <a:lnTo>
                    <a:pt x="502" y="488"/>
                  </a:lnTo>
                  <a:lnTo>
                    <a:pt x="492" y="498"/>
                  </a:lnTo>
                  <a:lnTo>
                    <a:pt x="480" y="508"/>
                  </a:lnTo>
                  <a:lnTo>
                    <a:pt x="466" y="518"/>
                  </a:lnTo>
                  <a:lnTo>
                    <a:pt x="450" y="526"/>
                  </a:lnTo>
                  <a:lnTo>
                    <a:pt x="434" y="530"/>
                  </a:lnTo>
                  <a:lnTo>
                    <a:pt x="416" y="536"/>
                  </a:lnTo>
                  <a:lnTo>
                    <a:pt x="398" y="538"/>
                  </a:lnTo>
                  <a:lnTo>
                    <a:pt x="378" y="538"/>
                  </a:lnTo>
                  <a:lnTo>
                    <a:pt x="358" y="538"/>
                  </a:lnTo>
                  <a:lnTo>
                    <a:pt x="338" y="536"/>
                  </a:lnTo>
                  <a:lnTo>
                    <a:pt x="320" y="532"/>
                  </a:lnTo>
                  <a:lnTo>
                    <a:pt x="304" y="526"/>
                  </a:lnTo>
                  <a:lnTo>
                    <a:pt x="288" y="520"/>
                  </a:lnTo>
                  <a:lnTo>
                    <a:pt x="274" y="512"/>
                  </a:lnTo>
                  <a:lnTo>
                    <a:pt x="260" y="502"/>
                  </a:lnTo>
                  <a:lnTo>
                    <a:pt x="250" y="492"/>
                  </a:lnTo>
                  <a:lnTo>
                    <a:pt x="238" y="478"/>
                  </a:lnTo>
                  <a:lnTo>
                    <a:pt x="230" y="466"/>
                  </a:lnTo>
                  <a:lnTo>
                    <a:pt x="222" y="450"/>
                  </a:lnTo>
                  <a:lnTo>
                    <a:pt x="216" y="432"/>
                  </a:lnTo>
                  <a:lnTo>
                    <a:pt x="210" y="414"/>
                  </a:lnTo>
                  <a:lnTo>
                    <a:pt x="206" y="396"/>
                  </a:lnTo>
                  <a:lnTo>
                    <a:pt x="204" y="374"/>
                  </a:lnTo>
                  <a:lnTo>
                    <a:pt x="204" y="352"/>
                  </a:lnTo>
                  <a:close/>
                  <a:moveTo>
                    <a:pt x="230" y="926"/>
                  </a:moveTo>
                  <a:lnTo>
                    <a:pt x="230" y="926"/>
                  </a:lnTo>
                  <a:lnTo>
                    <a:pt x="222" y="854"/>
                  </a:lnTo>
                  <a:lnTo>
                    <a:pt x="218" y="784"/>
                  </a:lnTo>
                  <a:lnTo>
                    <a:pt x="218" y="726"/>
                  </a:lnTo>
                  <a:lnTo>
                    <a:pt x="218" y="688"/>
                  </a:lnTo>
                  <a:lnTo>
                    <a:pt x="218" y="614"/>
                  </a:lnTo>
                  <a:lnTo>
                    <a:pt x="254" y="634"/>
                  </a:lnTo>
                  <a:lnTo>
                    <a:pt x="274" y="646"/>
                  </a:lnTo>
                  <a:lnTo>
                    <a:pt x="296" y="654"/>
                  </a:lnTo>
                  <a:lnTo>
                    <a:pt x="322" y="664"/>
                  </a:lnTo>
                  <a:lnTo>
                    <a:pt x="350" y="670"/>
                  </a:lnTo>
                  <a:lnTo>
                    <a:pt x="384" y="674"/>
                  </a:lnTo>
                  <a:lnTo>
                    <a:pt x="420" y="676"/>
                  </a:lnTo>
                  <a:lnTo>
                    <a:pt x="454" y="674"/>
                  </a:lnTo>
                  <a:lnTo>
                    <a:pt x="484" y="670"/>
                  </a:lnTo>
                  <a:lnTo>
                    <a:pt x="514" y="662"/>
                  </a:lnTo>
                  <a:lnTo>
                    <a:pt x="544" y="652"/>
                  </a:lnTo>
                  <a:lnTo>
                    <a:pt x="570" y="638"/>
                  </a:lnTo>
                  <a:lnTo>
                    <a:pt x="594" y="622"/>
                  </a:lnTo>
                  <a:lnTo>
                    <a:pt x="618" y="604"/>
                  </a:lnTo>
                  <a:lnTo>
                    <a:pt x="638" y="584"/>
                  </a:lnTo>
                  <a:lnTo>
                    <a:pt x="658" y="560"/>
                  </a:lnTo>
                  <a:lnTo>
                    <a:pt x="674" y="536"/>
                  </a:lnTo>
                  <a:lnTo>
                    <a:pt x="688" y="510"/>
                  </a:lnTo>
                  <a:lnTo>
                    <a:pt x="700" y="480"/>
                  </a:lnTo>
                  <a:lnTo>
                    <a:pt x="710" y="450"/>
                  </a:lnTo>
                  <a:lnTo>
                    <a:pt x="716" y="418"/>
                  </a:lnTo>
                  <a:lnTo>
                    <a:pt x="720" y="384"/>
                  </a:lnTo>
                  <a:lnTo>
                    <a:pt x="722" y="350"/>
                  </a:lnTo>
                  <a:lnTo>
                    <a:pt x="720" y="312"/>
                  </a:lnTo>
                  <a:lnTo>
                    <a:pt x="716" y="276"/>
                  </a:lnTo>
                  <a:lnTo>
                    <a:pt x="708" y="242"/>
                  </a:lnTo>
                  <a:lnTo>
                    <a:pt x="700" y="208"/>
                  </a:lnTo>
                  <a:lnTo>
                    <a:pt x="686" y="178"/>
                  </a:lnTo>
                  <a:lnTo>
                    <a:pt x="672" y="150"/>
                  </a:lnTo>
                  <a:lnTo>
                    <a:pt x="656" y="122"/>
                  </a:lnTo>
                  <a:lnTo>
                    <a:pt x="636" y="98"/>
                  </a:lnTo>
                  <a:lnTo>
                    <a:pt x="614" y="76"/>
                  </a:lnTo>
                  <a:lnTo>
                    <a:pt x="592" y="56"/>
                  </a:lnTo>
                  <a:lnTo>
                    <a:pt x="566" y="40"/>
                  </a:lnTo>
                  <a:lnTo>
                    <a:pt x="538" y="26"/>
                  </a:lnTo>
                  <a:lnTo>
                    <a:pt x="510" y="14"/>
                  </a:lnTo>
                  <a:lnTo>
                    <a:pt x="478" y="6"/>
                  </a:lnTo>
                  <a:lnTo>
                    <a:pt x="446" y="2"/>
                  </a:lnTo>
                  <a:lnTo>
                    <a:pt x="412" y="0"/>
                  </a:lnTo>
                  <a:lnTo>
                    <a:pt x="390" y="0"/>
                  </a:lnTo>
                  <a:lnTo>
                    <a:pt x="368" y="2"/>
                  </a:lnTo>
                  <a:lnTo>
                    <a:pt x="348" y="6"/>
                  </a:lnTo>
                  <a:lnTo>
                    <a:pt x="330" y="10"/>
                  </a:lnTo>
                  <a:lnTo>
                    <a:pt x="314" y="14"/>
                  </a:lnTo>
                  <a:lnTo>
                    <a:pt x="298" y="22"/>
                  </a:lnTo>
                  <a:lnTo>
                    <a:pt x="270" y="36"/>
                  </a:lnTo>
                  <a:lnTo>
                    <a:pt x="246" y="52"/>
                  </a:lnTo>
                  <a:lnTo>
                    <a:pt x="226" y="70"/>
                  </a:lnTo>
                  <a:lnTo>
                    <a:pt x="208" y="88"/>
                  </a:lnTo>
                  <a:lnTo>
                    <a:pt x="190" y="106"/>
                  </a:lnTo>
                  <a:lnTo>
                    <a:pt x="180" y="60"/>
                  </a:lnTo>
                  <a:lnTo>
                    <a:pt x="174" y="38"/>
                  </a:lnTo>
                  <a:lnTo>
                    <a:pt x="168" y="16"/>
                  </a:lnTo>
                  <a:lnTo>
                    <a:pt x="0" y="28"/>
                  </a:lnTo>
                  <a:lnTo>
                    <a:pt x="16" y="110"/>
                  </a:lnTo>
                  <a:lnTo>
                    <a:pt x="28" y="190"/>
                  </a:lnTo>
                  <a:lnTo>
                    <a:pt x="34" y="230"/>
                  </a:lnTo>
                  <a:lnTo>
                    <a:pt x="38" y="270"/>
                  </a:lnTo>
                  <a:lnTo>
                    <a:pt x="40" y="310"/>
                  </a:lnTo>
                  <a:lnTo>
                    <a:pt x="40" y="352"/>
                  </a:lnTo>
                  <a:lnTo>
                    <a:pt x="40" y="614"/>
                  </a:lnTo>
                  <a:lnTo>
                    <a:pt x="40" y="652"/>
                  </a:lnTo>
                  <a:lnTo>
                    <a:pt x="38" y="694"/>
                  </a:lnTo>
                  <a:lnTo>
                    <a:pt x="30" y="788"/>
                  </a:lnTo>
                  <a:lnTo>
                    <a:pt x="14" y="938"/>
                  </a:lnTo>
                  <a:lnTo>
                    <a:pt x="230" y="92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sp>
          <p:nvSpPr>
            <p:cNvPr id="21" name="Freeform 75"/>
            <p:cNvSpPr>
              <a:spLocks/>
            </p:cNvSpPr>
            <p:nvPr userDrawn="1"/>
          </p:nvSpPr>
          <p:spPr bwMode="gray">
            <a:xfrm>
              <a:off x="2715" y="2812"/>
              <a:ext cx="476" cy="687"/>
            </a:xfrm>
            <a:custGeom>
              <a:avLst/>
              <a:gdLst>
                <a:gd name="T0" fmla="*/ 396 w 480"/>
                <a:gd name="T1" fmla="*/ 136 h 676"/>
                <a:gd name="T2" fmla="*/ 322 w 480"/>
                <a:gd name="T3" fmla="*/ 124 h 676"/>
                <a:gd name="T4" fmla="*/ 294 w 480"/>
                <a:gd name="T5" fmla="*/ 124 h 676"/>
                <a:gd name="T6" fmla="*/ 248 w 480"/>
                <a:gd name="T7" fmla="*/ 126 h 676"/>
                <a:gd name="T8" fmla="*/ 210 w 480"/>
                <a:gd name="T9" fmla="*/ 136 h 676"/>
                <a:gd name="T10" fmla="*/ 186 w 480"/>
                <a:gd name="T11" fmla="*/ 152 h 676"/>
                <a:gd name="T12" fmla="*/ 178 w 480"/>
                <a:gd name="T13" fmla="*/ 174 h 676"/>
                <a:gd name="T14" fmla="*/ 178 w 480"/>
                <a:gd name="T15" fmla="*/ 180 h 676"/>
                <a:gd name="T16" fmla="*/ 188 w 480"/>
                <a:gd name="T17" fmla="*/ 202 h 676"/>
                <a:gd name="T18" fmla="*/ 220 w 480"/>
                <a:gd name="T19" fmla="*/ 228 h 676"/>
                <a:gd name="T20" fmla="*/ 264 w 480"/>
                <a:gd name="T21" fmla="*/ 254 h 676"/>
                <a:gd name="T22" fmla="*/ 316 w 480"/>
                <a:gd name="T23" fmla="*/ 282 h 676"/>
                <a:gd name="T24" fmla="*/ 370 w 480"/>
                <a:gd name="T25" fmla="*/ 314 h 676"/>
                <a:gd name="T26" fmla="*/ 424 w 480"/>
                <a:gd name="T27" fmla="*/ 354 h 676"/>
                <a:gd name="T28" fmla="*/ 446 w 480"/>
                <a:gd name="T29" fmla="*/ 380 h 676"/>
                <a:gd name="T30" fmla="*/ 464 w 480"/>
                <a:gd name="T31" fmla="*/ 410 h 676"/>
                <a:gd name="T32" fmla="*/ 476 w 480"/>
                <a:gd name="T33" fmla="*/ 444 h 676"/>
                <a:gd name="T34" fmla="*/ 480 w 480"/>
                <a:gd name="T35" fmla="*/ 482 h 676"/>
                <a:gd name="T36" fmla="*/ 480 w 480"/>
                <a:gd name="T37" fmla="*/ 504 h 676"/>
                <a:gd name="T38" fmla="*/ 470 w 480"/>
                <a:gd name="T39" fmla="*/ 546 h 676"/>
                <a:gd name="T40" fmla="*/ 450 w 480"/>
                <a:gd name="T41" fmla="*/ 582 h 676"/>
                <a:gd name="T42" fmla="*/ 422 w 480"/>
                <a:gd name="T43" fmla="*/ 612 h 676"/>
                <a:gd name="T44" fmla="*/ 386 w 480"/>
                <a:gd name="T45" fmla="*/ 636 h 676"/>
                <a:gd name="T46" fmla="*/ 342 w 480"/>
                <a:gd name="T47" fmla="*/ 656 h 676"/>
                <a:gd name="T48" fmla="*/ 292 w 480"/>
                <a:gd name="T49" fmla="*/ 668 h 676"/>
                <a:gd name="T50" fmla="*/ 234 w 480"/>
                <a:gd name="T51" fmla="*/ 674 h 676"/>
                <a:gd name="T52" fmla="*/ 204 w 480"/>
                <a:gd name="T53" fmla="*/ 676 h 676"/>
                <a:gd name="T54" fmla="*/ 150 w 480"/>
                <a:gd name="T55" fmla="*/ 674 h 676"/>
                <a:gd name="T56" fmla="*/ 58 w 480"/>
                <a:gd name="T57" fmla="*/ 658 h 676"/>
                <a:gd name="T58" fmla="*/ 12 w 480"/>
                <a:gd name="T59" fmla="*/ 510 h 676"/>
                <a:gd name="T60" fmla="*/ 54 w 480"/>
                <a:gd name="T61" fmla="*/ 522 h 676"/>
                <a:gd name="T62" fmla="*/ 130 w 480"/>
                <a:gd name="T63" fmla="*/ 542 h 676"/>
                <a:gd name="T64" fmla="*/ 184 w 480"/>
                <a:gd name="T65" fmla="*/ 550 h 676"/>
                <a:gd name="T66" fmla="*/ 210 w 480"/>
                <a:gd name="T67" fmla="*/ 552 h 676"/>
                <a:gd name="T68" fmla="*/ 244 w 480"/>
                <a:gd name="T69" fmla="*/ 548 h 676"/>
                <a:gd name="T70" fmla="*/ 274 w 480"/>
                <a:gd name="T71" fmla="*/ 536 h 676"/>
                <a:gd name="T72" fmla="*/ 296 w 480"/>
                <a:gd name="T73" fmla="*/ 516 h 676"/>
                <a:gd name="T74" fmla="*/ 304 w 480"/>
                <a:gd name="T75" fmla="*/ 488 h 676"/>
                <a:gd name="T76" fmla="*/ 304 w 480"/>
                <a:gd name="T77" fmla="*/ 480 h 676"/>
                <a:gd name="T78" fmla="*/ 294 w 480"/>
                <a:gd name="T79" fmla="*/ 460 h 676"/>
                <a:gd name="T80" fmla="*/ 266 w 480"/>
                <a:gd name="T81" fmla="*/ 436 h 676"/>
                <a:gd name="T82" fmla="*/ 222 w 480"/>
                <a:gd name="T83" fmla="*/ 410 h 676"/>
                <a:gd name="T84" fmla="*/ 166 w 480"/>
                <a:gd name="T85" fmla="*/ 380 h 676"/>
                <a:gd name="T86" fmla="*/ 110 w 480"/>
                <a:gd name="T87" fmla="*/ 346 h 676"/>
                <a:gd name="T88" fmla="*/ 56 w 480"/>
                <a:gd name="T89" fmla="*/ 298 h 676"/>
                <a:gd name="T90" fmla="*/ 34 w 480"/>
                <a:gd name="T91" fmla="*/ 272 h 676"/>
                <a:gd name="T92" fmla="*/ 16 w 480"/>
                <a:gd name="T93" fmla="*/ 240 h 676"/>
                <a:gd name="T94" fmla="*/ 4 w 480"/>
                <a:gd name="T95" fmla="*/ 208 h 676"/>
                <a:gd name="T96" fmla="*/ 0 w 480"/>
                <a:gd name="T97" fmla="*/ 174 h 676"/>
                <a:gd name="T98" fmla="*/ 2 w 480"/>
                <a:gd name="T99" fmla="*/ 154 h 676"/>
                <a:gd name="T100" fmla="*/ 12 w 480"/>
                <a:gd name="T101" fmla="*/ 116 h 676"/>
                <a:gd name="T102" fmla="*/ 32 w 480"/>
                <a:gd name="T103" fmla="*/ 84 h 676"/>
                <a:gd name="T104" fmla="*/ 60 w 480"/>
                <a:gd name="T105" fmla="*/ 56 h 676"/>
                <a:gd name="T106" fmla="*/ 94 w 480"/>
                <a:gd name="T107" fmla="*/ 34 h 676"/>
                <a:gd name="T108" fmla="*/ 136 w 480"/>
                <a:gd name="T109" fmla="*/ 18 h 676"/>
                <a:gd name="T110" fmla="*/ 184 w 480"/>
                <a:gd name="T111" fmla="*/ 6 h 676"/>
                <a:gd name="T112" fmla="*/ 236 w 480"/>
                <a:gd name="T113" fmla="*/ 0 h 676"/>
                <a:gd name="T114" fmla="*/ 264 w 480"/>
                <a:gd name="T115" fmla="*/ 0 h 676"/>
                <a:gd name="T116" fmla="*/ 344 w 480"/>
                <a:gd name="T117" fmla="*/ 4 h 676"/>
                <a:gd name="T118" fmla="*/ 396 w 480"/>
                <a:gd name="T119" fmla="*/ 136 h 6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76"/>
                <a:gd name="T182" fmla="*/ 480 w 480"/>
                <a:gd name="T183" fmla="*/ 676 h 6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76">
                  <a:moveTo>
                    <a:pt x="396" y="136"/>
                  </a:moveTo>
                  <a:lnTo>
                    <a:pt x="396" y="136"/>
                  </a:lnTo>
                  <a:lnTo>
                    <a:pt x="346" y="128"/>
                  </a:lnTo>
                  <a:lnTo>
                    <a:pt x="322" y="124"/>
                  </a:lnTo>
                  <a:lnTo>
                    <a:pt x="294" y="124"/>
                  </a:lnTo>
                  <a:lnTo>
                    <a:pt x="270" y="124"/>
                  </a:lnTo>
                  <a:lnTo>
                    <a:pt x="248" y="126"/>
                  </a:lnTo>
                  <a:lnTo>
                    <a:pt x="228" y="130"/>
                  </a:lnTo>
                  <a:lnTo>
                    <a:pt x="210" y="136"/>
                  </a:lnTo>
                  <a:lnTo>
                    <a:pt x="196" y="144"/>
                  </a:lnTo>
                  <a:lnTo>
                    <a:pt x="186" y="152"/>
                  </a:lnTo>
                  <a:lnTo>
                    <a:pt x="180" y="162"/>
                  </a:lnTo>
                  <a:lnTo>
                    <a:pt x="178" y="174"/>
                  </a:lnTo>
                  <a:lnTo>
                    <a:pt x="178" y="180"/>
                  </a:lnTo>
                  <a:lnTo>
                    <a:pt x="180" y="188"/>
                  </a:lnTo>
                  <a:lnTo>
                    <a:pt x="188" y="202"/>
                  </a:lnTo>
                  <a:lnTo>
                    <a:pt x="202" y="214"/>
                  </a:lnTo>
                  <a:lnTo>
                    <a:pt x="220" y="228"/>
                  </a:lnTo>
                  <a:lnTo>
                    <a:pt x="240" y="242"/>
                  </a:lnTo>
                  <a:lnTo>
                    <a:pt x="264" y="254"/>
                  </a:lnTo>
                  <a:lnTo>
                    <a:pt x="316" y="282"/>
                  </a:lnTo>
                  <a:lnTo>
                    <a:pt x="342" y="298"/>
                  </a:lnTo>
                  <a:lnTo>
                    <a:pt x="370" y="314"/>
                  </a:lnTo>
                  <a:lnTo>
                    <a:pt x="398" y="332"/>
                  </a:lnTo>
                  <a:lnTo>
                    <a:pt x="424" y="354"/>
                  </a:lnTo>
                  <a:lnTo>
                    <a:pt x="436" y="366"/>
                  </a:lnTo>
                  <a:lnTo>
                    <a:pt x="446" y="380"/>
                  </a:lnTo>
                  <a:lnTo>
                    <a:pt x="456" y="394"/>
                  </a:lnTo>
                  <a:lnTo>
                    <a:pt x="464" y="410"/>
                  </a:lnTo>
                  <a:lnTo>
                    <a:pt x="472" y="426"/>
                  </a:lnTo>
                  <a:lnTo>
                    <a:pt x="476" y="444"/>
                  </a:lnTo>
                  <a:lnTo>
                    <a:pt x="480" y="462"/>
                  </a:lnTo>
                  <a:lnTo>
                    <a:pt x="480" y="482"/>
                  </a:lnTo>
                  <a:lnTo>
                    <a:pt x="480" y="504"/>
                  </a:lnTo>
                  <a:lnTo>
                    <a:pt x="476" y="526"/>
                  </a:lnTo>
                  <a:lnTo>
                    <a:pt x="470" y="546"/>
                  </a:lnTo>
                  <a:lnTo>
                    <a:pt x="460" y="564"/>
                  </a:lnTo>
                  <a:lnTo>
                    <a:pt x="450" y="582"/>
                  </a:lnTo>
                  <a:lnTo>
                    <a:pt x="436" y="598"/>
                  </a:lnTo>
                  <a:lnTo>
                    <a:pt x="422" y="612"/>
                  </a:lnTo>
                  <a:lnTo>
                    <a:pt x="404" y="626"/>
                  </a:lnTo>
                  <a:lnTo>
                    <a:pt x="386" y="636"/>
                  </a:lnTo>
                  <a:lnTo>
                    <a:pt x="364" y="648"/>
                  </a:lnTo>
                  <a:lnTo>
                    <a:pt x="342" y="656"/>
                  </a:lnTo>
                  <a:lnTo>
                    <a:pt x="318" y="662"/>
                  </a:lnTo>
                  <a:lnTo>
                    <a:pt x="292" y="668"/>
                  </a:lnTo>
                  <a:lnTo>
                    <a:pt x="264" y="672"/>
                  </a:lnTo>
                  <a:lnTo>
                    <a:pt x="234" y="674"/>
                  </a:lnTo>
                  <a:lnTo>
                    <a:pt x="204" y="676"/>
                  </a:lnTo>
                  <a:lnTo>
                    <a:pt x="176" y="674"/>
                  </a:lnTo>
                  <a:lnTo>
                    <a:pt x="150" y="674"/>
                  </a:lnTo>
                  <a:lnTo>
                    <a:pt x="104" y="666"/>
                  </a:lnTo>
                  <a:lnTo>
                    <a:pt x="58" y="658"/>
                  </a:lnTo>
                  <a:lnTo>
                    <a:pt x="12" y="646"/>
                  </a:lnTo>
                  <a:lnTo>
                    <a:pt x="12" y="510"/>
                  </a:lnTo>
                  <a:lnTo>
                    <a:pt x="54" y="522"/>
                  </a:lnTo>
                  <a:lnTo>
                    <a:pt x="102" y="536"/>
                  </a:lnTo>
                  <a:lnTo>
                    <a:pt x="130" y="542"/>
                  </a:lnTo>
                  <a:lnTo>
                    <a:pt x="156" y="546"/>
                  </a:lnTo>
                  <a:lnTo>
                    <a:pt x="184" y="550"/>
                  </a:lnTo>
                  <a:lnTo>
                    <a:pt x="210" y="552"/>
                  </a:lnTo>
                  <a:lnTo>
                    <a:pt x="228" y="550"/>
                  </a:lnTo>
                  <a:lnTo>
                    <a:pt x="244" y="548"/>
                  </a:lnTo>
                  <a:lnTo>
                    <a:pt x="260" y="542"/>
                  </a:lnTo>
                  <a:lnTo>
                    <a:pt x="274" y="536"/>
                  </a:lnTo>
                  <a:lnTo>
                    <a:pt x="286" y="526"/>
                  </a:lnTo>
                  <a:lnTo>
                    <a:pt x="296" y="516"/>
                  </a:lnTo>
                  <a:lnTo>
                    <a:pt x="302" y="502"/>
                  </a:lnTo>
                  <a:lnTo>
                    <a:pt x="304" y="488"/>
                  </a:lnTo>
                  <a:lnTo>
                    <a:pt x="304" y="480"/>
                  </a:lnTo>
                  <a:lnTo>
                    <a:pt x="302" y="474"/>
                  </a:lnTo>
                  <a:lnTo>
                    <a:pt x="294" y="460"/>
                  </a:lnTo>
                  <a:lnTo>
                    <a:pt x="282" y="448"/>
                  </a:lnTo>
                  <a:lnTo>
                    <a:pt x="266" y="436"/>
                  </a:lnTo>
                  <a:lnTo>
                    <a:pt x="246" y="424"/>
                  </a:lnTo>
                  <a:lnTo>
                    <a:pt x="222" y="410"/>
                  </a:lnTo>
                  <a:lnTo>
                    <a:pt x="166" y="380"/>
                  </a:lnTo>
                  <a:lnTo>
                    <a:pt x="138" y="364"/>
                  </a:lnTo>
                  <a:lnTo>
                    <a:pt x="110" y="346"/>
                  </a:lnTo>
                  <a:lnTo>
                    <a:pt x="82" y="324"/>
                  </a:lnTo>
                  <a:lnTo>
                    <a:pt x="56" y="298"/>
                  </a:lnTo>
                  <a:lnTo>
                    <a:pt x="44" y="286"/>
                  </a:lnTo>
                  <a:lnTo>
                    <a:pt x="34" y="272"/>
                  </a:lnTo>
                  <a:lnTo>
                    <a:pt x="24" y="256"/>
                  </a:lnTo>
                  <a:lnTo>
                    <a:pt x="16" y="240"/>
                  </a:lnTo>
                  <a:lnTo>
                    <a:pt x="10" y="224"/>
                  </a:lnTo>
                  <a:lnTo>
                    <a:pt x="4" y="208"/>
                  </a:lnTo>
                  <a:lnTo>
                    <a:pt x="2" y="192"/>
                  </a:lnTo>
                  <a:lnTo>
                    <a:pt x="0" y="174"/>
                  </a:lnTo>
                  <a:lnTo>
                    <a:pt x="2" y="154"/>
                  </a:lnTo>
                  <a:lnTo>
                    <a:pt x="6" y="134"/>
                  </a:lnTo>
                  <a:lnTo>
                    <a:pt x="12" y="116"/>
                  </a:lnTo>
                  <a:lnTo>
                    <a:pt x="20" y="100"/>
                  </a:lnTo>
                  <a:lnTo>
                    <a:pt x="32" y="84"/>
                  </a:lnTo>
                  <a:lnTo>
                    <a:pt x="44" y="70"/>
                  </a:lnTo>
                  <a:lnTo>
                    <a:pt x="60" y="56"/>
                  </a:lnTo>
                  <a:lnTo>
                    <a:pt x="76" y="44"/>
                  </a:lnTo>
                  <a:lnTo>
                    <a:pt x="94" y="34"/>
                  </a:lnTo>
                  <a:lnTo>
                    <a:pt x="114" y="24"/>
                  </a:lnTo>
                  <a:lnTo>
                    <a:pt x="136" y="18"/>
                  </a:lnTo>
                  <a:lnTo>
                    <a:pt x="160" y="10"/>
                  </a:lnTo>
                  <a:lnTo>
                    <a:pt x="184" y="6"/>
                  </a:lnTo>
                  <a:lnTo>
                    <a:pt x="210" y="2"/>
                  </a:lnTo>
                  <a:lnTo>
                    <a:pt x="236" y="0"/>
                  </a:lnTo>
                  <a:lnTo>
                    <a:pt x="264" y="0"/>
                  </a:lnTo>
                  <a:lnTo>
                    <a:pt x="304" y="0"/>
                  </a:lnTo>
                  <a:lnTo>
                    <a:pt x="344" y="4"/>
                  </a:lnTo>
                  <a:lnTo>
                    <a:pt x="422" y="12"/>
                  </a:lnTo>
                  <a:lnTo>
                    <a:pt x="396" y="136"/>
                  </a:lnTo>
                  <a:close/>
                </a:path>
              </a:pathLst>
            </a:custGeom>
            <a:solidFill>
              <a:srgbClr val="FFFFFF"/>
            </a:solidFill>
            <a:ln w="9525">
              <a:noFill/>
              <a:round/>
              <a:headEnd/>
              <a:tailEnd/>
            </a:ln>
          </p:spPr>
          <p:txBody>
            <a:bodyPr/>
            <a:lstStyle/>
            <a:p>
              <a:pPr algn="l" eaLnBrk="1" hangingPunct="1">
                <a:defRPr/>
              </a:pPr>
              <a:endParaRPr lang="en-US" sz="1800" dirty="0">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Lst>
  <p:hf hdr="0" ftr="0" dt="0"/>
  <p:txStyles>
    <p:titleStyle>
      <a:lvl1pPr algn="l" rtl="0" eaLnBrk="1" fontAlgn="base" hangingPunct="1">
        <a:spcBef>
          <a:spcPct val="0"/>
        </a:spcBef>
        <a:spcAft>
          <a:spcPct val="0"/>
        </a:spcAft>
        <a:defRPr sz="2400" b="1">
          <a:solidFill>
            <a:schemeClr val="tx2"/>
          </a:solidFill>
          <a:latin typeface="+mj-lt"/>
          <a:ea typeface="ＭＳ Ｐゴシック" pitchFamily="-108" charset="-128"/>
          <a:cs typeface="ＭＳ Ｐゴシック" pitchFamily="-108" charset="-128"/>
        </a:defRPr>
      </a:lvl1pPr>
      <a:lvl2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2pPr>
      <a:lvl3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3pPr>
      <a:lvl4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4pPr>
      <a:lvl5pPr algn="l" rtl="0" eaLnBrk="1" fontAlgn="base" hangingPunct="1">
        <a:spcBef>
          <a:spcPct val="0"/>
        </a:spcBef>
        <a:spcAft>
          <a:spcPct val="0"/>
        </a:spcAft>
        <a:defRPr sz="2400" b="1">
          <a:solidFill>
            <a:schemeClr val="tx2"/>
          </a:solidFill>
          <a:latin typeface="Arial" charset="0"/>
          <a:ea typeface="ＭＳ Ｐゴシック" pitchFamily="-108" charset="-128"/>
          <a:cs typeface="ＭＳ Ｐゴシック" pitchFamily="-108" charset="-128"/>
        </a:defRPr>
      </a:lvl5pPr>
      <a:lvl6pPr marL="457200" algn="l" rtl="0" eaLnBrk="1" fontAlgn="base" hangingPunct="1">
        <a:spcBef>
          <a:spcPct val="0"/>
        </a:spcBef>
        <a:spcAft>
          <a:spcPct val="0"/>
        </a:spcAft>
        <a:defRPr sz="1400">
          <a:solidFill>
            <a:schemeClr val="bg2"/>
          </a:solidFill>
          <a:latin typeface="Arial" charset="0"/>
        </a:defRPr>
      </a:lvl6pPr>
      <a:lvl7pPr marL="914400" algn="l" rtl="0" eaLnBrk="1" fontAlgn="base" hangingPunct="1">
        <a:spcBef>
          <a:spcPct val="0"/>
        </a:spcBef>
        <a:spcAft>
          <a:spcPct val="0"/>
        </a:spcAft>
        <a:defRPr sz="1400">
          <a:solidFill>
            <a:schemeClr val="bg2"/>
          </a:solidFill>
          <a:latin typeface="Arial" charset="0"/>
        </a:defRPr>
      </a:lvl7pPr>
      <a:lvl8pPr marL="1371600" algn="l" rtl="0" eaLnBrk="1" fontAlgn="base" hangingPunct="1">
        <a:spcBef>
          <a:spcPct val="0"/>
        </a:spcBef>
        <a:spcAft>
          <a:spcPct val="0"/>
        </a:spcAft>
        <a:defRPr sz="1400">
          <a:solidFill>
            <a:schemeClr val="bg2"/>
          </a:solidFill>
          <a:latin typeface="Arial" charset="0"/>
        </a:defRPr>
      </a:lvl8pPr>
      <a:lvl9pPr marL="1828800" algn="l" rtl="0" eaLnBrk="1" fontAlgn="base" hangingPunct="1">
        <a:spcBef>
          <a:spcPct val="0"/>
        </a:spcBef>
        <a:spcAft>
          <a:spcPct val="0"/>
        </a:spcAft>
        <a:defRPr sz="1400">
          <a:solidFill>
            <a:schemeClr val="bg2"/>
          </a:solidFill>
          <a:latin typeface="Arial" charset="0"/>
        </a:defRPr>
      </a:lvl9pPr>
    </p:titleStyle>
    <p:bodyStyle>
      <a:lvl1pPr marL="342900" indent="-342900" algn="l" rtl="0" eaLnBrk="1" fontAlgn="base" hangingPunct="1">
        <a:spcBef>
          <a:spcPct val="30000"/>
        </a:spcBef>
        <a:spcAft>
          <a:spcPct val="0"/>
        </a:spcAft>
        <a:buClr>
          <a:srgbClr val="00529F"/>
        </a:buClr>
        <a:defRPr b="1">
          <a:solidFill>
            <a:schemeClr val="tx2"/>
          </a:solidFill>
          <a:latin typeface="+mn-lt"/>
          <a:ea typeface="ＭＳ Ｐゴシック" pitchFamily="-108" charset="-128"/>
          <a:cs typeface="ＭＳ Ｐゴシック" pitchFamily="-108" charset="-128"/>
        </a:defRPr>
      </a:lvl1pPr>
      <a:lvl2pPr marL="376238" indent="-185738" algn="l" rtl="0" eaLnBrk="1" fontAlgn="base" hangingPunct="1">
        <a:spcBef>
          <a:spcPct val="30000"/>
        </a:spcBef>
        <a:spcAft>
          <a:spcPct val="0"/>
        </a:spcAft>
        <a:buClr>
          <a:schemeClr val="tx1"/>
        </a:buClr>
        <a:buFont typeface="Times" pitchFamily="-107" charset="0"/>
        <a:buChar char="•"/>
        <a:defRPr>
          <a:solidFill>
            <a:schemeClr val="tx1"/>
          </a:solidFill>
          <a:latin typeface="+mn-lt"/>
          <a:ea typeface="ＭＳ Ｐゴシック" pitchFamily="-108" charset="-128"/>
        </a:defRPr>
      </a:lvl2pPr>
      <a:lvl3pPr marL="760413" indent="-185738" algn="l" rtl="0" eaLnBrk="1" fontAlgn="base" hangingPunct="1">
        <a:spcBef>
          <a:spcPct val="30000"/>
        </a:spcBef>
        <a:spcAft>
          <a:spcPct val="0"/>
        </a:spcAft>
        <a:buClr>
          <a:schemeClr val="tx1"/>
        </a:buClr>
        <a:buChar char="–"/>
        <a:defRPr>
          <a:solidFill>
            <a:schemeClr val="tx1"/>
          </a:solidFill>
          <a:latin typeface="+mn-lt"/>
          <a:ea typeface="ＭＳ Ｐゴシック" pitchFamily="-108" charset="-128"/>
        </a:defRPr>
      </a:lvl3pPr>
      <a:lvl4pPr marL="1143000" indent="-185738" algn="l" rtl="0" eaLnBrk="1" fontAlgn="base" hangingPunct="1">
        <a:spcBef>
          <a:spcPct val="30000"/>
        </a:spcBef>
        <a:spcAft>
          <a:spcPct val="0"/>
        </a:spcAft>
        <a:buClr>
          <a:schemeClr val="tx1"/>
        </a:buClr>
        <a:buFont typeface="Times" pitchFamily="-107" charset="0"/>
        <a:buChar char="•"/>
        <a:defRPr>
          <a:solidFill>
            <a:schemeClr val="tx1"/>
          </a:solidFill>
          <a:latin typeface="+mn-lt"/>
          <a:ea typeface="ＭＳ Ｐゴシック" pitchFamily="-108" charset="-128"/>
        </a:defRPr>
      </a:lvl4pPr>
      <a:lvl5pPr marL="1524000" indent="-185738" algn="l" rtl="0" eaLnBrk="1" fontAlgn="base" hangingPunct="1">
        <a:spcBef>
          <a:spcPct val="30000"/>
        </a:spcBef>
        <a:spcAft>
          <a:spcPct val="0"/>
        </a:spcAft>
        <a:buClr>
          <a:schemeClr val="tx1"/>
        </a:buClr>
        <a:buChar char="–"/>
        <a:defRPr>
          <a:solidFill>
            <a:schemeClr val="tx1"/>
          </a:solidFill>
          <a:latin typeface="+mn-lt"/>
          <a:ea typeface="ＭＳ Ｐゴシック" pitchFamily="-108" charset="-128"/>
        </a:defRPr>
      </a:lvl5pPr>
      <a:lvl6pPr marL="1795463" indent="-9525" algn="l" rtl="0" eaLnBrk="1" fontAlgn="base" hangingPunct="1">
        <a:spcBef>
          <a:spcPct val="30000"/>
        </a:spcBef>
        <a:spcAft>
          <a:spcPct val="0"/>
        </a:spcAft>
        <a:buClr>
          <a:schemeClr val="tx1"/>
        </a:buClr>
        <a:defRPr>
          <a:solidFill>
            <a:schemeClr val="tx1"/>
          </a:solidFill>
          <a:latin typeface="+mn-lt"/>
        </a:defRPr>
      </a:lvl6pPr>
      <a:lvl7pPr marL="2252663" indent="-9525" algn="l" rtl="0" eaLnBrk="1" fontAlgn="base" hangingPunct="1">
        <a:spcBef>
          <a:spcPct val="30000"/>
        </a:spcBef>
        <a:spcAft>
          <a:spcPct val="0"/>
        </a:spcAft>
        <a:buClr>
          <a:schemeClr val="tx1"/>
        </a:buClr>
        <a:defRPr>
          <a:solidFill>
            <a:schemeClr val="tx1"/>
          </a:solidFill>
          <a:latin typeface="+mn-lt"/>
        </a:defRPr>
      </a:lvl7pPr>
      <a:lvl8pPr marL="2709863" indent="-9525" algn="l" rtl="0" eaLnBrk="1" fontAlgn="base" hangingPunct="1">
        <a:spcBef>
          <a:spcPct val="30000"/>
        </a:spcBef>
        <a:spcAft>
          <a:spcPct val="0"/>
        </a:spcAft>
        <a:buClr>
          <a:schemeClr val="tx1"/>
        </a:buClr>
        <a:defRPr>
          <a:solidFill>
            <a:schemeClr val="tx1"/>
          </a:solidFill>
          <a:latin typeface="+mn-lt"/>
        </a:defRPr>
      </a:lvl8pPr>
      <a:lvl9pPr marL="3167063" indent="-9525" algn="l" rtl="0" eaLnBrk="1" fontAlgn="base" hangingPunct="1">
        <a:spcBef>
          <a:spcPct val="30000"/>
        </a:spcBef>
        <a:spcAft>
          <a:spcPct val="0"/>
        </a:spcAft>
        <a:buClr>
          <a:schemeClr val="tx1"/>
        </a:buCl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Bild 1" descr="111004_EU-OSHA_Corporate_PPT_inner slide.png"/>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5123" name="Textplatzhalter 2"/>
          <p:cNvSpPr>
            <a:spLocks noGrp="1"/>
          </p:cNvSpPr>
          <p:nvPr>
            <p:ph type="body" idx="1"/>
          </p:nvPr>
        </p:nvSpPr>
        <p:spPr bwMode="auto">
          <a:xfrm>
            <a:off x="665163" y="1192213"/>
            <a:ext cx="7224712" cy="45037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tangle 21"/>
          <p:cNvSpPr>
            <a:spLocks noChangeArrowheads="1"/>
          </p:cNvSpPr>
          <p:nvPr/>
        </p:nvSpPr>
        <p:spPr bwMode="auto">
          <a:xfrm>
            <a:off x="7889875" y="5518150"/>
            <a:ext cx="677863" cy="217488"/>
          </a:xfrm>
          <a:prstGeom prst="rect">
            <a:avLst/>
          </a:prstGeom>
          <a:noFill/>
          <a:ln w="9525">
            <a:noFill/>
            <a:miter lim="800000"/>
            <a:headEnd/>
            <a:tailEnd/>
          </a:ln>
        </p:spPr>
        <p:txBody>
          <a:bodyPr tIns="0" bIns="0">
            <a:prstTxWarp prst="textNoShape">
              <a:avLst/>
            </a:prstTxWarp>
          </a:bodyPr>
          <a:lstStyle/>
          <a:p>
            <a:pPr algn="r">
              <a:defRPr/>
            </a:pPr>
            <a:fld id="{675C983F-6DA5-5447-BFFA-9DCE09308D58}" type="slidenum">
              <a:rPr lang="de-DE" sz="1400">
                <a:solidFill>
                  <a:srgbClr val="FFFFFF"/>
                </a:solidFill>
                <a:latin typeface="Arial" pitchFamily="-72" charset="0"/>
                <a:ea typeface="ＭＳ Ｐゴシック" pitchFamily="-72" charset="-128"/>
                <a:cs typeface="ＭＳ Ｐゴシック" pitchFamily="-72" charset="-128"/>
              </a:rPr>
              <a:pPr algn="r">
                <a:defRPr/>
              </a:pPr>
              <a:t>‹#›</a:t>
            </a:fld>
            <a:endParaRPr lang="de-DE" sz="1400" dirty="0">
              <a:solidFill>
                <a:srgbClr val="FFFFFF"/>
              </a:solidFill>
              <a:latin typeface="Arial" pitchFamily="-72" charset="0"/>
              <a:ea typeface="ＭＳ Ｐゴシック" pitchFamily="-72" charset="-128"/>
              <a:cs typeface="ＭＳ Ｐゴシック" pitchFamily="-72" charset="-128"/>
            </a:endParaRPr>
          </a:p>
        </p:txBody>
      </p:sp>
      <p:pic>
        <p:nvPicPr>
          <p:cNvPr id="5128" name="Bild 3" descr="111004_EU-OSHA_PPT_Corporate logo_inner slide.png"/>
          <p:cNvPicPr>
            <a:picLocks noChangeAspect="1"/>
          </p:cNvPicPr>
          <p:nvPr/>
        </p:nvPicPr>
        <p:blipFill>
          <a:blip r:embed="rId5" cstate="print"/>
          <a:srcRect/>
          <a:stretch>
            <a:fillRect/>
          </a:stretch>
        </p:blipFill>
        <p:spPr bwMode="auto">
          <a:xfrm>
            <a:off x="442913" y="6273800"/>
            <a:ext cx="946150" cy="311150"/>
          </a:xfrm>
          <a:prstGeom prst="rect">
            <a:avLst/>
          </a:prstGeom>
          <a:noFill/>
          <a:ln w="9525">
            <a:noFill/>
            <a:miter lim="800000"/>
            <a:headEnd/>
            <a:tailEnd/>
          </a:ln>
        </p:spPr>
      </p:pic>
      <p:sp>
        <p:nvSpPr>
          <p:cNvPr id="11" name="Rectangle 11"/>
          <p:cNvSpPr>
            <a:spLocks noChangeArrowheads="1"/>
          </p:cNvSpPr>
          <p:nvPr/>
        </p:nvSpPr>
        <p:spPr bwMode="auto">
          <a:xfrm>
            <a:off x="1392238" y="6477000"/>
            <a:ext cx="6075362" cy="104775"/>
          </a:xfrm>
          <a:prstGeom prst="rect">
            <a:avLst/>
          </a:prstGeom>
          <a:noFill/>
          <a:ln w="9525">
            <a:noFill/>
            <a:miter lim="800000"/>
            <a:headEnd/>
            <a:tailEnd/>
          </a:ln>
        </p:spPr>
        <p:txBody>
          <a:bodyPr lIns="0" tIns="0" rIns="0" bIns="0">
            <a:prstTxWarp prst="textNoShape">
              <a:avLst/>
            </a:prstTxWarp>
          </a:bodyPr>
          <a:lstStyle/>
          <a:p>
            <a:pPr>
              <a:lnSpc>
                <a:spcPct val="90000"/>
              </a:lnSpc>
              <a:spcBef>
                <a:spcPct val="30000"/>
              </a:spcBef>
              <a:buClr>
                <a:srgbClr val="00529F"/>
              </a:buClr>
              <a:defRPr/>
            </a:pPr>
            <a:r>
              <a:rPr lang="de-DE" sz="900" b="1" dirty="0" err="1">
                <a:solidFill>
                  <a:srgbClr val="003399"/>
                </a:solidFill>
                <a:ea typeface="ＭＳ Ｐゴシック" charset="-128"/>
                <a:cs typeface="ＭＳ Ｐゴシック" charset="-128"/>
              </a:rPr>
              <a:t>http://osha.europa.eu</a:t>
            </a:r>
            <a:endParaRPr lang="de-DE" sz="900" b="1" dirty="0">
              <a:solidFill>
                <a:srgbClr val="003399"/>
              </a:solidFill>
              <a:ea typeface="ＭＳ Ｐゴシック" charset="-128"/>
              <a:cs typeface="ＭＳ Ｐゴシック" charset="-128"/>
            </a:endParaRPr>
          </a:p>
        </p:txBody>
      </p:sp>
      <p:pic>
        <p:nvPicPr>
          <p:cNvPr id="5130" name="Bild 5" descr="111004_EU-OSHA_Corporate_PPT_Co-logo_inner slide.png"/>
          <p:cNvPicPr>
            <a:picLocks noChangeAspect="1"/>
          </p:cNvPicPr>
          <p:nvPr/>
        </p:nvPicPr>
        <p:blipFill>
          <a:blip r:embed="rId6" cstate="print"/>
          <a:srcRect/>
          <a:stretch>
            <a:fillRect/>
          </a:stretch>
        </p:blipFill>
        <p:spPr bwMode="auto">
          <a:xfrm>
            <a:off x="7469188" y="6273800"/>
            <a:ext cx="420687" cy="317500"/>
          </a:xfrm>
          <a:prstGeom prst="rect">
            <a:avLst/>
          </a:prstGeom>
          <a:noFill/>
          <a:ln w="9525">
            <a:noFill/>
            <a:miter lim="800000"/>
            <a:headEnd/>
            <a:tailEnd/>
          </a:ln>
        </p:spPr>
      </p:pic>
      <p:sp>
        <p:nvSpPr>
          <p:cNvPr id="5131" name="Titelplatzhalter 1"/>
          <p:cNvSpPr>
            <a:spLocks noGrp="1"/>
          </p:cNvSpPr>
          <p:nvPr>
            <p:ph type="title"/>
          </p:nvPr>
        </p:nvSpPr>
        <p:spPr bwMode="auto">
          <a:xfrm>
            <a:off x="452438" y="200025"/>
            <a:ext cx="7437437" cy="4889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a:t>Mastertitelformat bearbeiten</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Lst>
  <p:hf hdr="0" ftr="0" dt="0"/>
  <p:txStyles>
    <p:titleStyle>
      <a:lvl1pPr algn="l" defTabSz="457200" rtl="0" eaLnBrk="0" fontAlgn="base" hangingPunct="0">
        <a:spcBef>
          <a:spcPct val="0"/>
        </a:spcBef>
        <a:spcAft>
          <a:spcPct val="0"/>
        </a:spcAft>
        <a:defRPr sz="2400" b="1" kern="1200">
          <a:solidFill>
            <a:srgbClr val="003399"/>
          </a:solidFill>
          <a:latin typeface="Arial"/>
          <a:ea typeface="ＭＳ Ｐゴシック" charset="-128"/>
          <a:cs typeface="Arial"/>
        </a:defRPr>
      </a:lvl1pPr>
      <a:lvl2pPr algn="l" defTabSz="457200" rtl="0" eaLnBrk="0" fontAlgn="base" hangingPunct="0">
        <a:spcBef>
          <a:spcPct val="0"/>
        </a:spcBef>
        <a:spcAft>
          <a:spcPct val="0"/>
        </a:spcAft>
        <a:defRPr sz="2400" b="1">
          <a:solidFill>
            <a:srgbClr val="003399"/>
          </a:solidFill>
          <a:latin typeface="Arial" charset="0"/>
          <a:ea typeface="ＭＳ Ｐゴシック" charset="-128"/>
        </a:defRPr>
      </a:lvl2pPr>
      <a:lvl3pPr algn="l" defTabSz="457200" rtl="0" eaLnBrk="0" fontAlgn="base" hangingPunct="0">
        <a:spcBef>
          <a:spcPct val="0"/>
        </a:spcBef>
        <a:spcAft>
          <a:spcPct val="0"/>
        </a:spcAft>
        <a:defRPr sz="2400" b="1">
          <a:solidFill>
            <a:srgbClr val="003399"/>
          </a:solidFill>
          <a:latin typeface="Arial" charset="0"/>
          <a:ea typeface="ＭＳ Ｐゴシック" charset="-128"/>
        </a:defRPr>
      </a:lvl3pPr>
      <a:lvl4pPr algn="l" defTabSz="457200" rtl="0" eaLnBrk="0" fontAlgn="base" hangingPunct="0">
        <a:spcBef>
          <a:spcPct val="0"/>
        </a:spcBef>
        <a:spcAft>
          <a:spcPct val="0"/>
        </a:spcAft>
        <a:defRPr sz="2400" b="1">
          <a:solidFill>
            <a:srgbClr val="003399"/>
          </a:solidFill>
          <a:latin typeface="Arial" charset="0"/>
          <a:ea typeface="ＭＳ Ｐゴシック" charset="-128"/>
        </a:defRPr>
      </a:lvl4pPr>
      <a:lvl5pPr algn="l" defTabSz="457200" rtl="0" eaLnBrk="0" fontAlgn="base" hangingPunct="0">
        <a:spcBef>
          <a:spcPct val="0"/>
        </a:spcBef>
        <a:spcAft>
          <a:spcPct val="0"/>
        </a:spcAft>
        <a:defRPr sz="2400" b="1">
          <a:solidFill>
            <a:srgbClr val="003399"/>
          </a:solidFill>
          <a:latin typeface="Arial" charset="0"/>
          <a:ea typeface="ＭＳ Ｐゴシック" charset="-128"/>
        </a:defRPr>
      </a:lvl5pPr>
      <a:lvl6pPr marL="457200" algn="l" defTabSz="457200" rtl="0" fontAlgn="base">
        <a:spcBef>
          <a:spcPct val="0"/>
        </a:spcBef>
        <a:spcAft>
          <a:spcPct val="0"/>
        </a:spcAft>
        <a:defRPr sz="2400" b="1">
          <a:solidFill>
            <a:srgbClr val="003399"/>
          </a:solidFill>
          <a:latin typeface="Arial" charset="0"/>
          <a:ea typeface="ＭＳ Ｐゴシック" charset="-128"/>
        </a:defRPr>
      </a:lvl6pPr>
      <a:lvl7pPr marL="914400" algn="l" defTabSz="457200" rtl="0" fontAlgn="base">
        <a:spcBef>
          <a:spcPct val="0"/>
        </a:spcBef>
        <a:spcAft>
          <a:spcPct val="0"/>
        </a:spcAft>
        <a:defRPr sz="2400" b="1">
          <a:solidFill>
            <a:srgbClr val="003399"/>
          </a:solidFill>
          <a:latin typeface="Arial" charset="0"/>
          <a:ea typeface="ＭＳ Ｐゴシック" charset="-128"/>
        </a:defRPr>
      </a:lvl7pPr>
      <a:lvl8pPr marL="1371600" algn="l" defTabSz="457200" rtl="0" fontAlgn="base">
        <a:spcBef>
          <a:spcPct val="0"/>
        </a:spcBef>
        <a:spcAft>
          <a:spcPct val="0"/>
        </a:spcAft>
        <a:defRPr sz="2400" b="1">
          <a:solidFill>
            <a:srgbClr val="003399"/>
          </a:solidFill>
          <a:latin typeface="Arial" charset="0"/>
          <a:ea typeface="ＭＳ Ｐゴシック" charset="-128"/>
        </a:defRPr>
      </a:lvl8pPr>
      <a:lvl9pPr marL="1828800" algn="l" defTabSz="457200" rtl="0" fontAlgn="base">
        <a:spcBef>
          <a:spcPct val="0"/>
        </a:spcBef>
        <a:spcAft>
          <a:spcPct val="0"/>
        </a:spcAft>
        <a:defRPr sz="2400" b="1">
          <a:solidFill>
            <a:srgbClr val="003399"/>
          </a:solidFill>
          <a:latin typeface="Arial" charset="0"/>
          <a:ea typeface="ＭＳ Ｐゴシック" charset="-128"/>
        </a:defRPr>
      </a:lvl9pPr>
    </p:titleStyle>
    <p:bodyStyle>
      <a:lvl1pPr algn="l" defTabSz="457200" rtl="0" eaLnBrk="0" fontAlgn="base" hangingPunct="0">
        <a:spcBef>
          <a:spcPts val="650"/>
        </a:spcBef>
        <a:spcAft>
          <a:spcPct val="0"/>
        </a:spcAft>
        <a:defRPr b="1" kern="1200">
          <a:solidFill>
            <a:srgbClr val="003399"/>
          </a:solidFill>
          <a:latin typeface="Arial"/>
          <a:ea typeface="ＭＳ Ｐゴシック" charset="-128"/>
          <a:cs typeface="Arial"/>
        </a:defRPr>
      </a:lvl1pPr>
      <a:lvl2pPr marL="1778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2pPr>
      <a:lvl3pPr marL="355600" indent="-1778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3pPr>
      <a:lvl4pPr marL="5334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4pPr>
      <a:lvl5pPr marL="723900" indent="-1905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Bild 1" descr="111004_EU-OSHA_Corporate_PPT_inner slide.png"/>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5123" name="Textplatzhalter 2"/>
          <p:cNvSpPr>
            <a:spLocks noGrp="1"/>
          </p:cNvSpPr>
          <p:nvPr>
            <p:ph type="body" idx="1"/>
          </p:nvPr>
        </p:nvSpPr>
        <p:spPr bwMode="auto">
          <a:xfrm>
            <a:off x="665163" y="1192213"/>
            <a:ext cx="7224712" cy="45037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tangle 21"/>
          <p:cNvSpPr>
            <a:spLocks noChangeArrowheads="1"/>
          </p:cNvSpPr>
          <p:nvPr/>
        </p:nvSpPr>
        <p:spPr bwMode="auto">
          <a:xfrm>
            <a:off x="7889875" y="5518150"/>
            <a:ext cx="677863" cy="217488"/>
          </a:xfrm>
          <a:prstGeom prst="rect">
            <a:avLst/>
          </a:prstGeom>
          <a:noFill/>
          <a:ln w="9525">
            <a:noFill/>
            <a:miter lim="800000"/>
            <a:headEnd/>
            <a:tailEnd/>
          </a:ln>
        </p:spPr>
        <p:txBody>
          <a:bodyPr tIns="0" bIns="0">
            <a:prstTxWarp prst="textNoShape">
              <a:avLst/>
            </a:prstTxWarp>
          </a:bodyPr>
          <a:lstStyle/>
          <a:p>
            <a:pPr algn="r">
              <a:defRPr/>
            </a:pPr>
            <a:fld id="{675C983F-6DA5-5447-BFFA-9DCE09308D58}" type="slidenum">
              <a:rPr lang="de-DE" sz="1400">
                <a:solidFill>
                  <a:srgbClr val="FFFFFF"/>
                </a:solidFill>
                <a:latin typeface="Arial" pitchFamily="-72" charset="0"/>
                <a:ea typeface="ＭＳ Ｐゴシック" pitchFamily="-72" charset="-128"/>
                <a:cs typeface="ＭＳ Ｐゴシック" pitchFamily="-72" charset="-128"/>
              </a:rPr>
              <a:pPr algn="r">
                <a:defRPr/>
              </a:pPr>
              <a:t>‹#›</a:t>
            </a:fld>
            <a:endParaRPr lang="de-DE" sz="1400" dirty="0">
              <a:solidFill>
                <a:srgbClr val="FFFFFF"/>
              </a:solidFill>
              <a:latin typeface="Arial" pitchFamily="-72" charset="0"/>
              <a:ea typeface="ＭＳ Ｐゴシック" pitchFamily="-72" charset="-128"/>
              <a:cs typeface="ＭＳ Ｐゴシック" pitchFamily="-72" charset="-128"/>
            </a:endParaRPr>
          </a:p>
        </p:txBody>
      </p:sp>
      <p:pic>
        <p:nvPicPr>
          <p:cNvPr id="5128" name="Bild 3" descr="111004_EU-OSHA_PPT_Corporate logo_inner slide.png"/>
          <p:cNvPicPr>
            <a:picLocks noChangeAspect="1"/>
          </p:cNvPicPr>
          <p:nvPr/>
        </p:nvPicPr>
        <p:blipFill>
          <a:blip r:embed="rId5" cstate="print"/>
          <a:srcRect/>
          <a:stretch>
            <a:fillRect/>
          </a:stretch>
        </p:blipFill>
        <p:spPr bwMode="auto">
          <a:xfrm>
            <a:off x="442913" y="6273800"/>
            <a:ext cx="946150" cy="311150"/>
          </a:xfrm>
          <a:prstGeom prst="rect">
            <a:avLst/>
          </a:prstGeom>
          <a:noFill/>
          <a:ln w="9525">
            <a:noFill/>
            <a:miter lim="800000"/>
            <a:headEnd/>
            <a:tailEnd/>
          </a:ln>
        </p:spPr>
      </p:pic>
      <p:sp>
        <p:nvSpPr>
          <p:cNvPr id="11" name="Rectangle 11"/>
          <p:cNvSpPr>
            <a:spLocks noChangeArrowheads="1"/>
          </p:cNvSpPr>
          <p:nvPr/>
        </p:nvSpPr>
        <p:spPr bwMode="auto">
          <a:xfrm>
            <a:off x="1392238" y="6477000"/>
            <a:ext cx="6075362" cy="104775"/>
          </a:xfrm>
          <a:prstGeom prst="rect">
            <a:avLst/>
          </a:prstGeom>
          <a:noFill/>
          <a:ln w="9525">
            <a:noFill/>
            <a:miter lim="800000"/>
            <a:headEnd/>
            <a:tailEnd/>
          </a:ln>
        </p:spPr>
        <p:txBody>
          <a:bodyPr lIns="0" tIns="0" rIns="0" bIns="0">
            <a:prstTxWarp prst="textNoShape">
              <a:avLst/>
            </a:prstTxWarp>
          </a:bodyPr>
          <a:lstStyle/>
          <a:p>
            <a:pPr>
              <a:lnSpc>
                <a:spcPct val="90000"/>
              </a:lnSpc>
              <a:spcBef>
                <a:spcPct val="30000"/>
              </a:spcBef>
              <a:buClr>
                <a:srgbClr val="00529F"/>
              </a:buClr>
              <a:defRPr/>
            </a:pPr>
            <a:r>
              <a:rPr lang="de-DE" sz="900" b="1" dirty="0" err="1">
                <a:solidFill>
                  <a:srgbClr val="003399"/>
                </a:solidFill>
                <a:ea typeface="ＭＳ Ｐゴシック" charset="-128"/>
                <a:cs typeface="ＭＳ Ｐゴシック" charset="-128"/>
              </a:rPr>
              <a:t>http://osha.europa.eu</a:t>
            </a:r>
            <a:endParaRPr lang="de-DE" sz="900" b="1" dirty="0">
              <a:solidFill>
                <a:srgbClr val="003399"/>
              </a:solidFill>
              <a:ea typeface="ＭＳ Ｐゴシック" charset="-128"/>
              <a:cs typeface="ＭＳ Ｐゴシック" charset="-128"/>
            </a:endParaRPr>
          </a:p>
        </p:txBody>
      </p:sp>
      <p:pic>
        <p:nvPicPr>
          <p:cNvPr id="5130" name="Bild 5" descr="111004_EU-OSHA_Corporate_PPT_Co-logo_inner slide.png"/>
          <p:cNvPicPr>
            <a:picLocks noChangeAspect="1"/>
          </p:cNvPicPr>
          <p:nvPr/>
        </p:nvPicPr>
        <p:blipFill>
          <a:blip r:embed="rId6" cstate="print"/>
          <a:srcRect/>
          <a:stretch>
            <a:fillRect/>
          </a:stretch>
        </p:blipFill>
        <p:spPr bwMode="auto">
          <a:xfrm>
            <a:off x="7469188" y="6273800"/>
            <a:ext cx="420687" cy="317500"/>
          </a:xfrm>
          <a:prstGeom prst="rect">
            <a:avLst/>
          </a:prstGeom>
          <a:noFill/>
          <a:ln w="9525">
            <a:noFill/>
            <a:miter lim="800000"/>
            <a:headEnd/>
            <a:tailEnd/>
          </a:ln>
        </p:spPr>
      </p:pic>
      <p:sp>
        <p:nvSpPr>
          <p:cNvPr id="5131" name="Titelplatzhalter 1"/>
          <p:cNvSpPr>
            <a:spLocks noGrp="1"/>
          </p:cNvSpPr>
          <p:nvPr>
            <p:ph type="title"/>
          </p:nvPr>
        </p:nvSpPr>
        <p:spPr bwMode="auto">
          <a:xfrm>
            <a:off x="452438" y="200025"/>
            <a:ext cx="7437437" cy="4889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a:t>Mastertitelformat bearbeiten</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Lst>
  <p:hf hdr="0" ftr="0" dt="0"/>
  <p:txStyles>
    <p:titleStyle>
      <a:lvl1pPr algn="l" defTabSz="457200" rtl="0" eaLnBrk="0" fontAlgn="base" hangingPunct="0">
        <a:spcBef>
          <a:spcPct val="0"/>
        </a:spcBef>
        <a:spcAft>
          <a:spcPct val="0"/>
        </a:spcAft>
        <a:defRPr sz="2400" b="1" kern="1200">
          <a:solidFill>
            <a:srgbClr val="003399"/>
          </a:solidFill>
          <a:latin typeface="Arial"/>
          <a:ea typeface="ＭＳ Ｐゴシック" charset="-128"/>
          <a:cs typeface="Arial"/>
        </a:defRPr>
      </a:lvl1pPr>
      <a:lvl2pPr algn="l" defTabSz="457200" rtl="0" eaLnBrk="0" fontAlgn="base" hangingPunct="0">
        <a:spcBef>
          <a:spcPct val="0"/>
        </a:spcBef>
        <a:spcAft>
          <a:spcPct val="0"/>
        </a:spcAft>
        <a:defRPr sz="2400" b="1">
          <a:solidFill>
            <a:srgbClr val="003399"/>
          </a:solidFill>
          <a:latin typeface="Arial" charset="0"/>
          <a:ea typeface="ＭＳ Ｐゴシック" charset="-128"/>
        </a:defRPr>
      </a:lvl2pPr>
      <a:lvl3pPr algn="l" defTabSz="457200" rtl="0" eaLnBrk="0" fontAlgn="base" hangingPunct="0">
        <a:spcBef>
          <a:spcPct val="0"/>
        </a:spcBef>
        <a:spcAft>
          <a:spcPct val="0"/>
        </a:spcAft>
        <a:defRPr sz="2400" b="1">
          <a:solidFill>
            <a:srgbClr val="003399"/>
          </a:solidFill>
          <a:latin typeface="Arial" charset="0"/>
          <a:ea typeface="ＭＳ Ｐゴシック" charset="-128"/>
        </a:defRPr>
      </a:lvl3pPr>
      <a:lvl4pPr algn="l" defTabSz="457200" rtl="0" eaLnBrk="0" fontAlgn="base" hangingPunct="0">
        <a:spcBef>
          <a:spcPct val="0"/>
        </a:spcBef>
        <a:spcAft>
          <a:spcPct val="0"/>
        </a:spcAft>
        <a:defRPr sz="2400" b="1">
          <a:solidFill>
            <a:srgbClr val="003399"/>
          </a:solidFill>
          <a:latin typeface="Arial" charset="0"/>
          <a:ea typeface="ＭＳ Ｐゴシック" charset="-128"/>
        </a:defRPr>
      </a:lvl4pPr>
      <a:lvl5pPr algn="l" defTabSz="457200" rtl="0" eaLnBrk="0" fontAlgn="base" hangingPunct="0">
        <a:spcBef>
          <a:spcPct val="0"/>
        </a:spcBef>
        <a:spcAft>
          <a:spcPct val="0"/>
        </a:spcAft>
        <a:defRPr sz="2400" b="1">
          <a:solidFill>
            <a:srgbClr val="003399"/>
          </a:solidFill>
          <a:latin typeface="Arial" charset="0"/>
          <a:ea typeface="ＭＳ Ｐゴシック" charset="-128"/>
        </a:defRPr>
      </a:lvl5pPr>
      <a:lvl6pPr marL="457200" algn="l" defTabSz="457200" rtl="0" fontAlgn="base">
        <a:spcBef>
          <a:spcPct val="0"/>
        </a:spcBef>
        <a:spcAft>
          <a:spcPct val="0"/>
        </a:spcAft>
        <a:defRPr sz="2400" b="1">
          <a:solidFill>
            <a:srgbClr val="003399"/>
          </a:solidFill>
          <a:latin typeface="Arial" charset="0"/>
          <a:ea typeface="ＭＳ Ｐゴシック" charset="-128"/>
        </a:defRPr>
      </a:lvl6pPr>
      <a:lvl7pPr marL="914400" algn="l" defTabSz="457200" rtl="0" fontAlgn="base">
        <a:spcBef>
          <a:spcPct val="0"/>
        </a:spcBef>
        <a:spcAft>
          <a:spcPct val="0"/>
        </a:spcAft>
        <a:defRPr sz="2400" b="1">
          <a:solidFill>
            <a:srgbClr val="003399"/>
          </a:solidFill>
          <a:latin typeface="Arial" charset="0"/>
          <a:ea typeface="ＭＳ Ｐゴシック" charset="-128"/>
        </a:defRPr>
      </a:lvl7pPr>
      <a:lvl8pPr marL="1371600" algn="l" defTabSz="457200" rtl="0" fontAlgn="base">
        <a:spcBef>
          <a:spcPct val="0"/>
        </a:spcBef>
        <a:spcAft>
          <a:spcPct val="0"/>
        </a:spcAft>
        <a:defRPr sz="2400" b="1">
          <a:solidFill>
            <a:srgbClr val="003399"/>
          </a:solidFill>
          <a:latin typeface="Arial" charset="0"/>
          <a:ea typeface="ＭＳ Ｐゴシック" charset="-128"/>
        </a:defRPr>
      </a:lvl8pPr>
      <a:lvl9pPr marL="1828800" algn="l" defTabSz="457200" rtl="0" fontAlgn="base">
        <a:spcBef>
          <a:spcPct val="0"/>
        </a:spcBef>
        <a:spcAft>
          <a:spcPct val="0"/>
        </a:spcAft>
        <a:defRPr sz="2400" b="1">
          <a:solidFill>
            <a:srgbClr val="003399"/>
          </a:solidFill>
          <a:latin typeface="Arial" charset="0"/>
          <a:ea typeface="ＭＳ Ｐゴシック" charset="-128"/>
        </a:defRPr>
      </a:lvl9pPr>
    </p:titleStyle>
    <p:bodyStyle>
      <a:lvl1pPr algn="l" defTabSz="457200" rtl="0" eaLnBrk="0" fontAlgn="base" hangingPunct="0">
        <a:spcBef>
          <a:spcPts val="650"/>
        </a:spcBef>
        <a:spcAft>
          <a:spcPct val="0"/>
        </a:spcAft>
        <a:defRPr b="1" kern="1200">
          <a:solidFill>
            <a:srgbClr val="003399"/>
          </a:solidFill>
          <a:latin typeface="Arial"/>
          <a:ea typeface="ＭＳ Ｐゴシック" charset="-128"/>
          <a:cs typeface="Arial"/>
        </a:defRPr>
      </a:lvl1pPr>
      <a:lvl2pPr marL="1778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2pPr>
      <a:lvl3pPr marL="355600" indent="-1778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3pPr>
      <a:lvl4pPr marL="5334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4pPr>
      <a:lvl5pPr marL="723900" indent="-1905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Bild 1" descr="111004_EU-OSHA_Corporate_PPT_inner slide.png"/>
          <p:cNvPicPr>
            <a:picLocks noChangeAspect="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5123" name="Textplatzhalter 2"/>
          <p:cNvSpPr>
            <a:spLocks noGrp="1"/>
          </p:cNvSpPr>
          <p:nvPr>
            <p:ph type="body" idx="1"/>
          </p:nvPr>
        </p:nvSpPr>
        <p:spPr bwMode="auto">
          <a:xfrm>
            <a:off x="665163" y="1192213"/>
            <a:ext cx="7224712" cy="45037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Rectangle 21"/>
          <p:cNvSpPr>
            <a:spLocks noChangeArrowheads="1"/>
          </p:cNvSpPr>
          <p:nvPr/>
        </p:nvSpPr>
        <p:spPr bwMode="auto">
          <a:xfrm>
            <a:off x="7889875" y="5518150"/>
            <a:ext cx="677863" cy="217488"/>
          </a:xfrm>
          <a:prstGeom prst="rect">
            <a:avLst/>
          </a:prstGeom>
          <a:noFill/>
          <a:ln w="9525">
            <a:noFill/>
            <a:miter lim="800000"/>
            <a:headEnd/>
            <a:tailEnd/>
          </a:ln>
        </p:spPr>
        <p:txBody>
          <a:bodyPr tIns="0" bIns="0">
            <a:prstTxWarp prst="textNoShape">
              <a:avLst/>
            </a:prstTxWarp>
          </a:bodyPr>
          <a:lstStyle/>
          <a:p>
            <a:pPr algn="r">
              <a:defRPr/>
            </a:pPr>
            <a:fld id="{675C983F-6DA5-5447-BFFA-9DCE09308D58}" type="slidenum">
              <a:rPr lang="de-DE" sz="1400">
                <a:solidFill>
                  <a:srgbClr val="FFFFFF"/>
                </a:solidFill>
                <a:latin typeface="Arial" pitchFamily="-72" charset="0"/>
                <a:ea typeface="ＭＳ Ｐゴシック" pitchFamily="-72" charset="-128"/>
                <a:cs typeface="ＭＳ Ｐゴシック" pitchFamily="-72" charset="-128"/>
              </a:rPr>
              <a:pPr algn="r">
                <a:defRPr/>
              </a:pPr>
              <a:t>‹#›</a:t>
            </a:fld>
            <a:endParaRPr lang="de-DE" sz="1400" dirty="0">
              <a:solidFill>
                <a:srgbClr val="FFFFFF"/>
              </a:solidFill>
              <a:latin typeface="Arial" pitchFamily="-72" charset="0"/>
              <a:ea typeface="ＭＳ Ｐゴシック" pitchFamily="-72" charset="-128"/>
              <a:cs typeface="ＭＳ Ｐゴシック" pitchFamily="-72" charset="-128"/>
            </a:endParaRPr>
          </a:p>
        </p:txBody>
      </p:sp>
      <p:pic>
        <p:nvPicPr>
          <p:cNvPr id="5128" name="Bild 3" descr="111004_EU-OSHA_PPT_Corporate logo_inner slide.png"/>
          <p:cNvPicPr>
            <a:picLocks noChangeAspect="1"/>
          </p:cNvPicPr>
          <p:nvPr/>
        </p:nvPicPr>
        <p:blipFill>
          <a:blip r:embed="rId5" cstate="print"/>
          <a:srcRect/>
          <a:stretch>
            <a:fillRect/>
          </a:stretch>
        </p:blipFill>
        <p:spPr bwMode="auto">
          <a:xfrm>
            <a:off x="442913" y="6273800"/>
            <a:ext cx="946150" cy="311150"/>
          </a:xfrm>
          <a:prstGeom prst="rect">
            <a:avLst/>
          </a:prstGeom>
          <a:noFill/>
          <a:ln w="9525">
            <a:noFill/>
            <a:miter lim="800000"/>
            <a:headEnd/>
            <a:tailEnd/>
          </a:ln>
        </p:spPr>
      </p:pic>
      <p:sp>
        <p:nvSpPr>
          <p:cNvPr id="11" name="Rectangle 11"/>
          <p:cNvSpPr>
            <a:spLocks noChangeArrowheads="1"/>
          </p:cNvSpPr>
          <p:nvPr/>
        </p:nvSpPr>
        <p:spPr bwMode="auto">
          <a:xfrm>
            <a:off x="1392238" y="6477000"/>
            <a:ext cx="6075362" cy="104775"/>
          </a:xfrm>
          <a:prstGeom prst="rect">
            <a:avLst/>
          </a:prstGeom>
          <a:noFill/>
          <a:ln w="9525">
            <a:noFill/>
            <a:miter lim="800000"/>
            <a:headEnd/>
            <a:tailEnd/>
          </a:ln>
        </p:spPr>
        <p:txBody>
          <a:bodyPr lIns="0" tIns="0" rIns="0" bIns="0">
            <a:prstTxWarp prst="textNoShape">
              <a:avLst/>
            </a:prstTxWarp>
          </a:bodyPr>
          <a:lstStyle/>
          <a:p>
            <a:pPr>
              <a:lnSpc>
                <a:spcPct val="90000"/>
              </a:lnSpc>
              <a:spcBef>
                <a:spcPct val="30000"/>
              </a:spcBef>
              <a:buClr>
                <a:srgbClr val="00529F"/>
              </a:buClr>
              <a:defRPr/>
            </a:pPr>
            <a:r>
              <a:rPr lang="de-DE" sz="900" b="1" dirty="0" err="1">
                <a:solidFill>
                  <a:srgbClr val="003399"/>
                </a:solidFill>
                <a:ea typeface="ＭＳ Ｐゴシック" charset="-128"/>
                <a:cs typeface="ＭＳ Ｐゴシック" charset="-128"/>
              </a:rPr>
              <a:t>http://osha.europa.eu</a:t>
            </a:r>
            <a:endParaRPr lang="de-DE" sz="900" b="1" dirty="0">
              <a:solidFill>
                <a:srgbClr val="003399"/>
              </a:solidFill>
              <a:ea typeface="ＭＳ Ｐゴシック" charset="-128"/>
              <a:cs typeface="ＭＳ Ｐゴシック" charset="-128"/>
            </a:endParaRPr>
          </a:p>
        </p:txBody>
      </p:sp>
      <p:pic>
        <p:nvPicPr>
          <p:cNvPr id="5130" name="Bild 5" descr="111004_EU-OSHA_Corporate_PPT_Co-logo_inner slide.png"/>
          <p:cNvPicPr>
            <a:picLocks noChangeAspect="1"/>
          </p:cNvPicPr>
          <p:nvPr/>
        </p:nvPicPr>
        <p:blipFill>
          <a:blip r:embed="rId6" cstate="print"/>
          <a:srcRect/>
          <a:stretch>
            <a:fillRect/>
          </a:stretch>
        </p:blipFill>
        <p:spPr bwMode="auto">
          <a:xfrm>
            <a:off x="7469188" y="6273800"/>
            <a:ext cx="420687" cy="317500"/>
          </a:xfrm>
          <a:prstGeom prst="rect">
            <a:avLst/>
          </a:prstGeom>
          <a:noFill/>
          <a:ln w="9525">
            <a:noFill/>
            <a:miter lim="800000"/>
            <a:headEnd/>
            <a:tailEnd/>
          </a:ln>
        </p:spPr>
      </p:pic>
      <p:sp>
        <p:nvSpPr>
          <p:cNvPr id="5131" name="Titelplatzhalter 1"/>
          <p:cNvSpPr>
            <a:spLocks noGrp="1"/>
          </p:cNvSpPr>
          <p:nvPr>
            <p:ph type="title"/>
          </p:nvPr>
        </p:nvSpPr>
        <p:spPr bwMode="auto">
          <a:xfrm>
            <a:off x="452438" y="200025"/>
            <a:ext cx="7437437" cy="48895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a:t>Mastertitelformat bearbeiten</a:t>
            </a: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Lst>
  <p:hf hdr="0" ftr="0" dt="0"/>
  <p:txStyles>
    <p:titleStyle>
      <a:lvl1pPr algn="l" defTabSz="457200" rtl="0" eaLnBrk="0" fontAlgn="base" hangingPunct="0">
        <a:spcBef>
          <a:spcPct val="0"/>
        </a:spcBef>
        <a:spcAft>
          <a:spcPct val="0"/>
        </a:spcAft>
        <a:defRPr sz="2400" b="1" kern="1200">
          <a:solidFill>
            <a:srgbClr val="003399"/>
          </a:solidFill>
          <a:latin typeface="Arial"/>
          <a:ea typeface="ＭＳ Ｐゴシック" charset="-128"/>
          <a:cs typeface="Arial"/>
        </a:defRPr>
      </a:lvl1pPr>
      <a:lvl2pPr algn="l" defTabSz="457200" rtl="0" eaLnBrk="0" fontAlgn="base" hangingPunct="0">
        <a:spcBef>
          <a:spcPct val="0"/>
        </a:spcBef>
        <a:spcAft>
          <a:spcPct val="0"/>
        </a:spcAft>
        <a:defRPr sz="2400" b="1">
          <a:solidFill>
            <a:srgbClr val="003399"/>
          </a:solidFill>
          <a:latin typeface="Arial" charset="0"/>
          <a:ea typeface="ＭＳ Ｐゴシック" charset="-128"/>
        </a:defRPr>
      </a:lvl2pPr>
      <a:lvl3pPr algn="l" defTabSz="457200" rtl="0" eaLnBrk="0" fontAlgn="base" hangingPunct="0">
        <a:spcBef>
          <a:spcPct val="0"/>
        </a:spcBef>
        <a:spcAft>
          <a:spcPct val="0"/>
        </a:spcAft>
        <a:defRPr sz="2400" b="1">
          <a:solidFill>
            <a:srgbClr val="003399"/>
          </a:solidFill>
          <a:latin typeface="Arial" charset="0"/>
          <a:ea typeface="ＭＳ Ｐゴシック" charset="-128"/>
        </a:defRPr>
      </a:lvl3pPr>
      <a:lvl4pPr algn="l" defTabSz="457200" rtl="0" eaLnBrk="0" fontAlgn="base" hangingPunct="0">
        <a:spcBef>
          <a:spcPct val="0"/>
        </a:spcBef>
        <a:spcAft>
          <a:spcPct val="0"/>
        </a:spcAft>
        <a:defRPr sz="2400" b="1">
          <a:solidFill>
            <a:srgbClr val="003399"/>
          </a:solidFill>
          <a:latin typeface="Arial" charset="0"/>
          <a:ea typeface="ＭＳ Ｐゴシック" charset="-128"/>
        </a:defRPr>
      </a:lvl4pPr>
      <a:lvl5pPr algn="l" defTabSz="457200" rtl="0" eaLnBrk="0" fontAlgn="base" hangingPunct="0">
        <a:spcBef>
          <a:spcPct val="0"/>
        </a:spcBef>
        <a:spcAft>
          <a:spcPct val="0"/>
        </a:spcAft>
        <a:defRPr sz="2400" b="1">
          <a:solidFill>
            <a:srgbClr val="003399"/>
          </a:solidFill>
          <a:latin typeface="Arial" charset="0"/>
          <a:ea typeface="ＭＳ Ｐゴシック" charset="-128"/>
        </a:defRPr>
      </a:lvl5pPr>
      <a:lvl6pPr marL="457200" algn="l" defTabSz="457200" rtl="0" fontAlgn="base">
        <a:spcBef>
          <a:spcPct val="0"/>
        </a:spcBef>
        <a:spcAft>
          <a:spcPct val="0"/>
        </a:spcAft>
        <a:defRPr sz="2400" b="1">
          <a:solidFill>
            <a:srgbClr val="003399"/>
          </a:solidFill>
          <a:latin typeface="Arial" charset="0"/>
          <a:ea typeface="ＭＳ Ｐゴシック" charset="-128"/>
        </a:defRPr>
      </a:lvl6pPr>
      <a:lvl7pPr marL="914400" algn="l" defTabSz="457200" rtl="0" fontAlgn="base">
        <a:spcBef>
          <a:spcPct val="0"/>
        </a:spcBef>
        <a:spcAft>
          <a:spcPct val="0"/>
        </a:spcAft>
        <a:defRPr sz="2400" b="1">
          <a:solidFill>
            <a:srgbClr val="003399"/>
          </a:solidFill>
          <a:latin typeface="Arial" charset="0"/>
          <a:ea typeface="ＭＳ Ｐゴシック" charset="-128"/>
        </a:defRPr>
      </a:lvl7pPr>
      <a:lvl8pPr marL="1371600" algn="l" defTabSz="457200" rtl="0" fontAlgn="base">
        <a:spcBef>
          <a:spcPct val="0"/>
        </a:spcBef>
        <a:spcAft>
          <a:spcPct val="0"/>
        </a:spcAft>
        <a:defRPr sz="2400" b="1">
          <a:solidFill>
            <a:srgbClr val="003399"/>
          </a:solidFill>
          <a:latin typeface="Arial" charset="0"/>
          <a:ea typeface="ＭＳ Ｐゴシック" charset="-128"/>
        </a:defRPr>
      </a:lvl8pPr>
      <a:lvl9pPr marL="1828800" algn="l" defTabSz="457200" rtl="0" fontAlgn="base">
        <a:spcBef>
          <a:spcPct val="0"/>
        </a:spcBef>
        <a:spcAft>
          <a:spcPct val="0"/>
        </a:spcAft>
        <a:defRPr sz="2400" b="1">
          <a:solidFill>
            <a:srgbClr val="003399"/>
          </a:solidFill>
          <a:latin typeface="Arial" charset="0"/>
          <a:ea typeface="ＭＳ Ｐゴシック" charset="-128"/>
        </a:defRPr>
      </a:lvl9pPr>
    </p:titleStyle>
    <p:bodyStyle>
      <a:lvl1pPr algn="l" defTabSz="457200" rtl="0" eaLnBrk="0" fontAlgn="base" hangingPunct="0">
        <a:spcBef>
          <a:spcPts val="650"/>
        </a:spcBef>
        <a:spcAft>
          <a:spcPct val="0"/>
        </a:spcAft>
        <a:defRPr b="1" kern="1200">
          <a:solidFill>
            <a:srgbClr val="003399"/>
          </a:solidFill>
          <a:latin typeface="Arial"/>
          <a:ea typeface="ＭＳ Ｐゴシック" charset="-128"/>
          <a:cs typeface="Arial"/>
        </a:defRPr>
      </a:lvl1pPr>
      <a:lvl2pPr marL="1778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2pPr>
      <a:lvl3pPr marL="355600" indent="-1778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3pPr>
      <a:lvl4pPr marL="533400" indent="-177800" algn="l" defTabSz="457200" rtl="0" eaLnBrk="0" fontAlgn="base" hangingPunct="0">
        <a:spcBef>
          <a:spcPts val="650"/>
        </a:spcBef>
        <a:spcAft>
          <a:spcPct val="0"/>
        </a:spcAft>
        <a:buFont typeface="Arial" pitchFamily="-107" charset="0"/>
        <a:buChar char="•"/>
        <a:defRPr kern="1200">
          <a:solidFill>
            <a:schemeClr val="tx1"/>
          </a:solidFill>
          <a:latin typeface="Arial"/>
          <a:ea typeface="ＭＳ Ｐゴシック" charset="-128"/>
          <a:cs typeface="Arial"/>
        </a:defRPr>
      </a:lvl4pPr>
      <a:lvl5pPr marL="723900" indent="-190500" algn="l" defTabSz="457200" rtl="0" eaLnBrk="0" fontAlgn="base" hangingPunct="0">
        <a:spcBef>
          <a:spcPts val="650"/>
        </a:spcBef>
        <a:spcAft>
          <a:spcPct val="0"/>
        </a:spcAft>
        <a:buFont typeface="Symbol" pitchFamily="-107" charset="2"/>
        <a:buChar char="-"/>
        <a:defRPr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30.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chart" Target="../charts/chart8.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30.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chart" Target="../charts/char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30.xml"/><Relationship Id="rId4" Type="http://schemas.openxmlformats.org/officeDocument/2006/relationships/chart" Target="../charts/chart16.xml"/></Relationships>
</file>

<file path=ppt/slides/_rels/slide1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chart" Target="../charts/char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chart" Target="../charts/char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chart" Target="../charts/chart22.xml"/></Relationships>
</file>

<file path=ppt/slides/_rels/slide2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1.xml"/><Relationship Id="rId1" Type="http://schemas.openxmlformats.org/officeDocument/2006/relationships/slideLayout" Target="../slideLayouts/slideLayout30.xml"/><Relationship Id="rId4" Type="http://schemas.openxmlformats.org/officeDocument/2006/relationships/chart" Target="../charts/char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2.xml"/><Relationship Id="rId1" Type="http://schemas.openxmlformats.org/officeDocument/2006/relationships/slideLayout" Target="../slideLayouts/slideLayout30.xml"/><Relationship Id="rId4" Type="http://schemas.openxmlformats.org/officeDocument/2006/relationships/chart" Target="../charts/chart26.xml"/></Relationships>
</file>

<file path=ppt/slides/_rels/slide2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3.xml"/><Relationship Id="rId1" Type="http://schemas.openxmlformats.org/officeDocument/2006/relationships/slideLayout" Target="../slideLayouts/slideLayout30.xml"/><Relationship Id="rId4" Type="http://schemas.openxmlformats.org/officeDocument/2006/relationships/chart" Target="../charts/chart28.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25.xml"/><Relationship Id="rId1" Type="http://schemas.openxmlformats.org/officeDocument/2006/relationships/slideLayout" Target="../slideLayouts/slideLayout37.xml"/><Relationship Id="rId4" Type="http://schemas.openxmlformats.org/officeDocument/2006/relationships/chart" Target="../charts/chart30.xml"/></Relationships>
</file>

<file path=ppt/slides/_rels/slide26.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26.xml"/><Relationship Id="rId1" Type="http://schemas.openxmlformats.org/officeDocument/2006/relationships/slideLayout" Target="../slideLayouts/slideLayout39.xml"/><Relationship Id="rId4" Type="http://schemas.openxmlformats.org/officeDocument/2006/relationships/chart" Target="../charts/chart32.xml"/></Relationships>
</file>

<file path=ppt/slides/_rels/slide2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chart" Target="../charts/chart34.xml"/></Relationships>
</file>

<file path=ppt/slides/_rels/slide28.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chart" Target="../charts/chart36.xml"/></Relationships>
</file>

<file path=ppt/slides/_rels/slide29.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29.xml"/><Relationship Id="rId1" Type="http://schemas.openxmlformats.org/officeDocument/2006/relationships/slideLayout" Target="../slideLayouts/slideLayout30.xml"/><Relationship Id="rId4" Type="http://schemas.openxmlformats.org/officeDocument/2006/relationships/chart" Target="../charts/char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30.xml"/><Relationship Id="rId1" Type="http://schemas.openxmlformats.org/officeDocument/2006/relationships/slideLayout" Target="../slideLayouts/slideLayout30.xml"/><Relationship Id="rId4" Type="http://schemas.openxmlformats.org/officeDocument/2006/relationships/chart" Target="../charts/chart40.xml"/></Relationships>
</file>

<file path=ppt/slides/_rels/slide31.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31.xml"/><Relationship Id="rId1" Type="http://schemas.openxmlformats.org/officeDocument/2006/relationships/slideLayout" Target="../slideLayouts/slideLayout30.xml"/><Relationship Id="rId4" Type="http://schemas.openxmlformats.org/officeDocument/2006/relationships/chart" Target="../charts/chart42.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33.xml"/><Relationship Id="rId1" Type="http://schemas.openxmlformats.org/officeDocument/2006/relationships/slideLayout" Target="../slideLayouts/slideLayout30.xml"/><Relationship Id="rId4" Type="http://schemas.openxmlformats.org/officeDocument/2006/relationships/chart" Target="../charts/chart44.xml"/></Relationships>
</file>

<file path=ppt/slides/_rels/slide34.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34.xml"/><Relationship Id="rId1" Type="http://schemas.openxmlformats.org/officeDocument/2006/relationships/slideLayout" Target="../slideLayouts/slideLayout30.xml"/><Relationship Id="rId4" Type="http://schemas.openxmlformats.org/officeDocument/2006/relationships/chart" Target="../charts/chart46.xml"/></Relationships>
</file>

<file path=ppt/slides/_rels/slide35.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35.xml"/><Relationship Id="rId1" Type="http://schemas.openxmlformats.org/officeDocument/2006/relationships/slideLayout" Target="../slideLayouts/slideLayout30.xml"/><Relationship Id="rId4" Type="http://schemas.openxmlformats.org/officeDocument/2006/relationships/chart" Target="../charts/chart48.xml"/></Relationships>
</file>

<file path=ppt/slides/_rels/slide36.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36.xml"/><Relationship Id="rId1" Type="http://schemas.openxmlformats.org/officeDocument/2006/relationships/slideLayout" Target="../slideLayouts/slideLayout30.xml"/><Relationship Id="rId4" Type="http://schemas.openxmlformats.org/officeDocument/2006/relationships/chart" Target="../charts/chart50.xml"/></Relationships>
</file>

<file path=ppt/slides/_rels/slide37.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37.xml"/><Relationship Id="rId1" Type="http://schemas.openxmlformats.org/officeDocument/2006/relationships/slideLayout" Target="../slideLayouts/slideLayout30.xml"/><Relationship Id="rId4" Type="http://schemas.openxmlformats.org/officeDocument/2006/relationships/chart" Target="../charts/chart52.xml"/></Relationships>
</file>

<file path=ppt/slides/_rels/slide38.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38.xml"/><Relationship Id="rId1" Type="http://schemas.openxmlformats.org/officeDocument/2006/relationships/slideLayout" Target="../slideLayouts/slideLayout30.xml"/><Relationship Id="rId4" Type="http://schemas.openxmlformats.org/officeDocument/2006/relationships/chart" Target="../charts/chart54.xml"/></Relationships>
</file>

<file path=ppt/slides/_rels/slide39.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39.xml"/><Relationship Id="rId1" Type="http://schemas.openxmlformats.org/officeDocument/2006/relationships/slideLayout" Target="../slideLayouts/slideLayout30.xml"/><Relationship Id="rId4" Type="http://schemas.openxmlformats.org/officeDocument/2006/relationships/chart" Target="../charts/chart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41.xml"/><Relationship Id="rId1" Type="http://schemas.openxmlformats.org/officeDocument/2006/relationships/slideLayout" Target="../slideLayouts/slideLayout30.xml"/><Relationship Id="rId4" Type="http://schemas.openxmlformats.org/officeDocument/2006/relationships/chart" Target="../charts/chart58.xml"/></Relationships>
</file>

<file path=ppt/slides/_rels/slide42.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42.xml"/><Relationship Id="rId1" Type="http://schemas.openxmlformats.org/officeDocument/2006/relationships/slideLayout" Target="../slideLayouts/slideLayout30.xml"/><Relationship Id="rId4" Type="http://schemas.openxmlformats.org/officeDocument/2006/relationships/chart" Target="../charts/chart60.xml"/></Relationships>
</file>

<file path=ppt/slides/_rels/slide43.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43.xml"/><Relationship Id="rId1" Type="http://schemas.openxmlformats.org/officeDocument/2006/relationships/slideLayout" Target="../slideLayouts/slideLayout30.xml"/><Relationship Id="rId4" Type="http://schemas.openxmlformats.org/officeDocument/2006/relationships/chart" Target="../charts/chart62.xml"/></Relationships>
</file>

<file path=ppt/slides/_rels/slide44.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44.xml"/><Relationship Id="rId1" Type="http://schemas.openxmlformats.org/officeDocument/2006/relationships/slideLayout" Target="../slideLayouts/slideLayout30.xml"/><Relationship Id="rId4" Type="http://schemas.openxmlformats.org/officeDocument/2006/relationships/chart" Target="../charts/chart64.xml"/></Relationships>
</file>

<file path=ppt/slides/_rels/slide45.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45.xml"/><Relationship Id="rId1" Type="http://schemas.openxmlformats.org/officeDocument/2006/relationships/slideLayout" Target="../slideLayouts/slideLayout30.xml"/><Relationship Id="rId4" Type="http://schemas.openxmlformats.org/officeDocument/2006/relationships/chart" Target="../charts/chart66.xml"/></Relationships>
</file>

<file path=ppt/slides/_rels/slide4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6.xml"/><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47.xml"/><Relationship Id="rId1" Type="http://schemas.openxmlformats.org/officeDocument/2006/relationships/slideLayout" Target="../slideLayouts/slideLayout30.xml"/><Relationship Id="rId4" Type="http://schemas.openxmlformats.org/officeDocument/2006/relationships/chart" Target="../charts/chart68.xml"/></Relationships>
</file>

<file path=ppt/slides/_rels/slide48.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48.xml"/><Relationship Id="rId1" Type="http://schemas.openxmlformats.org/officeDocument/2006/relationships/slideLayout" Target="../slideLayouts/slideLayout30.xml"/><Relationship Id="rId4" Type="http://schemas.openxmlformats.org/officeDocument/2006/relationships/chart" Target="../charts/chart70.xml"/></Relationships>
</file>

<file path=ppt/slides/_rels/slide49.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49.xml"/><Relationship Id="rId1" Type="http://schemas.openxmlformats.org/officeDocument/2006/relationships/slideLayout" Target="../slideLayouts/slideLayout30.xml"/><Relationship Id="rId4" Type="http://schemas.openxmlformats.org/officeDocument/2006/relationships/chart" Target="../charts/chart7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50.xml"/><Relationship Id="rId1" Type="http://schemas.openxmlformats.org/officeDocument/2006/relationships/slideLayout" Target="../slideLayouts/slideLayout30.xml"/><Relationship Id="rId4" Type="http://schemas.openxmlformats.org/officeDocument/2006/relationships/chart" Target="../charts/chart74.xml"/></Relationships>
</file>

<file path=ppt/slides/_rels/slide51.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51.xml"/><Relationship Id="rId1" Type="http://schemas.openxmlformats.org/officeDocument/2006/relationships/slideLayout" Target="../slideLayouts/slideLayout30.xml"/><Relationship Id="rId4" Type="http://schemas.openxmlformats.org/officeDocument/2006/relationships/chart" Target="../charts/chart7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fd65e55950c5c053"/>
          <p:cNvSpPr>
            <a:spLocks noGrp="1"/>
          </p:cNvSpPr>
          <p:nvPr>
            <p:ph type="title"/>
          </p:nvPr>
        </p:nvSpPr>
        <p:spPr>
          <a:xfrm>
            <a:off x="232289" y="3457122"/>
            <a:ext cx="8337741" cy="928800"/>
          </a:xfrm>
        </p:spPr>
        <p:txBody>
          <a:bodyPr/>
          <a:lstStyle/>
          <a:p>
            <a:r>
              <a:rPr lang="en-GB" dirty="0" smtClean="0"/>
              <a:t>Inquérito de opinião pan-europeu sobre segurança e saúde ocupacional</a:t>
            </a:r>
            <a:endParaRPr lang="en-GB" dirty="0"/>
          </a:p>
        </p:txBody>
      </p:sp>
      <p:sp>
        <p:nvSpPr>
          <p:cNvPr id="3" name="D_cc6d9d1499086443"/>
          <p:cNvSpPr>
            <a:spLocks noGrp="1"/>
          </p:cNvSpPr>
          <p:nvPr>
            <p:ph type="subTitle" idx="10"/>
          </p:nvPr>
        </p:nvSpPr>
        <p:spPr>
          <a:xfrm>
            <a:off x="232290" y="4483494"/>
            <a:ext cx="7646400" cy="314135"/>
          </a:xfrm>
        </p:spPr>
        <p:txBody>
          <a:bodyPr>
            <a:normAutofit/>
          </a:bodyPr>
          <a:lstStyle/>
          <a:p>
            <a:pPr lvl="0"/>
            <a:r>
              <a:rPr lang="en-GB" dirty="0" smtClean="0"/>
              <a:t>Resultados de toda a Europa e Portugal - Maio de 2013</a:t>
            </a:r>
            <a:endParaRPr lang="en-GB" dirty="0"/>
          </a:p>
        </p:txBody>
      </p:sp>
      <p:sp>
        <p:nvSpPr>
          <p:cNvPr id="4" name="D_72e8b0f8ef51fc13"/>
          <p:cNvSpPr txBox="1">
            <a:spLocks/>
          </p:cNvSpPr>
          <p:nvPr/>
        </p:nvSpPr>
        <p:spPr>
          <a:xfrm>
            <a:off x="248189" y="4909738"/>
            <a:ext cx="8440593" cy="682292"/>
          </a:xfrm>
          <a:prstGeom prst="rect">
            <a:avLst/>
          </a:prstGeom>
        </p:spPr>
        <p:txBody>
          <a:bodyPr lIns="0" tIns="0" rIns="0" bIns="0">
            <a:normAutofit/>
          </a:bodyPr>
          <a:lstStyle/>
          <a:p>
            <a:pPr algn="l"/>
            <a:r>
              <a:rPr lang="en-GB" sz="1600" b="1" dirty="0" smtClean="0">
                <a:solidFill>
                  <a:srgbClr val="6C7FB2"/>
                </a:solidFill>
              </a:rPr>
              <a:t>Resultados representativos de 31 países europeus participantes na Agência Europeia da Segurança e Saúde no Trabalho (EU-OSHA)</a:t>
            </a:r>
            <a:endParaRPr lang="en-US" sz="1600" b="1" dirty="0" smtClean="0"/>
          </a:p>
          <a:p>
            <a:pPr marL="0" marR="0" lvl="0" indent="0" algn="l" defTabSz="914400" rtl="0" eaLnBrk="1" fontAlgn="base" latinLnBrk="0" hangingPunct="1">
              <a:lnSpc>
                <a:spcPct val="90000"/>
              </a:lnSpc>
              <a:spcBef>
                <a:spcPct val="30000"/>
              </a:spcBef>
              <a:spcAft>
                <a:spcPct val="0"/>
              </a:spcAft>
              <a:buClr>
                <a:srgbClr val="00529F"/>
              </a:buClr>
              <a:buSzTx/>
              <a:buFontTx/>
              <a:buNone/>
              <a:tabLst/>
              <a:defRPr/>
            </a:pPr>
            <a:endParaRPr kumimoji="0" lang="en-GB" sz="1600" b="1" i="0" u="none" strike="noStrike" kern="0" cap="none" spc="0" normalizeH="0" baseline="0" noProof="0" dirty="0">
              <a:ln>
                <a:noFill/>
              </a:ln>
              <a:solidFill>
                <a:srgbClr val="003399"/>
              </a:solidFill>
              <a:effectLst/>
              <a:uLnTx/>
              <a:uFillTx/>
              <a:latin typeface="+mn-lt"/>
              <a:ea typeface="ＭＳ Ｐゴシック" pitchFamily="-108" charset="-128"/>
              <a:cs typeface="ＭＳ Ｐゴシック" pitchFamily="-108" charset="-128"/>
            </a:endParaRPr>
          </a:p>
        </p:txBody>
      </p:sp>
      <p:sp>
        <p:nvSpPr>
          <p:cNvPr id="6" name="D_c59b101a618791ff"/>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5211aa64a6a5162f"/>
          <p:cNvGraphicFramePr/>
          <p:nvPr>
            <p:extLst>
              <p:ext uri="{D42A27DB-BD31-4B8C-83A1-F6EECF244321}">
                <p14:modId xmlns:p14="http://schemas.microsoft.com/office/powerpoint/2010/main" val="41110106"/>
              </p:ext>
            </p:extLst>
          </p:nvPr>
        </p:nvGraphicFramePr>
        <p:xfrm>
          <a:off x="1689100" y="990600"/>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747a03c2195988cf"/>
          <p:cNvGraphicFramePr>
            <a:graphicFrameLocks noGrp="1"/>
          </p:cNvGraphicFramePr>
          <p:nvPr>
            <p:extLst>
              <p:ext uri="{D42A27DB-BD31-4B8C-83A1-F6EECF244321}">
                <p14:modId xmlns:p14="http://schemas.microsoft.com/office/powerpoint/2010/main" val="1793909408"/>
              </p:ext>
            </p:extLst>
          </p:nvPr>
        </p:nvGraphicFramePr>
        <p:xfrm>
          <a:off x="1811446" y="2543664"/>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dirty="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df74658d9ca43f9f"/>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Proporção de trabalhadores com idade superior a 60 anos em 2020 (Portugal)</a:t>
            </a:r>
            <a:endParaRPr lang="en-GB" sz="2000" dirty="0">
              <a:latin typeface="Arial" pitchFamily="34" charset="0"/>
              <a:cs typeface="Arial" pitchFamily="34" charset="0"/>
            </a:endParaRPr>
          </a:p>
        </p:txBody>
      </p:sp>
      <p:sp>
        <p:nvSpPr>
          <p:cNvPr id="10" name="D_e1b907a7345fb5ef"/>
          <p:cNvSpPr txBox="1"/>
          <p:nvPr/>
        </p:nvSpPr>
        <p:spPr>
          <a:xfrm>
            <a:off x="284151" y="1220506"/>
            <a:ext cx="8115570"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qual é a probabilidade de existir uma maior proporção de pessoas com mais de 60 anos a trabalhar no seu local de trabalho, em 2020? (%)</a:t>
            </a:r>
            <a:endParaRPr lang="en-GB" sz="1600" b="1" dirty="0">
              <a:solidFill>
                <a:schemeClr val="tx1"/>
              </a:solidFill>
            </a:endParaRPr>
          </a:p>
        </p:txBody>
      </p:sp>
      <p:cxnSp>
        <p:nvCxnSpPr>
          <p:cNvPr id="14" name="Straight Connector 13"/>
          <p:cNvCxnSpPr/>
          <p:nvPr/>
        </p:nvCxnSpPr>
        <p:spPr>
          <a:xfrm>
            <a:off x="458788" y="316230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40055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5792e1c9af4033ff"/>
          <p:cNvSpPr/>
          <p:nvPr/>
        </p:nvSpPr>
        <p:spPr>
          <a:xfrm>
            <a:off x="458788" y="3190875"/>
            <a:ext cx="1108755" cy="249011"/>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302643b74b7aea1f"/>
          <p:cNvSpPr/>
          <p:nvPr/>
        </p:nvSpPr>
        <p:spPr>
          <a:xfrm>
            <a:off x="458788" y="4429125"/>
            <a:ext cx="1108755" cy="249011"/>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16" name="D_ca305fdaffb1ad2f"/>
          <p:cNvSpPr txBox="1">
            <a:spLocks noChangeArrowheads="1"/>
          </p:cNvSpPr>
          <p:nvPr/>
        </p:nvSpPr>
        <p:spPr bwMode="gray">
          <a:xfrm>
            <a:off x="457200" y="5752214"/>
            <a:ext cx="7599871" cy="398069"/>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e Nenhum;                                                                           </a:t>
            </a:r>
            <a:r>
              <a:rPr lang="en-US" sz="1200" b="1" kern="0" dirty="0" err="1" smtClean="0">
                <a:solidFill>
                  <a:srgbClr val="003399"/>
                </a:solidFill>
                <a:latin typeface="Arial" pitchFamily="34" charset="0"/>
                <a:cs typeface="Arial" pitchFamily="34" charset="0"/>
              </a:rPr>
              <a:t>Universo</a:t>
            </a:r>
            <a:r>
              <a:rPr lang="en-US" sz="1200" b="1" kern="0" dirty="0" smtClean="0">
                <a:solidFill>
                  <a:srgbClr val="003399"/>
                </a:solidFill>
                <a:latin typeface="Arial" pitchFamily="34" charset="0"/>
                <a:cs typeface="Arial" pitchFamily="34" charset="0"/>
              </a:rPr>
              <a:t> </a:t>
            </a:r>
            <a:r>
              <a:rPr lang="en-US" sz="1200" kern="0" dirty="0" smtClean="0">
                <a:solidFill>
                  <a:srgbClr val="003399"/>
                </a:solidFill>
                <a:latin typeface="Arial" pitchFamily="34" charset="0"/>
                <a:cs typeface="Arial" pitchFamily="34" charset="0"/>
              </a:rPr>
              <a:t>Trabalhadores com idade superior a 18 anos</a:t>
            </a:r>
          </a:p>
        </p:txBody>
      </p:sp>
      <p:cxnSp>
        <p:nvCxnSpPr>
          <p:cNvPr id="12" name="Straight Connector 11"/>
          <p:cNvCxnSpPr/>
          <p:nvPr/>
        </p:nvCxnSpPr>
        <p:spPr>
          <a:xfrm>
            <a:off x="393405" y="1828800"/>
            <a:ext cx="778303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302331478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_163e47c34aed63a7"/>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Proporção de trabalhadores com idade superior a 60 anos em 2020 (Portugal)</a:t>
            </a:r>
            <a:endParaRPr lang="en-GB" sz="2000" dirty="0">
              <a:latin typeface="Arial" pitchFamily="34" charset="0"/>
              <a:cs typeface="Arial" pitchFamily="34" charset="0"/>
            </a:endParaRPr>
          </a:p>
        </p:txBody>
      </p:sp>
      <p:sp>
        <p:nvSpPr>
          <p:cNvPr id="10" name="D_c81af63a1b7783a7"/>
          <p:cNvSpPr txBox="1"/>
          <p:nvPr/>
        </p:nvSpPr>
        <p:spPr>
          <a:xfrm>
            <a:off x="341145" y="1241772"/>
            <a:ext cx="8095536"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qual é a probabilidade de existir uma maior proporção de pessoas com mais de 60 anos a trabalhar no seu local de trabalho, em 2020? (%)</a:t>
            </a:r>
            <a:endParaRPr lang="en-GB" sz="1600" b="1" dirty="0">
              <a:solidFill>
                <a:schemeClr val="tx1"/>
              </a:solidFill>
            </a:endParaRP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890644"/>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21cabfb5616f867f"/>
          <p:cNvSpPr/>
          <p:nvPr/>
        </p:nvSpPr>
        <p:spPr>
          <a:xfrm>
            <a:off x="453662" y="3044953"/>
            <a:ext cx="2046515" cy="835931"/>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fba3e2cf2803a67f"/>
          <p:cNvSpPr/>
          <p:nvPr/>
        </p:nvSpPr>
        <p:spPr>
          <a:xfrm>
            <a:off x="458789" y="4915339"/>
            <a:ext cx="2039862" cy="42220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16" name="D_a7b03eb90c3563a7"/>
          <p:cNvSpPr txBox="1">
            <a:spLocks noChangeArrowheads="1"/>
          </p:cNvSpPr>
          <p:nvPr/>
        </p:nvSpPr>
        <p:spPr bwMode="gray">
          <a:xfrm>
            <a:off x="457200" y="5752214"/>
            <a:ext cx="7599871" cy="398069"/>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e Nenhum;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kern="0" dirty="0" smtClean="0">
                <a:solidFill>
                  <a:srgbClr val="003399"/>
                </a:solidFill>
                <a:latin typeface="Arial" pitchFamily="34" charset="0"/>
                <a:cs typeface="Arial" pitchFamily="34" charset="0"/>
              </a:rPr>
              <a:t> Trabalhadores com idade superior a 18 anos</a:t>
            </a:r>
          </a:p>
        </p:txBody>
      </p:sp>
      <p:cxnSp>
        <p:nvCxnSpPr>
          <p:cNvPr id="12" name="Straight Connector 11"/>
          <p:cNvCxnSpPr/>
          <p:nvPr/>
        </p:nvCxnSpPr>
        <p:spPr>
          <a:xfrm>
            <a:off x="458788" y="1828800"/>
            <a:ext cx="7792077"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20" name="D_e3537ba49681b5df"/>
          <p:cNvGraphicFramePr/>
          <p:nvPr>
            <p:extLst>
              <p:ext uri="{D42A27DB-BD31-4B8C-83A1-F6EECF244321}">
                <p14:modId xmlns:p14="http://schemas.microsoft.com/office/powerpoint/2010/main" val="4102158251"/>
              </p:ext>
            </p:extLst>
          </p:nvPr>
        </p:nvGraphicFramePr>
        <p:xfrm>
          <a:off x="1772582" y="946896"/>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Ipsos Ribbon Rules" hidden="1"/>
          <p:cNvGraphicFramePr/>
          <p:nvPr>
            <p:extLst>
              <p:ext uri="{D42A27DB-BD31-4B8C-83A1-F6EECF244321}">
                <p14:modId xmlns:p14="http://schemas.microsoft.com/office/powerpoint/2010/main" val="1219877823"/>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D_b5cd1a95cffbf0c7"/>
          <p:cNvGraphicFramePr>
            <a:graphicFrameLocks noGrp="1"/>
          </p:cNvGraphicFramePr>
          <p:nvPr>
            <p:extLst>
              <p:ext uri="{D42A27DB-BD31-4B8C-83A1-F6EECF244321}">
                <p14:modId xmlns:p14="http://schemas.microsoft.com/office/powerpoint/2010/main" val="2731937208"/>
              </p:ext>
            </p:extLst>
          </p:nvPr>
        </p:nvGraphicFramePr>
        <p:xfrm>
          <a:off x="1924141" y="2511070"/>
          <a:ext cx="2113808" cy="2972100"/>
        </p:xfrm>
        <a:graphic>
          <a:graphicData uri="http://schemas.openxmlformats.org/drawingml/2006/table">
            <a:tbl>
              <a:tblPr firstRow="1" bandRow="1">
                <a:tableStyleId>{2D5ABB26-0587-4C30-8999-92F81FD0307C}</a:tableStyleId>
              </a:tblPr>
              <a:tblGrid>
                <a:gridCol w="2113808"/>
              </a:tblGrid>
              <a:tr h="337260">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337260">
                <a:tc>
                  <a:txBody>
                    <a:bodyPr/>
                    <a:lstStyle/>
                    <a:p>
                      <a:pPr algn="r" fontAlgn="b"/>
                      <a:endParaRPr lang="en-GB" sz="2800" b="0" i="0" u="none" strike="noStrike" dirty="0">
                        <a:solidFill>
                          <a:schemeClr val="accent2"/>
                        </a:solidFill>
                        <a:latin typeface="Arial" pitchFamily="34" charset="0"/>
                        <a:cs typeface="Arial" pitchFamily="34" charset="0"/>
                      </a:endParaRPr>
                    </a:p>
                  </a:txBody>
                  <a:tcPr marL="9525" marR="9525" marT="9525" marB="0" anchor="ctr"/>
                </a:tc>
              </a:tr>
              <a:tr h="337260">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37260">
                <a:tc>
                  <a:txBody>
                    <a:bodyPr/>
                    <a:lstStyle/>
                    <a:p>
                      <a:pPr algn="r" fontAlgn="b"/>
                      <a:endParaRPr lang="en-GB" sz="6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37260">
                <a:tc>
                  <a:txBody>
                    <a:bodyPr/>
                    <a:lstStyle/>
                    <a:p>
                      <a:pPr algn="r" fontAlgn="b"/>
                      <a:endParaRPr lang="en-GB" sz="9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37260">
                <a:tc>
                  <a:txBody>
                    <a:bodyPr/>
                    <a:lstStyle/>
                    <a:p>
                      <a:pPr algn="r" fontAlgn="b"/>
                      <a:endParaRPr lang="en-GB" sz="11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37260">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2800" b="0" i="0" u="none" strike="noStrike" dirty="0" smtClean="0">
                        <a:solidFill>
                          <a:schemeClr val="accent2"/>
                        </a:solidFill>
                        <a:latin typeface="Arial" pitchFamily="34" charset="0"/>
                        <a:cs typeface="Arial" pitchFamily="34" charset="0"/>
                      </a:endParaRPr>
                    </a:p>
                  </a:txBody>
                  <a:tcPr marL="9525" marR="9525" marT="9525" marB="0" anchor="ctr"/>
                </a:tc>
              </a:tr>
              <a:tr h="337260">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3053302" y="5168673"/>
            <a:ext cx="217539" cy="348738"/>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Oval 10"/>
          <p:cNvSpPr/>
          <p:nvPr/>
        </p:nvSpPr>
        <p:spPr>
          <a:xfrm>
            <a:off x="1869544" y="5175762"/>
            <a:ext cx="217539" cy="348738"/>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1" name="D_a1dca5a3d2970dbf"/>
          <p:cNvSpPr>
            <a:spLocks noGrp="1"/>
          </p:cNvSpPr>
          <p:nvPr>
            <p:ph type="title"/>
          </p:nvPr>
        </p:nvSpPr>
        <p:spPr>
          <a:xfrm>
            <a:off x="420539" y="156842"/>
            <a:ext cx="7437437" cy="640597"/>
          </a:xfrm>
        </p:spPr>
        <p:txBody>
          <a:bodyPr>
            <a:normAutofit/>
          </a:bodyPr>
          <a:lstStyle/>
          <a:p>
            <a:r>
              <a:rPr lang="en-GB" sz="2000" dirty="0" smtClean="0">
                <a:latin typeface="Arial" pitchFamily="34" charset="0"/>
                <a:cs typeface="Arial" pitchFamily="34" charset="0"/>
              </a:rPr>
              <a:t>Proporção de trabalhadores com idade superior a 60 anos em 2020</a:t>
            </a:r>
            <a:endParaRPr lang="en-GB" sz="2000" dirty="0">
              <a:latin typeface="Arial" pitchFamily="34" charset="0"/>
              <a:cs typeface="Arial" pitchFamily="34" charset="0"/>
            </a:endParaRPr>
          </a:p>
        </p:txBody>
      </p:sp>
      <p:sp>
        <p:nvSpPr>
          <p:cNvPr id="10" name="D_ca8fc040c22493df"/>
          <p:cNvSpPr txBox="1">
            <a:spLocks noChangeArrowheads="1"/>
          </p:cNvSpPr>
          <p:nvPr/>
        </p:nvSpPr>
        <p:spPr bwMode="gray">
          <a:xfrm>
            <a:off x="457200" y="5709684"/>
            <a:ext cx="7848636" cy="387733"/>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en-GB" sz="1200" kern="0" dirty="0" smtClean="0">
                <a:solidFill>
                  <a:srgbClr val="003399"/>
                </a:solidFill>
                <a:latin typeface="Arial" pitchFamily="34" charset="0"/>
                <a:cs typeface="Arial" pitchFamily="34" charset="0"/>
              </a:rPr>
              <a:t>Diferente de 100% devido à exclusão de Não sabe e Nenhum;                                                                               </a:t>
            </a:r>
            <a:r>
              <a:rPr lang="en-GB" sz="1200" b="1" kern="0" dirty="0" err="1"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24" name="D_f22c53a38d254efc"/>
          <p:cNvGraphicFramePr/>
          <p:nvPr>
            <p:extLst>
              <p:ext uri="{D42A27DB-BD31-4B8C-83A1-F6EECF244321}">
                <p14:modId xmlns:p14="http://schemas.microsoft.com/office/powerpoint/2010/main" val="2689619001"/>
              </p:ext>
            </p:extLst>
          </p:nvPr>
        </p:nvGraphicFramePr>
        <p:xfrm>
          <a:off x="304800" y="990600"/>
          <a:ext cx="8129081" cy="4650179"/>
        </p:xfrm>
        <a:graphic>
          <a:graphicData uri="http://schemas.openxmlformats.org/drawingml/2006/chart">
            <c:chart xmlns:c="http://schemas.openxmlformats.org/drawingml/2006/chart" xmlns:r="http://schemas.openxmlformats.org/officeDocument/2006/relationships" r:id="rId3"/>
          </a:graphicData>
        </a:graphic>
      </p:graphicFrame>
      <p:sp>
        <p:nvSpPr>
          <p:cNvPr id="52" name="D_6d7aa48391ea13df"/>
          <p:cNvSpPr txBox="1"/>
          <p:nvPr/>
        </p:nvSpPr>
        <p:spPr>
          <a:xfrm>
            <a:off x="305850" y="1126138"/>
            <a:ext cx="8063152" cy="556751"/>
          </a:xfrm>
          <a:prstGeom prst="rect">
            <a:avLst/>
          </a:prstGeom>
          <a:noFill/>
        </p:spPr>
        <p:txBody>
          <a:bodyPr wrap="square" rtlCol="0">
            <a:noAutofit/>
          </a:bodyPr>
          <a:lstStyle/>
          <a:p>
            <a:pPr algn="l"/>
            <a:r>
              <a:rPr lang="en-GB" sz="1600" b="1" dirty="0" smtClean="0">
                <a:solidFill>
                  <a:schemeClr val="tx1"/>
                </a:solidFill>
              </a:rPr>
              <a:t>Na sua opinião, qual é a probabilidade de existir uma maior proporção de pessoas com mais de 60 anos a trabalhar no seu local de trabalho, em 2020? (%)</a:t>
            </a:r>
            <a:endParaRPr lang="en-GB" sz="1600" b="1" dirty="0">
              <a:solidFill>
                <a:schemeClr val="tx1"/>
              </a:solidFill>
            </a:endParaRPr>
          </a:p>
        </p:txBody>
      </p:sp>
      <p:graphicFrame>
        <p:nvGraphicFramePr>
          <p:cNvPr id="3" name="Ipsos Ribbon Rules" hidden="1"/>
          <p:cNvGraphicFramePr/>
          <p:nvPr>
            <p:extLst>
              <p:ext uri="{D42A27DB-BD31-4B8C-83A1-F6EECF244321}">
                <p14:modId xmlns:p14="http://schemas.microsoft.com/office/powerpoint/2010/main" val="3378453664"/>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cxnSp>
        <p:nvCxnSpPr>
          <p:cNvPr id="17" name="Straight Connector 16"/>
          <p:cNvCxnSpPr/>
          <p:nvPr/>
        </p:nvCxnSpPr>
        <p:spPr>
          <a:xfrm>
            <a:off x="405623" y="1722470"/>
            <a:ext cx="7792077" cy="0"/>
          </a:xfrm>
          <a:prstGeom prst="line">
            <a:avLst/>
          </a:prstGeom>
          <a:ln w="12700"/>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beaf7101ac87d596"/>
          <p:cNvGraphicFramePr/>
          <p:nvPr>
            <p:extLst>
              <p:ext uri="{D42A27DB-BD31-4B8C-83A1-F6EECF244321}">
                <p14:modId xmlns:p14="http://schemas.microsoft.com/office/powerpoint/2010/main" val="1962033260"/>
              </p:ext>
            </p:extLst>
          </p:nvPr>
        </p:nvGraphicFramePr>
        <p:xfrm>
          <a:off x="304800" y="1615044"/>
          <a:ext cx="8077200" cy="4125356"/>
        </p:xfrm>
        <a:graphic>
          <a:graphicData uri="http://schemas.openxmlformats.org/drawingml/2006/chart">
            <c:chart xmlns:c="http://schemas.openxmlformats.org/drawingml/2006/chart" xmlns:r="http://schemas.openxmlformats.org/officeDocument/2006/relationships" r:id="rId3"/>
          </a:graphicData>
        </a:graphic>
      </p:graphicFrame>
      <p:sp>
        <p:nvSpPr>
          <p:cNvPr id="9" name="D_b42cf2253cb24d8f"/>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Proporção de trabalhadores com idade superior a 60 anos em 2020</a:t>
            </a:r>
            <a:endParaRPr lang="en-GB" sz="2000" dirty="0">
              <a:latin typeface="Arial" pitchFamily="34" charset="0"/>
              <a:cs typeface="Arial" pitchFamily="34" charset="0"/>
            </a:endParaRPr>
          </a:p>
        </p:txBody>
      </p:sp>
      <p:sp>
        <p:nvSpPr>
          <p:cNvPr id="10" name="D_3e702a7e93cbbe8f"/>
          <p:cNvSpPr txBox="1"/>
          <p:nvPr/>
        </p:nvSpPr>
        <p:spPr>
          <a:xfrm>
            <a:off x="275771" y="1203963"/>
            <a:ext cx="8084458" cy="615116"/>
          </a:xfrm>
          <a:prstGeom prst="rect">
            <a:avLst/>
          </a:prstGeom>
          <a:noFill/>
        </p:spPr>
        <p:txBody>
          <a:bodyPr wrap="square" rtlCol="0">
            <a:noAutofit/>
          </a:bodyPr>
          <a:lstStyle/>
          <a:p>
            <a:pPr algn="l"/>
            <a:r>
              <a:rPr lang="en-GB" sz="1600" b="1" dirty="0" smtClean="0">
                <a:solidFill>
                  <a:schemeClr val="tx1"/>
                </a:solidFill>
              </a:rPr>
              <a:t>Na sua opinião, qual é a probabilidade de existir uma maior proporção de pessoas com mais de 60 anos a trabalhar no seu local de trabalho, em 2020? (%)</a:t>
            </a:r>
            <a:endParaRPr lang="en-GB" sz="1600" b="1" dirty="0">
              <a:solidFill>
                <a:schemeClr val="tx1"/>
              </a:solidFill>
            </a:endParaRPr>
          </a:p>
        </p:txBody>
      </p:sp>
      <p:sp>
        <p:nvSpPr>
          <p:cNvPr id="11" name="D_b3002e7fe474867f"/>
          <p:cNvSpPr txBox="1">
            <a:spLocks noChangeArrowheads="1"/>
          </p:cNvSpPr>
          <p:nvPr/>
        </p:nvSpPr>
        <p:spPr bwMode="gray">
          <a:xfrm>
            <a:off x="457200" y="5699050"/>
            <a:ext cx="7848636" cy="398367"/>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en-GB" sz="1200" kern="0" dirty="0" smtClean="0">
                <a:solidFill>
                  <a:srgbClr val="003399"/>
                </a:solidFill>
                <a:latin typeface="Arial" pitchFamily="34" charset="0"/>
                <a:cs typeface="Arial" pitchFamily="34" charset="0"/>
              </a:rPr>
              <a:t>Diferente de 100% devido à exclusão de Não sabe e Nenhum; </a:t>
            </a:r>
          </a:p>
          <a:p>
            <a:pPr marL="233363" lvl="0" indent="-233363" algn="r" eaLnBrk="1" hangingPunct="1">
              <a:spcBef>
                <a:spcPct val="20000"/>
              </a:spcBef>
            </a:pPr>
            <a:r>
              <a:rPr lang="en-GB" sz="1200" b="1" kern="0" dirty="0" err="1"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382164467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cxnSp>
        <p:nvCxnSpPr>
          <p:cNvPr id="12" name="Straight Connector 11"/>
          <p:cNvCxnSpPr/>
          <p:nvPr/>
        </p:nvCxnSpPr>
        <p:spPr>
          <a:xfrm>
            <a:off x="384357" y="1828800"/>
            <a:ext cx="7792077" cy="0"/>
          </a:xfrm>
          <a:prstGeom prst="line">
            <a:avLst/>
          </a:prstGeom>
          <a:ln w="12700"/>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15572a3a8dbf6920"/>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c599cc6969cd97ed"/>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cc71ef6a66a2f3ed"/>
          <p:cNvSpPr txBox="1">
            <a:spLocks/>
          </p:cNvSpPr>
          <p:nvPr/>
        </p:nvSpPr>
        <p:spPr bwMode="auto">
          <a:xfrm>
            <a:off x="460139" y="4672705"/>
            <a:ext cx="7646400" cy="38415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kumimoji="0" lang="en-GB" sz="2200" b="1" i="0" u="none" strike="noStrike" kern="1200" cap="none" spc="0" normalizeH="0" baseline="0" noProof="0" dirty="0" smtClean="0">
                <a:ln>
                  <a:noFill/>
                </a:ln>
                <a:solidFill>
                  <a:schemeClr val="tx2"/>
                </a:solidFill>
                <a:effectLst/>
                <a:uLnTx/>
                <a:uFillTx/>
                <a:latin typeface="Arial"/>
                <a:ea typeface="ＭＳ Ｐゴシック" charset="-128"/>
                <a:cs typeface="Arial"/>
              </a:rPr>
              <a:t>Percepção dos trabalhadores mais velhos</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b0af0dd405eb33ed"/>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5" name="Rectangle 5"/>
          <p:cNvSpPr>
            <a:spLocks noChangeArrowheads="1"/>
          </p:cNvSpPr>
          <p:nvPr/>
        </p:nvSpPr>
        <p:spPr bwMode="gray">
          <a:xfrm>
            <a:off x="1028700" y="76200"/>
            <a:ext cx="5676900" cy="855663"/>
          </a:xfrm>
          <a:prstGeom prst="rect">
            <a:avLst/>
          </a:prstGeom>
          <a:noFill/>
          <a:ln w="9525">
            <a:noFill/>
            <a:miter lim="800000"/>
            <a:headEnd/>
            <a:tailEnd/>
          </a:ln>
          <a:effectLst/>
        </p:spPr>
        <p:txBody>
          <a:bodyPr lIns="0" tIns="0" rIns="0" bIns="0" anchor="ctr"/>
          <a:lstStyle/>
          <a:p>
            <a:pPr eaLnBrk="1" hangingPunct="1"/>
            <a:endParaRPr lang="en-US" sz="2200" dirty="0">
              <a:latin typeface="Arial Black" pitchFamily="34" charset="0"/>
            </a:endParaRPr>
          </a:p>
        </p:txBody>
      </p:sp>
      <p:sp>
        <p:nvSpPr>
          <p:cNvPr id="25" name="D_2171653cdb849ab5"/>
          <p:cNvSpPr>
            <a:spLocks noGrp="1"/>
          </p:cNvSpPr>
          <p:nvPr>
            <p:ph type="title"/>
          </p:nvPr>
        </p:nvSpPr>
        <p:spPr>
          <a:xfrm>
            <a:off x="452438" y="0"/>
            <a:ext cx="8537183" cy="878779"/>
          </a:xfrm>
        </p:spPr>
        <p:txBody>
          <a:bodyPr>
            <a:normAutofit/>
          </a:bodyPr>
          <a:lstStyle/>
          <a:p>
            <a:r>
              <a:rPr lang="en-GB" sz="2000" dirty="0" smtClean="0">
                <a:latin typeface="Arial" pitchFamily="34" charset="0"/>
                <a:cs typeface="Arial" pitchFamily="34" charset="0"/>
              </a:rPr>
              <a:t>Percepção dos trabalhadores mais velhos (Portugal)</a:t>
            </a:r>
            <a:endParaRPr lang="en-GB" sz="2000" dirty="0">
              <a:latin typeface="Arial" pitchFamily="34" charset="0"/>
              <a:cs typeface="Arial" pitchFamily="34" charset="0"/>
            </a:endParaRPr>
          </a:p>
        </p:txBody>
      </p:sp>
      <p:graphicFrame>
        <p:nvGraphicFramePr>
          <p:cNvPr id="6" name="D_399c7c8bd9bd049a"/>
          <p:cNvGraphicFramePr>
            <a:graphicFrameLocks noGrp="1"/>
          </p:cNvGraphicFramePr>
          <p:nvPr>
            <p:extLst>
              <p:ext uri="{D42A27DB-BD31-4B8C-83A1-F6EECF244321}">
                <p14:modId xmlns:p14="http://schemas.microsoft.com/office/powerpoint/2010/main" val="3148509070"/>
              </p:ext>
            </p:extLst>
          </p:nvPr>
        </p:nvGraphicFramePr>
        <p:xfrm>
          <a:off x="470496" y="2438400"/>
          <a:ext cx="3571009" cy="3354452"/>
        </p:xfrm>
        <a:graphic>
          <a:graphicData uri="http://schemas.openxmlformats.org/drawingml/2006/table">
            <a:tbl>
              <a:tblPr firstRow="1" bandRow="1">
                <a:tableStyleId>{2D5ABB26-0587-4C30-8999-92F81FD0307C}</a:tableStyleId>
              </a:tblPr>
              <a:tblGrid>
                <a:gridCol w="3571009"/>
              </a:tblGrid>
              <a:tr h="732112">
                <a:tc>
                  <a:txBody>
                    <a:bodyPr/>
                    <a:lstStyle/>
                    <a:p>
                      <a:pPr algn="r">
                        <a:lnSpc>
                          <a:spcPct val="100000"/>
                        </a:lnSpc>
                      </a:pPr>
                      <a:r>
                        <a:rPr lang="en-GB" sz="1400" b="0" dirty="0" smtClean="0">
                          <a:latin typeface="Arial" pitchFamily="34" charset="0"/>
                          <a:cs typeface="Arial" pitchFamily="34" charset="0"/>
                        </a:rPr>
                        <a:t>Tirar mais dias de baixa por motivo de doença</a:t>
                      </a:r>
                      <a:endParaRPr lang="en-GB" sz="1400" b="0" dirty="0">
                        <a:solidFill>
                          <a:schemeClr val="tx1"/>
                        </a:solidFill>
                        <a:latin typeface="Arial" pitchFamily="34" charset="0"/>
                        <a:cs typeface="Arial" pitchFamily="34" charset="0"/>
                      </a:endParaRPr>
                    </a:p>
                  </a:txBody>
                  <a:tcPr anchor="ctr"/>
                </a:tc>
              </a:tr>
              <a:tr h="572960">
                <a:tc>
                  <a:txBody>
                    <a:bodyPr/>
                    <a:lstStyle/>
                    <a:p>
                      <a:pPr algn="r">
                        <a:lnSpc>
                          <a:spcPct val="100000"/>
                        </a:lnSpc>
                      </a:pPr>
                      <a:r>
                        <a:rPr lang="en-GB" sz="1400" b="0" smtClean="0">
                          <a:solidFill>
                            <a:schemeClr val="tx1"/>
                          </a:solidFill>
                          <a:latin typeface="Arial" pitchFamily="34" charset="0"/>
                          <a:cs typeface="Arial" pitchFamily="34" charset="0"/>
                        </a:rPr>
                        <a:t>Ter mais acidentes de trabalho</a:t>
                      </a:r>
                      <a:endParaRPr lang="en-GB" sz="1400" b="0" dirty="0">
                        <a:solidFill>
                          <a:schemeClr val="tx1"/>
                        </a:solidFill>
                        <a:latin typeface="Arial" pitchFamily="34" charset="0"/>
                        <a:cs typeface="Arial" pitchFamily="34" charset="0"/>
                      </a:endParaRPr>
                    </a:p>
                  </a:txBody>
                  <a:tcPr anchor="ctr"/>
                </a:tc>
              </a:tr>
              <a:tr h="726928">
                <a:tc>
                  <a:txBody>
                    <a:bodyPr/>
                    <a:lstStyle/>
                    <a:p>
                      <a:pPr algn="r">
                        <a:lnSpc>
                          <a:spcPct val="100000"/>
                        </a:lnSpc>
                      </a:pPr>
                      <a:r>
                        <a:rPr lang="en-GB" sz="1400" b="0" smtClean="0">
                          <a:solidFill>
                            <a:schemeClr val="tx1"/>
                          </a:solidFill>
                          <a:latin typeface="Arial" pitchFamily="34" charset="0"/>
                          <a:cs typeface="Arial" pitchFamily="34" charset="0"/>
                        </a:rPr>
                        <a:t>Ser menos produtivos no trabalho</a:t>
                      </a:r>
                      <a:endParaRPr lang="en-GB" sz="1400" b="0" dirty="0">
                        <a:solidFill>
                          <a:schemeClr val="tx1"/>
                        </a:solidFill>
                        <a:latin typeface="Arial" pitchFamily="34" charset="0"/>
                        <a:cs typeface="Arial" pitchFamily="34" charset="0"/>
                      </a:endParaRPr>
                    </a:p>
                  </a:txBody>
                  <a:tcPr anchor="ctr"/>
                </a:tc>
              </a:tr>
              <a:tr h="590340">
                <a:tc>
                  <a:txBody>
                    <a:bodyPr/>
                    <a:lstStyle/>
                    <a:p>
                      <a:pPr algn="r">
                        <a:lnSpc>
                          <a:spcPct val="100000"/>
                        </a:lnSpc>
                      </a:pPr>
                      <a:r>
                        <a:rPr lang="en-GB" sz="1400" b="0" smtClean="0">
                          <a:solidFill>
                            <a:schemeClr val="tx1"/>
                          </a:solidFill>
                          <a:latin typeface="Arial" pitchFamily="34" charset="0"/>
                          <a:cs typeface="Arial" pitchFamily="34" charset="0"/>
                        </a:rPr>
                        <a:t>Ter menos capacidade para se adaptarem às mudanças no trabalho</a:t>
                      </a:r>
                      <a:endParaRPr lang="en-GB" sz="1400" b="0" dirty="0">
                        <a:solidFill>
                          <a:schemeClr val="tx1"/>
                        </a:solidFill>
                        <a:latin typeface="Arial" pitchFamily="34" charset="0"/>
                        <a:cs typeface="Arial" pitchFamily="34" charset="0"/>
                      </a:endParaRPr>
                    </a:p>
                  </a:txBody>
                  <a:tcPr anchor="ctr"/>
                </a:tc>
              </a:tr>
              <a:tr h="732112">
                <a:tc>
                  <a:txBody>
                    <a:bodyPr/>
                    <a:lstStyle/>
                    <a:p>
                      <a:pPr algn="r">
                        <a:lnSpc>
                          <a:spcPct val="100000"/>
                        </a:lnSpc>
                      </a:pPr>
                      <a:r>
                        <a:rPr lang="en-GB" sz="1400" b="0" dirty="0" smtClean="0">
                          <a:solidFill>
                            <a:schemeClr val="tx1"/>
                          </a:solidFill>
                          <a:latin typeface="Arial" pitchFamily="34" charset="0"/>
                          <a:cs typeface="Arial" pitchFamily="34" charset="0"/>
                        </a:rPr>
                        <a:t>Sofrer mais stress relacionado com o trabalho</a:t>
                      </a:r>
                      <a:endParaRPr lang="en-GB" sz="1400" b="0" dirty="0">
                        <a:solidFill>
                          <a:schemeClr val="tx1"/>
                        </a:solidFill>
                        <a:latin typeface="Arial" pitchFamily="34" charset="0"/>
                        <a:cs typeface="Arial" pitchFamily="34" charset="0"/>
                      </a:endParaRPr>
                    </a:p>
                  </a:txBody>
                  <a:tcPr anchor="ctr"/>
                </a:tc>
              </a:tr>
            </a:tbl>
          </a:graphicData>
        </a:graphic>
      </p:graphicFrame>
      <p:sp>
        <p:nvSpPr>
          <p:cNvPr id="7" name="D_b9fe90baf7de9ab5"/>
          <p:cNvSpPr txBox="1"/>
          <p:nvPr/>
        </p:nvSpPr>
        <p:spPr>
          <a:xfrm>
            <a:off x="381253" y="908890"/>
            <a:ext cx="8752114" cy="488657"/>
          </a:xfrm>
          <a:prstGeom prst="rect">
            <a:avLst/>
          </a:prstGeom>
          <a:noFill/>
        </p:spPr>
        <p:txBody>
          <a:bodyPr wrap="square" rtlCol="0">
            <a:noAutofit/>
          </a:bodyPr>
          <a:lstStyle/>
          <a:p>
            <a:pPr algn="l"/>
            <a:r>
              <a:rPr lang="en-GB" sz="1600" b="1" dirty="0" smtClean="0">
                <a:solidFill>
                  <a:schemeClr val="tx1"/>
                </a:solidFill>
              </a:rPr>
              <a:t>De uma forma geral, acha que os trabalhadores mais velhos tendem a...                                     do que os outros trabalhadores?  (%)</a:t>
            </a:r>
            <a:endParaRPr lang="en-GB" sz="1600" b="1" dirty="0">
              <a:solidFill>
                <a:schemeClr val="tx1"/>
              </a:solidFill>
            </a:endParaRPr>
          </a:p>
        </p:txBody>
      </p:sp>
      <p:graphicFrame>
        <p:nvGraphicFramePr>
          <p:cNvPr id="8" name="D_5dfb372df6e90139"/>
          <p:cNvGraphicFramePr/>
          <p:nvPr>
            <p:extLst>
              <p:ext uri="{D42A27DB-BD31-4B8C-83A1-F6EECF244321}">
                <p14:modId xmlns:p14="http://schemas.microsoft.com/office/powerpoint/2010/main" val="1612806500"/>
              </p:ext>
            </p:extLst>
          </p:nvPr>
        </p:nvGraphicFramePr>
        <p:xfrm>
          <a:off x="1689100" y="1531915"/>
          <a:ext cx="6629400" cy="4358245"/>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Straight Connector 9"/>
          <p:cNvCxnSpPr/>
          <p:nvPr/>
        </p:nvCxnSpPr>
        <p:spPr>
          <a:xfrm>
            <a:off x="448155" y="1556416"/>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9" name="D_af3ed999bd0062b5"/>
          <p:cNvSpPr txBox="1">
            <a:spLocks noChangeArrowheads="1"/>
          </p:cNvSpPr>
          <p:nvPr/>
        </p:nvSpPr>
        <p:spPr bwMode="gray">
          <a:xfrm>
            <a:off x="458788" y="5788025"/>
            <a:ext cx="7770812" cy="317500"/>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4166264325"/>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_98c711f5f486c880"/>
          <p:cNvGraphicFramePr/>
          <p:nvPr>
            <p:extLst>
              <p:ext uri="{D42A27DB-BD31-4B8C-83A1-F6EECF244321}">
                <p14:modId xmlns:p14="http://schemas.microsoft.com/office/powerpoint/2010/main" val="380639491"/>
              </p:ext>
            </p:extLst>
          </p:nvPr>
        </p:nvGraphicFramePr>
        <p:xfrm>
          <a:off x="1935804" y="1343299"/>
          <a:ext cx="6115995" cy="43582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7870fa7c7b6ece37"/>
          <p:cNvGraphicFramePr>
            <a:graphicFrameLocks noGrp="1"/>
          </p:cNvGraphicFramePr>
          <p:nvPr>
            <p:extLst>
              <p:ext uri="{D42A27DB-BD31-4B8C-83A1-F6EECF244321}">
                <p14:modId xmlns:p14="http://schemas.microsoft.com/office/powerpoint/2010/main" val="3098996353"/>
              </p:ext>
            </p:extLst>
          </p:nvPr>
        </p:nvGraphicFramePr>
        <p:xfrm>
          <a:off x="1811446" y="2397744"/>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d67b0523900a8b18"/>
          <p:cNvSpPr>
            <a:spLocks noGrp="1"/>
          </p:cNvSpPr>
          <p:nvPr>
            <p:ph type="title"/>
          </p:nvPr>
        </p:nvSpPr>
        <p:spPr>
          <a:xfrm>
            <a:off x="452438" y="199375"/>
            <a:ext cx="7864248" cy="489600"/>
          </a:xfrm>
        </p:spPr>
        <p:txBody>
          <a:bodyPr>
            <a:noAutofit/>
          </a:bodyPr>
          <a:lstStyle/>
          <a:p>
            <a:r>
              <a:rPr lang="en-GB" sz="1950" dirty="0" smtClean="0">
                <a:latin typeface="Arial" pitchFamily="34" charset="0"/>
                <a:cs typeface="Arial" pitchFamily="34" charset="0"/>
              </a:rPr>
              <a:t>Percepção dos trabalhadores mais velhos - Com menos capacidade de se adaptarem a alterações de trabalho (Portugal)</a:t>
            </a:r>
            <a:endParaRPr lang="en-GB" sz="1950" dirty="0">
              <a:latin typeface="Arial" pitchFamily="34" charset="0"/>
              <a:cs typeface="Arial" pitchFamily="34" charset="0"/>
            </a:endParaRPr>
          </a:p>
        </p:txBody>
      </p:sp>
      <p:sp>
        <p:nvSpPr>
          <p:cNvPr id="10" name="D_19203a40f3f68b18"/>
          <p:cNvSpPr txBox="1"/>
          <p:nvPr/>
        </p:nvSpPr>
        <p:spPr>
          <a:xfrm>
            <a:off x="371236" y="941258"/>
            <a:ext cx="7402512"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De uma forma geral, acha que os trabalhadores mais velhos tendem a Ter menos capacidade para se adaptarem às mudanças no trabalho do que os outros trabalhadores? (%)</a:t>
            </a:r>
          </a:p>
        </p:txBody>
      </p:sp>
      <p:cxnSp>
        <p:nvCxnSpPr>
          <p:cNvPr id="14" name="Straight Connector 13"/>
          <p:cNvCxnSpPr/>
          <p:nvPr/>
        </p:nvCxnSpPr>
        <p:spPr>
          <a:xfrm>
            <a:off x="458788" y="2948284"/>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186534"/>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691fed0797d26407"/>
          <p:cNvSpPr/>
          <p:nvPr/>
        </p:nvSpPr>
        <p:spPr>
          <a:xfrm>
            <a:off x="458788" y="2989943"/>
            <a:ext cx="1326469" cy="31076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416c1a6ae6da1407"/>
          <p:cNvSpPr/>
          <p:nvPr/>
        </p:nvSpPr>
        <p:spPr>
          <a:xfrm>
            <a:off x="458788" y="4228193"/>
            <a:ext cx="1326469" cy="31076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16" name="D_0eb67d915e0bb407"/>
          <p:cNvSpPr txBox="1">
            <a:spLocks noChangeArrowheads="1"/>
          </p:cNvSpPr>
          <p:nvPr/>
        </p:nvSpPr>
        <p:spPr bwMode="gray">
          <a:xfrm>
            <a:off x="457200" y="5822830"/>
            <a:ext cx="7568119"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2" name="Straight Connector 11"/>
          <p:cNvCxnSpPr/>
          <p:nvPr/>
        </p:nvCxnSpPr>
        <p:spPr>
          <a:xfrm>
            <a:off x="458788" y="1742380"/>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316172683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_e68f2987fd7e0ec7"/>
          <p:cNvGraphicFramePr/>
          <p:nvPr>
            <p:extLst>
              <p:ext uri="{D42A27DB-BD31-4B8C-83A1-F6EECF244321}">
                <p14:modId xmlns:p14="http://schemas.microsoft.com/office/powerpoint/2010/main" val="2857508569"/>
              </p:ext>
            </p:extLst>
          </p:nvPr>
        </p:nvGraphicFramePr>
        <p:xfrm>
          <a:off x="1447800" y="1371600"/>
          <a:ext cx="6629400" cy="4358245"/>
        </p:xfrm>
        <a:graphic>
          <a:graphicData uri="http://schemas.openxmlformats.org/drawingml/2006/chart">
            <c:chart xmlns:c="http://schemas.openxmlformats.org/drawingml/2006/chart" xmlns:r="http://schemas.openxmlformats.org/officeDocument/2006/relationships" r:id="rId3"/>
          </a:graphicData>
        </a:graphic>
      </p:graphicFrame>
      <p:sp>
        <p:nvSpPr>
          <p:cNvPr id="13" name="D_0efe0492740eb7b7"/>
          <p:cNvSpPr>
            <a:spLocks noGrp="1"/>
          </p:cNvSpPr>
          <p:nvPr>
            <p:ph type="title"/>
          </p:nvPr>
        </p:nvSpPr>
        <p:spPr>
          <a:xfrm>
            <a:off x="452438" y="199375"/>
            <a:ext cx="7893276" cy="489600"/>
          </a:xfrm>
        </p:spPr>
        <p:txBody>
          <a:bodyPr>
            <a:noAutofit/>
          </a:bodyPr>
          <a:lstStyle/>
          <a:p>
            <a:pPr lvl="0">
              <a:defRPr/>
            </a:pPr>
            <a:r>
              <a:rPr lang="en-GB" sz="1950" dirty="0" smtClean="0">
                <a:latin typeface="Arial" pitchFamily="34" charset="0"/>
                <a:cs typeface="Arial" pitchFamily="34" charset="0"/>
              </a:rPr>
              <a:t>Percepção dos trabalhadores mais velhos - Com menos capacidade de se adaptarem a alterações de trabalho (Portugal)</a:t>
            </a:r>
            <a:endParaRPr lang="en-GB" sz="1950" dirty="0">
              <a:latin typeface="Arial" pitchFamily="34" charset="0"/>
              <a:cs typeface="Arial" pitchFamily="34" charset="0"/>
            </a:endParaRPr>
          </a:p>
        </p:txBody>
      </p:sp>
      <p:sp>
        <p:nvSpPr>
          <p:cNvPr id="10" name="D_3d9806b2e2016757"/>
          <p:cNvSpPr txBox="1"/>
          <p:nvPr/>
        </p:nvSpPr>
        <p:spPr>
          <a:xfrm>
            <a:off x="427980" y="1088406"/>
            <a:ext cx="7402512"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De uma forma geral, acha que os trabalhadores mais velhos tendem a Ter menos capacidade para se adaptarem às mudanças no trabalho do que os outros trabalhadores? (%)</a:t>
            </a:r>
            <a:endParaRPr lang="en-GB" sz="1600" b="1" dirty="0">
              <a:solidFill>
                <a:schemeClr val="tx1"/>
              </a:solidFill>
            </a:endParaRP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890644"/>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aacb1c9f0b2095e5"/>
          <p:cNvSpPr/>
          <p:nvPr/>
        </p:nvSpPr>
        <p:spPr>
          <a:xfrm>
            <a:off x="454907" y="3050870"/>
            <a:ext cx="1819955" cy="120468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612cbbf67681f9e5"/>
          <p:cNvSpPr/>
          <p:nvPr/>
        </p:nvSpPr>
        <p:spPr>
          <a:xfrm>
            <a:off x="458788" y="4915338"/>
            <a:ext cx="1819955" cy="53916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16" name="D_5c7fff993e7005d7"/>
          <p:cNvSpPr txBox="1">
            <a:spLocks noChangeArrowheads="1"/>
          </p:cNvSpPr>
          <p:nvPr/>
        </p:nvSpPr>
        <p:spPr bwMode="gray">
          <a:xfrm>
            <a:off x="457200" y="5822830"/>
            <a:ext cx="7599871"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2" name="Straight Connector 11"/>
          <p:cNvCxnSpPr/>
          <p:nvPr/>
        </p:nvCxnSpPr>
        <p:spPr>
          <a:xfrm>
            <a:off x="458788" y="1924497"/>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21"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402957"/>
          <a:ext cx="2116226" cy="3179136"/>
        </p:xfrm>
        <a:graphic>
          <a:graphicData uri="http://schemas.openxmlformats.org/drawingml/2006/table">
            <a:tbl>
              <a:tblPr firstRow="1" bandRow="1">
                <a:tableStyleId>{2D5ABB26-0587-4C30-8999-92F81FD0307C}</a:tableStyleId>
              </a:tblPr>
              <a:tblGrid>
                <a:gridCol w="2116226"/>
              </a:tblGrid>
              <a:tr h="363559">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470263">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63559">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04549">
                <a:tc>
                  <a:txBody>
                    <a:bodyPr/>
                    <a:lstStyle/>
                    <a:p>
                      <a:pPr algn="r" fontAlgn="b"/>
                      <a:endParaRPr lang="en-GB" sz="8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04549">
                <a:tc>
                  <a:txBody>
                    <a:bodyPr/>
                    <a:lstStyle/>
                    <a:p>
                      <a:pPr algn="r" fontAlgn="b"/>
                      <a:endParaRPr lang="en-GB" sz="10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04549">
                <a:tc>
                  <a:txBody>
                    <a:bodyPr/>
                    <a:lstStyle/>
                    <a:p>
                      <a:pPr algn="r" fontAlgn="b"/>
                      <a:endParaRPr lang="en-GB" sz="10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04549">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2400" b="0" i="0" u="none" strike="noStrike" dirty="0" smtClean="0">
                        <a:solidFill>
                          <a:schemeClr val="accent2"/>
                        </a:solidFill>
                        <a:latin typeface="Arial" pitchFamily="34" charset="0"/>
                        <a:cs typeface="Arial" pitchFamily="34" charset="0"/>
                      </a:endParaRPr>
                    </a:p>
                  </a:txBody>
                  <a:tcPr marL="9525" marR="9525" marT="9525" marB="0" anchor="ctr"/>
                </a:tc>
              </a:tr>
              <a:tr h="363559">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graphicFrame>
        <p:nvGraphicFramePr>
          <p:cNvPr id="3" name="Ipsos Ribbon Rules" hidden="1"/>
          <p:cNvGraphicFramePr/>
          <p:nvPr>
            <p:extLst>
              <p:ext uri="{D42A27DB-BD31-4B8C-83A1-F6EECF244321}">
                <p14:modId xmlns:p14="http://schemas.microsoft.com/office/powerpoint/2010/main" val="2556017487"/>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4944695" y="4964433"/>
            <a:ext cx="241113" cy="354059"/>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p:cNvSpPr/>
          <p:nvPr/>
        </p:nvSpPr>
        <p:spPr>
          <a:xfrm>
            <a:off x="5483411" y="4960890"/>
            <a:ext cx="241113" cy="354059"/>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6" name="D_ecb0bb9d15b02ad7"/>
          <p:cNvSpPr>
            <a:spLocks noGrp="1"/>
          </p:cNvSpPr>
          <p:nvPr>
            <p:ph type="title"/>
          </p:nvPr>
        </p:nvSpPr>
        <p:spPr>
          <a:xfrm>
            <a:off x="452438" y="0"/>
            <a:ext cx="7689613" cy="878779"/>
          </a:xfrm>
        </p:spPr>
        <p:txBody>
          <a:bodyPr>
            <a:normAutofit/>
          </a:bodyPr>
          <a:lstStyle/>
          <a:p>
            <a:r>
              <a:rPr lang="en-GB" sz="2000" dirty="0" smtClean="0">
                <a:latin typeface="Arial" pitchFamily="34" charset="0"/>
                <a:cs typeface="Arial" pitchFamily="34" charset="0"/>
              </a:rPr>
              <a:t>Percepção dos trabalhadores mais velhos - Com menos capacidade de se adaptarem a alterações de trabalho</a:t>
            </a:r>
            <a:endParaRPr lang="en-GB" sz="2000" dirty="0">
              <a:latin typeface="Arial" pitchFamily="34" charset="0"/>
              <a:cs typeface="Arial" pitchFamily="34" charset="0"/>
            </a:endParaRPr>
          </a:p>
        </p:txBody>
      </p:sp>
      <p:sp>
        <p:nvSpPr>
          <p:cNvPr id="47" name="D_3d9806b2e2016757"/>
          <p:cNvSpPr txBox="1"/>
          <p:nvPr/>
        </p:nvSpPr>
        <p:spPr>
          <a:xfrm>
            <a:off x="395898" y="1048390"/>
            <a:ext cx="7619693" cy="938150"/>
          </a:xfrm>
          <a:prstGeom prst="rect">
            <a:avLst/>
          </a:prstGeom>
          <a:noFill/>
        </p:spPr>
        <p:txBody>
          <a:bodyPr wrap="square" rtlCol="0">
            <a:noAutofit/>
          </a:bodyPr>
          <a:lstStyle/>
          <a:p>
            <a:pPr algn="l"/>
            <a:r>
              <a:rPr lang="en-GB" sz="1600" b="1" dirty="0" smtClean="0">
                <a:solidFill>
                  <a:schemeClr val="tx1"/>
                </a:solidFill>
              </a:rPr>
              <a:t>De uma forma geral, acha que os trabalhadores mais velhos tendem a Ter menos capacidade para se adaptarem às mudanças no trabalho do que os outros trabalhadores? (%)</a:t>
            </a:r>
          </a:p>
        </p:txBody>
      </p:sp>
      <p:cxnSp>
        <p:nvCxnSpPr>
          <p:cNvPr id="11" name="Straight Connector 10"/>
          <p:cNvCxnSpPr/>
          <p:nvPr/>
        </p:nvCxnSpPr>
        <p:spPr>
          <a:xfrm>
            <a:off x="458788" y="1881965"/>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3" name="D_a19c8b12e26399b7"/>
          <p:cNvSpPr txBox="1">
            <a:spLocks noChangeArrowheads="1"/>
          </p:cNvSpPr>
          <p:nvPr/>
        </p:nvSpPr>
        <p:spPr bwMode="gray">
          <a:xfrm>
            <a:off x="457200" y="5588282"/>
            <a:ext cx="8249055"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10" name="D_196531d2d7c8baf7"/>
          <p:cNvGraphicFramePr/>
          <p:nvPr>
            <p:extLst>
              <p:ext uri="{D42A27DB-BD31-4B8C-83A1-F6EECF244321}">
                <p14:modId xmlns:p14="http://schemas.microsoft.com/office/powerpoint/2010/main" val="2665619888"/>
              </p:ext>
            </p:extLst>
          </p:nvPr>
        </p:nvGraphicFramePr>
        <p:xfrm>
          <a:off x="304800" y="1562099"/>
          <a:ext cx="8534400" cy="39042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221729061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56ed252d3ae67617"/>
          <p:cNvGraphicFramePr/>
          <p:nvPr>
            <p:extLst>
              <p:ext uri="{D42A27DB-BD31-4B8C-83A1-F6EECF244321}">
                <p14:modId xmlns:p14="http://schemas.microsoft.com/office/powerpoint/2010/main" val="136745451"/>
              </p:ext>
            </p:extLst>
          </p:nvPr>
        </p:nvGraphicFramePr>
        <p:xfrm>
          <a:off x="442686" y="1764146"/>
          <a:ext cx="8151779" cy="3907971"/>
        </p:xfrm>
        <a:graphic>
          <a:graphicData uri="http://schemas.openxmlformats.org/drawingml/2006/chart">
            <c:chart xmlns:c="http://schemas.openxmlformats.org/drawingml/2006/chart" xmlns:r="http://schemas.openxmlformats.org/officeDocument/2006/relationships" r:id="rId3"/>
          </a:graphicData>
        </a:graphic>
      </p:graphicFrame>
      <p:sp>
        <p:nvSpPr>
          <p:cNvPr id="8" name="D_1f9b74167178a547"/>
          <p:cNvSpPr>
            <a:spLocks noGrp="1"/>
          </p:cNvSpPr>
          <p:nvPr>
            <p:ph type="title"/>
          </p:nvPr>
        </p:nvSpPr>
        <p:spPr>
          <a:xfrm>
            <a:off x="452438" y="0"/>
            <a:ext cx="7872855" cy="878779"/>
          </a:xfrm>
        </p:spPr>
        <p:txBody>
          <a:bodyPr>
            <a:normAutofit/>
          </a:bodyPr>
          <a:lstStyle/>
          <a:p>
            <a:r>
              <a:rPr lang="en-GB" sz="2000" dirty="0" smtClean="0">
                <a:latin typeface="Arial" pitchFamily="34" charset="0"/>
                <a:cs typeface="Arial" pitchFamily="34" charset="0"/>
              </a:rPr>
              <a:t>Percepção dos trabalhadores mais velhos - Com menos capacidade de se adaptarem a alterações de trabalho</a:t>
            </a:r>
            <a:endParaRPr lang="en-GB" sz="2000" dirty="0">
              <a:latin typeface="Arial" pitchFamily="34" charset="0"/>
              <a:cs typeface="Arial" pitchFamily="34" charset="0"/>
            </a:endParaRPr>
          </a:p>
        </p:txBody>
      </p:sp>
      <p:sp>
        <p:nvSpPr>
          <p:cNvPr id="10" name="D_1d5892336fd9c547"/>
          <p:cNvSpPr txBox="1"/>
          <p:nvPr/>
        </p:nvSpPr>
        <p:spPr>
          <a:xfrm>
            <a:off x="392520" y="1132635"/>
            <a:ext cx="7623072" cy="595661"/>
          </a:xfrm>
          <a:prstGeom prst="rect">
            <a:avLst/>
          </a:prstGeom>
          <a:noFill/>
        </p:spPr>
        <p:txBody>
          <a:bodyPr wrap="square" rtlCol="0">
            <a:noAutofit/>
          </a:bodyPr>
          <a:lstStyle/>
          <a:p>
            <a:pPr algn="l"/>
            <a:r>
              <a:rPr lang="en-GB" sz="1600" b="1" dirty="0" smtClean="0">
                <a:solidFill>
                  <a:schemeClr val="tx1"/>
                </a:solidFill>
              </a:rPr>
              <a:t>De uma forma geral, acha que os trabalhadores mais velhos tendem a Ter menos capacidade para se adaptarem às mudanças no trabalho do que os outros trabalhadores? (%)</a:t>
            </a:r>
            <a:endParaRPr lang="en-GB" sz="1600" b="1" dirty="0">
              <a:solidFill>
                <a:schemeClr val="tx1"/>
              </a:solidFill>
            </a:endParaRPr>
          </a:p>
        </p:txBody>
      </p:sp>
      <p:sp>
        <p:nvSpPr>
          <p:cNvPr id="9" name="D_9ae36eacd32306c7"/>
          <p:cNvSpPr txBox="1">
            <a:spLocks noChangeArrowheads="1"/>
          </p:cNvSpPr>
          <p:nvPr/>
        </p:nvSpPr>
        <p:spPr bwMode="gray">
          <a:xfrm>
            <a:off x="422073" y="5706097"/>
            <a:ext cx="7856166"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1" name="Straight Connector 10"/>
          <p:cNvCxnSpPr/>
          <p:nvPr/>
        </p:nvCxnSpPr>
        <p:spPr>
          <a:xfrm>
            <a:off x="478244" y="2033088"/>
            <a:ext cx="7702718"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545597358"/>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D_7201af870c0babb4"/>
          <p:cNvSpPr>
            <a:spLocks noGrp="1"/>
          </p:cNvSpPr>
          <p:nvPr>
            <p:ph type="title"/>
          </p:nvPr>
        </p:nvSpPr>
        <p:spPr/>
        <p:txBody>
          <a:bodyPr>
            <a:normAutofit/>
          </a:bodyPr>
          <a:lstStyle/>
          <a:p>
            <a:r>
              <a:rPr lang="en-US" sz="2000" dirty="0" smtClean="0">
                <a:latin typeface="Arial" pitchFamily="34" charset="0"/>
                <a:cs typeface="Arial" pitchFamily="34" charset="0"/>
              </a:rPr>
              <a:t>Conceito do inquérito de opinião</a:t>
            </a:r>
            <a:endParaRPr lang="en-GB" sz="2000" dirty="0">
              <a:latin typeface="Arial" pitchFamily="34" charset="0"/>
              <a:cs typeface="Arial" pitchFamily="34" charset="0"/>
            </a:endParaRPr>
          </a:p>
        </p:txBody>
      </p:sp>
      <p:graphicFrame>
        <p:nvGraphicFramePr>
          <p:cNvPr id="23" name="D_920e0b96694e01c6"/>
          <p:cNvGraphicFramePr>
            <a:graphicFrameLocks noGrp="1"/>
          </p:cNvGraphicFramePr>
          <p:nvPr>
            <p:extLst>
              <p:ext uri="{D42A27DB-BD31-4B8C-83A1-F6EECF244321}">
                <p14:modId xmlns:p14="http://schemas.microsoft.com/office/powerpoint/2010/main" val="303185224"/>
              </p:ext>
            </p:extLst>
          </p:nvPr>
        </p:nvGraphicFramePr>
        <p:xfrm>
          <a:off x="423593" y="955233"/>
          <a:ext cx="7548832" cy="5060607"/>
        </p:xfrm>
        <a:graphic>
          <a:graphicData uri="http://schemas.openxmlformats.org/drawingml/2006/table">
            <a:tbl>
              <a:tblPr firstRow="1" bandRow="1">
                <a:tableStyleId>{5C22544A-7EE6-4342-B048-85BDC9FD1C3A}</a:tableStyleId>
              </a:tblPr>
              <a:tblGrid>
                <a:gridCol w="2065445"/>
                <a:gridCol w="5483387"/>
              </a:tblGrid>
              <a:tr h="533778">
                <a:tc>
                  <a:txBody>
                    <a:bodyPr/>
                    <a:lstStyle/>
                    <a:p>
                      <a:r>
                        <a:rPr lang="en-GB" sz="1250" b="0" dirty="0" err="1" smtClean="0">
                          <a:solidFill>
                            <a:schemeClr val="bg1"/>
                          </a:solidFill>
                          <a:latin typeface="Arial" pitchFamily="34" charset="0"/>
                          <a:cs typeface="Arial" pitchFamily="34" charset="0"/>
                        </a:rPr>
                        <a:t>Universo</a:t>
                      </a:r>
                      <a:r>
                        <a:rPr lang="en-GB" sz="1250" b="0" dirty="0" smtClean="0">
                          <a:solidFill>
                            <a:schemeClr val="bg1"/>
                          </a:solidFill>
                          <a:latin typeface="Arial" pitchFamily="34" charset="0"/>
                          <a:cs typeface="Arial" pitchFamily="34" charset="0"/>
                        </a:rPr>
                        <a:t>:</a:t>
                      </a:r>
                      <a:endParaRPr lang="en-GB" sz="1250" b="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r>
                        <a:rPr lang="en-GB" sz="1250" b="0" kern="1200" dirty="0" err="1" smtClean="0">
                          <a:solidFill>
                            <a:schemeClr val="accent1"/>
                          </a:solidFill>
                          <a:latin typeface="Arial" pitchFamily="34" charset="0"/>
                          <a:ea typeface="+mn-ea"/>
                          <a:cs typeface="Arial" pitchFamily="34" charset="0"/>
                        </a:rPr>
                        <a:t>Trabalhadores</a:t>
                      </a:r>
                      <a:r>
                        <a:rPr lang="en-GB" sz="1250" b="0" kern="1200" dirty="0" smtClean="0">
                          <a:solidFill>
                            <a:schemeClr val="accent1"/>
                          </a:solidFill>
                          <a:latin typeface="Arial" pitchFamily="34" charset="0"/>
                          <a:ea typeface="+mn-ea"/>
                          <a:cs typeface="Arial" pitchFamily="34" charset="0"/>
                        </a:rPr>
                        <a:t> a tempo </a:t>
                      </a:r>
                      <a:r>
                        <a:rPr lang="en-GB" sz="1250" b="0" kern="1200" dirty="0" err="1" smtClean="0">
                          <a:solidFill>
                            <a:schemeClr val="accent1"/>
                          </a:solidFill>
                          <a:latin typeface="Arial" pitchFamily="34" charset="0"/>
                          <a:ea typeface="+mn-ea"/>
                          <a:cs typeface="Arial" pitchFamily="34" charset="0"/>
                        </a:rPr>
                        <a:t>inteiro</a:t>
                      </a:r>
                      <a:r>
                        <a:rPr lang="en-GB" sz="1250" b="0" kern="1200" dirty="0" smtClean="0">
                          <a:solidFill>
                            <a:schemeClr val="accent1"/>
                          </a:solidFill>
                          <a:latin typeface="Arial" pitchFamily="34" charset="0"/>
                          <a:ea typeface="+mn-ea"/>
                          <a:cs typeface="Arial" pitchFamily="34" charset="0"/>
                        </a:rPr>
                        <a:t>, tempo </a:t>
                      </a:r>
                      <a:r>
                        <a:rPr lang="en-GB" sz="1250" b="0" kern="1200" dirty="0" err="1" smtClean="0">
                          <a:solidFill>
                            <a:schemeClr val="accent1"/>
                          </a:solidFill>
                          <a:latin typeface="Arial" pitchFamily="34" charset="0"/>
                          <a:ea typeface="+mn-ea"/>
                          <a:cs typeface="Arial" pitchFamily="34" charset="0"/>
                        </a:rPr>
                        <a:t>parcial</a:t>
                      </a:r>
                      <a:r>
                        <a:rPr lang="en-GB" sz="1250" b="0" kern="1200" dirty="0" smtClean="0">
                          <a:solidFill>
                            <a:schemeClr val="accent1"/>
                          </a:solidFill>
                          <a:latin typeface="Arial" pitchFamily="34" charset="0"/>
                          <a:ea typeface="+mn-ea"/>
                          <a:cs typeface="Arial" pitchFamily="34" charset="0"/>
                        </a:rPr>
                        <a:t> e </a:t>
                      </a:r>
                      <a:r>
                        <a:rPr lang="en-GB" sz="1250" b="0" kern="1200" dirty="0" err="1" smtClean="0">
                          <a:solidFill>
                            <a:schemeClr val="accent1"/>
                          </a:solidFill>
                          <a:latin typeface="Arial" pitchFamily="34" charset="0"/>
                          <a:ea typeface="+mn-ea"/>
                          <a:cs typeface="Arial" pitchFamily="34" charset="0"/>
                        </a:rPr>
                        <a:t>independentes</a:t>
                      </a:r>
                      <a:r>
                        <a:rPr lang="en-GB" sz="1250" b="0" kern="1200" dirty="0" smtClean="0">
                          <a:solidFill>
                            <a:schemeClr val="accent1"/>
                          </a:solidFill>
                          <a:latin typeface="Arial" pitchFamily="34" charset="0"/>
                          <a:ea typeface="+mn-ea"/>
                          <a:cs typeface="Arial" pitchFamily="34" charset="0"/>
                        </a:rPr>
                        <a:t> com </a:t>
                      </a:r>
                      <a:r>
                        <a:rPr lang="en-GB" sz="1250" b="0" kern="1200" dirty="0" err="1" smtClean="0">
                          <a:solidFill>
                            <a:schemeClr val="accent1"/>
                          </a:solidFill>
                          <a:latin typeface="Arial" pitchFamily="34" charset="0"/>
                          <a:ea typeface="+mn-ea"/>
                          <a:cs typeface="Arial" pitchFamily="34" charset="0"/>
                        </a:rPr>
                        <a:t>idade</a:t>
                      </a:r>
                      <a:r>
                        <a:rPr lang="en-GB" sz="1250" b="0" kern="1200" dirty="0" smtClean="0">
                          <a:solidFill>
                            <a:schemeClr val="accent1"/>
                          </a:solidFill>
                          <a:latin typeface="Arial" pitchFamily="34" charset="0"/>
                          <a:ea typeface="+mn-ea"/>
                          <a:cs typeface="Arial" pitchFamily="34" charset="0"/>
                        </a:rPr>
                        <a:t> superior a 18 </a:t>
                      </a:r>
                      <a:r>
                        <a:rPr lang="en-GB" sz="1250" b="0" kern="1200" dirty="0" err="1" smtClean="0">
                          <a:solidFill>
                            <a:schemeClr val="accent1"/>
                          </a:solidFill>
                          <a:latin typeface="Arial" pitchFamily="34" charset="0"/>
                          <a:ea typeface="+mn-ea"/>
                          <a:cs typeface="Arial" pitchFamily="34" charset="0"/>
                        </a:rPr>
                        <a:t>anos</a:t>
                      </a:r>
                      <a:r>
                        <a:rPr lang="en-GB" sz="1250" b="0" kern="1200" dirty="0" smtClean="0">
                          <a:solidFill>
                            <a:schemeClr val="accent1"/>
                          </a:solidFill>
                          <a:latin typeface="Arial" pitchFamily="34" charset="0"/>
                          <a:ea typeface="+mn-ea"/>
                          <a:cs typeface="Arial" pitchFamily="34" charset="0"/>
                        </a:rPr>
                        <a:t> com </a:t>
                      </a:r>
                      <a:r>
                        <a:rPr lang="en-GB" sz="1250" b="0" kern="1200" dirty="0" err="1" smtClean="0">
                          <a:solidFill>
                            <a:schemeClr val="accent1"/>
                          </a:solidFill>
                          <a:latin typeface="Arial" pitchFamily="34" charset="0"/>
                          <a:ea typeface="+mn-ea"/>
                          <a:cs typeface="Arial" pitchFamily="34" charset="0"/>
                        </a:rPr>
                        <a:t>país</a:t>
                      </a:r>
                      <a:r>
                        <a:rPr lang="en-GB" sz="1250" b="0" kern="1200" dirty="0" smtClean="0">
                          <a:solidFill>
                            <a:schemeClr val="accent1"/>
                          </a:solidFill>
                          <a:latin typeface="Arial" pitchFamily="34" charset="0"/>
                          <a:ea typeface="+mn-ea"/>
                          <a:cs typeface="Arial" pitchFamily="34" charset="0"/>
                        </a:rPr>
                        <a:t> de </a:t>
                      </a:r>
                      <a:r>
                        <a:rPr lang="en-GB" sz="1250" b="0" kern="1200" dirty="0" err="1" smtClean="0">
                          <a:solidFill>
                            <a:schemeClr val="accent1"/>
                          </a:solidFill>
                          <a:latin typeface="Arial" pitchFamily="34" charset="0"/>
                          <a:ea typeface="+mn-ea"/>
                          <a:cs typeface="Arial" pitchFamily="34" charset="0"/>
                        </a:rPr>
                        <a:t>residência</a:t>
                      </a:r>
                      <a:r>
                        <a:rPr lang="en-GB" sz="1250" b="0" kern="1200" dirty="0" smtClean="0">
                          <a:solidFill>
                            <a:schemeClr val="accent1"/>
                          </a:solidFill>
                          <a:latin typeface="Arial" pitchFamily="34" charset="0"/>
                          <a:ea typeface="+mn-ea"/>
                          <a:cs typeface="Arial" pitchFamily="34" charset="0"/>
                        </a:rPr>
                        <a:t> habitual e no </a:t>
                      </a:r>
                      <a:r>
                        <a:rPr lang="en-GB" sz="1250" b="0" kern="1200" dirty="0" err="1" smtClean="0">
                          <a:solidFill>
                            <a:schemeClr val="accent1"/>
                          </a:solidFill>
                          <a:latin typeface="Arial" pitchFamily="34" charset="0"/>
                          <a:ea typeface="+mn-ea"/>
                          <a:cs typeface="Arial" pitchFamily="34" charset="0"/>
                        </a:rPr>
                        <a:t>idioma</a:t>
                      </a:r>
                      <a:r>
                        <a:rPr lang="en-GB" sz="1250" b="0" kern="1200" dirty="0" smtClean="0">
                          <a:solidFill>
                            <a:schemeClr val="accent1"/>
                          </a:solidFill>
                          <a:latin typeface="Arial" pitchFamily="34" charset="0"/>
                          <a:ea typeface="+mn-ea"/>
                          <a:cs typeface="Arial" pitchFamily="34" charset="0"/>
                        </a:rPr>
                        <a:t> </a:t>
                      </a:r>
                      <a:r>
                        <a:rPr lang="en-GB" sz="1250" b="0" kern="1200" dirty="0" err="1" smtClean="0">
                          <a:solidFill>
                            <a:schemeClr val="accent1"/>
                          </a:solidFill>
                          <a:latin typeface="Arial" pitchFamily="34" charset="0"/>
                          <a:ea typeface="+mn-ea"/>
                          <a:cs typeface="Arial" pitchFamily="34" charset="0"/>
                        </a:rPr>
                        <a:t>respectivo</a:t>
                      </a:r>
                      <a:endParaRPr lang="en-GB" sz="1250" b="0" dirty="0">
                        <a:solidFill>
                          <a:schemeClr val="accent1"/>
                        </a:solidFill>
                        <a:latin typeface="Arial" pitchFamily="34" charset="0"/>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533778">
                <a:tc>
                  <a:txBody>
                    <a:bodyPr/>
                    <a:lstStyle/>
                    <a:p>
                      <a:r>
                        <a:rPr lang="en-GB" sz="1250" dirty="0" err="1" smtClean="0">
                          <a:solidFill>
                            <a:schemeClr val="bg1"/>
                          </a:solidFill>
                          <a:latin typeface="Arial" pitchFamily="34" charset="0"/>
                          <a:cs typeface="Arial" pitchFamily="34" charset="0"/>
                        </a:rPr>
                        <a:t>Amostra</a:t>
                      </a:r>
                      <a:r>
                        <a:rPr lang="en-GB" sz="1250" dirty="0" smtClean="0">
                          <a:solidFill>
                            <a:schemeClr val="bg1"/>
                          </a:solidFill>
                          <a:latin typeface="Arial" pitchFamily="34" charset="0"/>
                          <a:cs typeface="Arial" pitchFamily="34" charset="0"/>
                        </a:rPr>
                        <a:t>:</a:t>
                      </a:r>
                      <a:endParaRPr lang="en-GB" sz="125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r>
                        <a:rPr lang="en-GB" sz="1250" dirty="0" err="1" smtClean="0">
                          <a:solidFill>
                            <a:schemeClr val="accent1"/>
                          </a:solidFill>
                          <a:latin typeface="Arial" pitchFamily="34" charset="0"/>
                          <a:cs typeface="Arial" pitchFamily="34" charset="0"/>
                        </a:rPr>
                        <a:t>Amostra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representativa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em</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cada</a:t>
                      </a:r>
                      <a:r>
                        <a:rPr lang="en-GB" sz="1250" dirty="0" smtClean="0">
                          <a:solidFill>
                            <a:schemeClr val="accent1"/>
                          </a:solidFill>
                          <a:latin typeface="Arial" pitchFamily="34" charset="0"/>
                          <a:cs typeface="Arial" pitchFamily="34" charset="0"/>
                        </a:rPr>
                        <a:t> um dos 36 </a:t>
                      </a:r>
                      <a:r>
                        <a:rPr lang="en-GB" sz="1250" dirty="0" err="1" smtClean="0">
                          <a:solidFill>
                            <a:schemeClr val="accent1"/>
                          </a:solidFill>
                          <a:latin typeface="Arial" pitchFamily="34" charset="0"/>
                          <a:cs typeface="Arial" pitchFamily="34" charset="0"/>
                        </a:rPr>
                        <a:t>países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europeus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participantes</a:t>
                      </a:r>
                      <a:endParaRPr lang="en-GB" sz="1250" dirty="0">
                        <a:solidFill>
                          <a:schemeClr val="accent1"/>
                        </a:solidFill>
                        <a:latin typeface="Arial" pitchFamily="34" charset="0"/>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753569">
                <a:tc>
                  <a:txBody>
                    <a:bodyPr/>
                    <a:lstStyle/>
                    <a:p>
                      <a:r>
                        <a:rPr lang="en-GB" sz="1250" dirty="0" err="1" smtClean="0">
                          <a:solidFill>
                            <a:schemeClr val="bg1"/>
                          </a:solidFill>
                          <a:latin typeface="Arial" pitchFamily="34" charset="0"/>
                          <a:cs typeface="Arial" pitchFamily="34" charset="0"/>
                        </a:rPr>
                        <a:t>Ponderação</a:t>
                      </a:r>
                      <a:r>
                        <a:rPr lang="en-GB" sz="1250" dirty="0" smtClean="0">
                          <a:solidFill>
                            <a:schemeClr val="bg1"/>
                          </a:solidFill>
                          <a:latin typeface="Arial" pitchFamily="34" charset="0"/>
                          <a:cs typeface="Arial" pitchFamily="34" charset="0"/>
                        </a:rPr>
                        <a:t>:</a:t>
                      </a:r>
                      <a:endParaRPr lang="en-GB" sz="125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smtClean="0">
                          <a:solidFill>
                            <a:schemeClr val="accent1"/>
                          </a:solidFill>
                          <a:latin typeface="Arial" pitchFamily="34" charset="0"/>
                          <a:cs typeface="Arial" pitchFamily="34" charset="0"/>
                        </a:rPr>
                        <a:t>Dados </a:t>
                      </a:r>
                      <a:r>
                        <a:rPr lang="en-GB" sz="1250" dirty="0" err="1" smtClean="0">
                          <a:solidFill>
                            <a:schemeClr val="accent1"/>
                          </a:solidFill>
                          <a:latin typeface="Arial" pitchFamily="34" charset="0"/>
                          <a:cs typeface="Arial" pitchFamily="34" charset="0"/>
                        </a:rPr>
                        <a:t>ponderados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para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reflectir</a:t>
                      </a:r>
                      <a:r>
                        <a:rPr lang="en-GB" sz="1250" dirty="0" smtClean="0">
                          <a:solidFill>
                            <a:schemeClr val="accent1"/>
                          </a:solidFill>
                          <a:latin typeface="Arial" pitchFamily="34" charset="0"/>
                          <a:cs typeface="Arial" pitchFamily="34" charset="0"/>
                        </a:rPr>
                        <a:t> a </a:t>
                      </a:r>
                      <a:r>
                        <a:rPr lang="en-GB" sz="1250" dirty="0" err="1" smtClean="0">
                          <a:solidFill>
                            <a:schemeClr val="accent1"/>
                          </a:solidFill>
                          <a:latin typeface="Arial" pitchFamily="34" charset="0"/>
                          <a:cs typeface="Arial" pitchFamily="34" charset="0"/>
                        </a:rPr>
                        <a:t>população</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activa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por</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idade</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sexo</a:t>
                      </a:r>
                      <a:r>
                        <a:rPr lang="en-GB" sz="1250" dirty="0" smtClean="0">
                          <a:solidFill>
                            <a:schemeClr val="accent1"/>
                          </a:solidFill>
                          <a:latin typeface="Arial" pitchFamily="34" charset="0"/>
                          <a:cs typeface="Arial" pitchFamily="34" charset="0"/>
                        </a:rPr>
                        <a:t> e </a:t>
                      </a:r>
                      <a:r>
                        <a:rPr lang="en-GB" sz="1250" dirty="0" err="1" smtClean="0">
                          <a:solidFill>
                            <a:schemeClr val="accent1"/>
                          </a:solidFill>
                          <a:latin typeface="Arial" pitchFamily="34" charset="0"/>
                          <a:cs typeface="Arial" pitchFamily="34" charset="0"/>
                        </a:rPr>
                        <a:t>região</a:t>
                      </a:r>
                      <a:r>
                        <a:rPr lang="en-GB" sz="1250" dirty="0" smtClean="0">
                          <a:solidFill>
                            <a:schemeClr val="accent1"/>
                          </a:solidFill>
                          <a:latin typeface="Arial" pitchFamily="34" charset="0"/>
                          <a:cs typeface="Arial" pitchFamily="34" charset="0"/>
                        </a:rPr>
                        <a:t>. No </a:t>
                      </a:r>
                      <a:r>
                        <a:rPr lang="en-GB" sz="1250" dirty="0" err="1" smtClean="0">
                          <a:solidFill>
                            <a:schemeClr val="accent1"/>
                          </a:solidFill>
                          <a:latin typeface="Arial" pitchFamily="34" charset="0"/>
                          <a:cs typeface="Arial" pitchFamily="34" charset="0"/>
                        </a:rPr>
                        <a:t>caso</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da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apresentação</a:t>
                      </a:r>
                      <a:r>
                        <a:rPr lang="en-GB" sz="1250" dirty="0" smtClean="0">
                          <a:solidFill>
                            <a:schemeClr val="accent1"/>
                          </a:solidFill>
                          <a:latin typeface="Arial" pitchFamily="34" charset="0"/>
                          <a:cs typeface="Arial" pitchFamily="34" charset="0"/>
                        </a:rPr>
                        <a:t> de dados de </a:t>
                      </a:r>
                      <a:r>
                        <a:rPr lang="en-GB" sz="1250" dirty="0" err="1" smtClean="0">
                          <a:solidFill>
                            <a:schemeClr val="accent1"/>
                          </a:solidFill>
                          <a:latin typeface="Arial" pitchFamily="34" charset="0"/>
                          <a:cs typeface="Arial" pitchFamily="34" charset="0"/>
                        </a:rPr>
                        <a:t>vários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países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estes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foram</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ponderados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para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reflectir</a:t>
                      </a:r>
                      <a:r>
                        <a:rPr lang="en-GB" sz="1250" dirty="0" smtClean="0">
                          <a:solidFill>
                            <a:schemeClr val="accent1"/>
                          </a:solidFill>
                          <a:latin typeface="Arial" pitchFamily="34" charset="0"/>
                          <a:cs typeface="Arial" pitchFamily="34" charset="0"/>
                        </a:rPr>
                        <a:t> o </a:t>
                      </a:r>
                      <a:r>
                        <a:rPr lang="en-GB" sz="1250" dirty="0" err="1" smtClean="0">
                          <a:solidFill>
                            <a:schemeClr val="accent1"/>
                          </a:solidFill>
                          <a:latin typeface="Arial" pitchFamily="34" charset="0"/>
                          <a:cs typeface="Arial" pitchFamily="34" charset="0"/>
                        </a:rPr>
                        <a:t>tamanho</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da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população</a:t>
                      </a:r>
                      <a:r>
                        <a:rPr lang="en-GB" sz="1250" dirty="0" smtClean="0">
                          <a:solidFill>
                            <a:schemeClr val="accent1"/>
                          </a:solidFill>
                          <a:latin typeface="Arial" pitchFamily="34" charset="0"/>
                          <a:cs typeface="Arial" pitchFamily="34" charset="0"/>
                        </a:rPr>
                        <a:t> de </a:t>
                      </a:r>
                      <a:r>
                        <a:rPr lang="en-GB" sz="1250" dirty="0" err="1" smtClean="0">
                          <a:solidFill>
                            <a:schemeClr val="accent1"/>
                          </a:solidFill>
                          <a:latin typeface="Arial" pitchFamily="34" charset="0"/>
                          <a:cs typeface="Arial" pitchFamily="34" charset="0"/>
                        </a:rPr>
                        <a:t>cada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país</a:t>
                      </a:r>
                      <a:endParaRPr lang="en-GB" sz="1250" dirty="0" smtClean="0">
                        <a:solidFill>
                          <a:schemeClr val="accent1"/>
                        </a:solidFill>
                        <a:latin typeface="Arial" pitchFamily="34" charset="0"/>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753569">
                <a:tc>
                  <a:txBody>
                    <a:bodyPr/>
                    <a:lstStyle/>
                    <a:p>
                      <a:r>
                        <a:rPr lang="en-GB" sz="1250" dirty="0" err="1" smtClean="0">
                          <a:solidFill>
                            <a:schemeClr val="bg1"/>
                          </a:solidFill>
                          <a:latin typeface="Arial" pitchFamily="34" charset="0"/>
                          <a:cs typeface="Arial" pitchFamily="34" charset="0"/>
                        </a:rPr>
                        <a:t>Método</a:t>
                      </a:r>
                      <a:r>
                        <a:rPr lang="en-GB" sz="1250" dirty="0" smtClean="0">
                          <a:solidFill>
                            <a:schemeClr val="bg1"/>
                          </a:solidFill>
                          <a:latin typeface="Arial" pitchFamily="34" charset="0"/>
                          <a:cs typeface="Arial" pitchFamily="34" charset="0"/>
                        </a:rPr>
                        <a:t> de </a:t>
                      </a:r>
                      <a:r>
                        <a:rPr lang="en-GB" sz="1250" dirty="0" err="1" smtClean="0">
                          <a:solidFill>
                            <a:schemeClr val="bg1"/>
                          </a:solidFill>
                          <a:latin typeface="Arial" pitchFamily="34" charset="0"/>
                          <a:cs typeface="Arial" pitchFamily="34" charset="0"/>
                        </a:rPr>
                        <a:t>recolha</a:t>
                      </a:r>
                      <a:r>
                        <a:rPr lang="en-GB" sz="1250" dirty="0" smtClean="0">
                          <a:solidFill>
                            <a:schemeClr val="bg1"/>
                          </a:solidFill>
                          <a:latin typeface="Arial" pitchFamily="34" charset="0"/>
                          <a:cs typeface="Arial" pitchFamily="34" charset="0"/>
                        </a:rPr>
                        <a:t> de dados:</a:t>
                      </a:r>
                      <a:endParaRPr lang="en-GB" sz="125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r>
                        <a:rPr lang="en-GB" sz="1250" kern="1200" dirty="0" smtClean="0">
                          <a:solidFill>
                            <a:schemeClr val="accent1"/>
                          </a:solidFill>
                          <a:latin typeface="Arial" pitchFamily="34" charset="0"/>
                          <a:ea typeface="+mn-ea"/>
                          <a:cs typeface="Arial" pitchFamily="34" charset="0"/>
                        </a:rPr>
                        <a:t>CATI (Computer-Assisted Telephone Interviews = </a:t>
                      </a:r>
                      <a:r>
                        <a:rPr lang="en-GB" sz="1250" kern="1200" dirty="0" err="1" smtClean="0">
                          <a:solidFill>
                            <a:schemeClr val="accent1"/>
                          </a:solidFill>
                          <a:latin typeface="Arial" pitchFamily="34" charset="0"/>
                          <a:ea typeface="+mn-ea"/>
                          <a:cs typeface="Arial" pitchFamily="34" charset="0"/>
                        </a:rPr>
                        <a:t>Entrevistas</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Telefónicas</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Assistidas</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por</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Computador</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em</a:t>
                      </a:r>
                      <a:r>
                        <a:rPr lang="en-GB" sz="1250" kern="1200" dirty="0" smtClean="0">
                          <a:solidFill>
                            <a:schemeClr val="accent1"/>
                          </a:solidFill>
                          <a:latin typeface="Arial" pitchFamily="34" charset="0"/>
                          <a:ea typeface="+mn-ea"/>
                          <a:cs typeface="Arial" pitchFamily="34" charset="0"/>
                        </a:rPr>
                        <a:t> 26 </a:t>
                      </a:r>
                      <a:r>
                        <a:rPr lang="en-GB" sz="1250" kern="1200" dirty="0" err="1" smtClean="0">
                          <a:solidFill>
                            <a:schemeClr val="accent1"/>
                          </a:solidFill>
                          <a:latin typeface="Arial" pitchFamily="34" charset="0"/>
                          <a:ea typeface="+mn-ea"/>
                          <a:cs typeface="Arial" pitchFamily="34" charset="0"/>
                        </a:rPr>
                        <a:t>países</a:t>
                      </a:r>
                      <a:r>
                        <a:rPr lang="en-GB" sz="1250" kern="1200" dirty="0" smtClean="0">
                          <a:solidFill>
                            <a:schemeClr val="accent1"/>
                          </a:solidFill>
                          <a:latin typeface="Arial" pitchFamily="34" charset="0"/>
                          <a:ea typeface="+mn-ea"/>
                          <a:cs typeface="Arial" pitchFamily="34" charset="0"/>
                        </a:rPr>
                        <a:t>. Na </a:t>
                      </a:r>
                      <a:r>
                        <a:rPr lang="en-GB" sz="1250" kern="1200" dirty="0" err="1" smtClean="0">
                          <a:solidFill>
                            <a:schemeClr val="accent1"/>
                          </a:solidFill>
                          <a:latin typeface="Arial" pitchFamily="34" charset="0"/>
                          <a:ea typeface="+mn-ea"/>
                          <a:cs typeface="Arial" pitchFamily="34" charset="0"/>
                        </a:rPr>
                        <a:t>Bulgária</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República</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Checa</a:t>
                      </a:r>
                      <a:r>
                        <a:rPr lang="en-GB" sz="1250" kern="1200" dirty="0" smtClean="0">
                          <a:solidFill>
                            <a:schemeClr val="accent1"/>
                          </a:solidFill>
                          <a:latin typeface="Arial" pitchFamily="34" charset="0"/>
                          <a:ea typeface="+mn-ea"/>
                          <a:cs typeface="Arial" pitchFamily="34" charset="0"/>
                        </a:rPr>
                        <a:t>, Malta, </a:t>
                      </a:r>
                      <a:r>
                        <a:rPr lang="en-GB" sz="1250" kern="1200" dirty="0" err="1" smtClean="0">
                          <a:solidFill>
                            <a:schemeClr val="accent1"/>
                          </a:solidFill>
                          <a:latin typeface="Arial" pitchFamily="34" charset="0"/>
                          <a:ea typeface="+mn-ea"/>
                          <a:cs typeface="Arial" pitchFamily="34" charset="0"/>
                        </a:rPr>
                        <a:t>Roménia</a:t>
                      </a:r>
                      <a:r>
                        <a:rPr lang="en-GB" sz="1250" kern="1200" dirty="0" smtClean="0">
                          <a:solidFill>
                            <a:schemeClr val="accent1"/>
                          </a:solidFill>
                          <a:latin typeface="Arial" pitchFamily="34" charset="0"/>
                          <a:ea typeface="+mn-ea"/>
                          <a:cs typeface="Arial" pitchFamily="34" charset="0"/>
                        </a:rPr>
                        <a:t> e </a:t>
                      </a:r>
                      <a:r>
                        <a:rPr lang="en-GB" sz="1250" kern="1200" dirty="0" err="1" smtClean="0">
                          <a:solidFill>
                            <a:schemeClr val="accent1"/>
                          </a:solidFill>
                          <a:latin typeface="Arial" pitchFamily="34" charset="0"/>
                          <a:ea typeface="+mn-ea"/>
                          <a:cs typeface="Arial" pitchFamily="34" charset="0"/>
                        </a:rPr>
                        <a:t>Eslováquia</a:t>
                      </a:r>
                      <a:r>
                        <a:rPr lang="en-GB" sz="1250" kern="1200" dirty="0" smtClean="0">
                          <a:solidFill>
                            <a:schemeClr val="accent1"/>
                          </a:solidFill>
                          <a:latin typeface="Arial" pitchFamily="34" charset="0"/>
                          <a:ea typeface="+mn-ea"/>
                          <a:cs typeface="Arial" pitchFamily="34" charset="0"/>
                        </a:rPr>
                        <a:t>, as </a:t>
                      </a:r>
                      <a:r>
                        <a:rPr lang="en-GB" sz="1250" kern="1200" dirty="0" err="1" smtClean="0">
                          <a:solidFill>
                            <a:schemeClr val="accent1"/>
                          </a:solidFill>
                          <a:latin typeface="Arial" pitchFamily="34" charset="0"/>
                          <a:ea typeface="+mn-ea"/>
                          <a:cs typeface="Arial" pitchFamily="34" charset="0"/>
                        </a:rPr>
                        <a:t>entrevistas</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foram</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realizadas</a:t>
                      </a:r>
                      <a:r>
                        <a:rPr lang="en-GB" sz="1250" kern="1200" dirty="0" smtClean="0">
                          <a:solidFill>
                            <a:schemeClr val="accent1"/>
                          </a:solidFill>
                          <a:latin typeface="Arial" pitchFamily="34" charset="0"/>
                          <a:ea typeface="+mn-ea"/>
                          <a:cs typeface="Arial" pitchFamily="34" charset="0"/>
                        </a:rPr>
                        <a:t> </a:t>
                      </a:r>
                      <a:r>
                        <a:rPr lang="en-GB" sz="1250" kern="1200" dirty="0" err="1" smtClean="0">
                          <a:solidFill>
                            <a:schemeClr val="accent1"/>
                          </a:solidFill>
                          <a:latin typeface="Arial" pitchFamily="34" charset="0"/>
                          <a:ea typeface="+mn-ea"/>
                          <a:cs typeface="Arial" pitchFamily="34" charset="0"/>
                        </a:rPr>
                        <a:t>pessoalmente</a:t>
                      </a:r>
                      <a:endParaRPr lang="en-GB" sz="1250" kern="1200" dirty="0">
                        <a:solidFill>
                          <a:schemeClr val="accent1"/>
                        </a:solidFill>
                        <a:latin typeface="Arial" pitchFamily="34" charset="0"/>
                        <a:ea typeface="+mn-ea"/>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56491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err="1" smtClean="0">
                          <a:solidFill>
                            <a:schemeClr val="bg1"/>
                          </a:solidFill>
                          <a:latin typeface="Arial" pitchFamily="34" charset="0"/>
                          <a:cs typeface="Arial" pitchFamily="34" charset="0"/>
                        </a:rPr>
                        <a:t>Dimensão</a:t>
                      </a:r>
                      <a:r>
                        <a:rPr lang="en-GB" sz="1250" dirty="0" smtClean="0">
                          <a:solidFill>
                            <a:schemeClr val="bg1"/>
                          </a:solidFill>
                          <a:latin typeface="Arial" pitchFamily="34" charset="0"/>
                          <a:cs typeface="Arial" pitchFamily="34" charset="0"/>
                        </a:rPr>
                        <a:t> </a:t>
                      </a:r>
                      <a:r>
                        <a:rPr lang="en-GB" sz="1250" dirty="0" err="1" smtClean="0">
                          <a:solidFill>
                            <a:schemeClr val="bg1"/>
                          </a:solidFill>
                          <a:latin typeface="Arial" pitchFamily="34" charset="0"/>
                          <a:cs typeface="Arial" pitchFamily="34" charset="0"/>
                        </a:rPr>
                        <a:t>da</a:t>
                      </a:r>
                      <a:r>
                        <a:rPr lang="en-GB" sz="1250" dirty="0" smtClean="0">
                          <a:solidFill>
                            <a:schemeClr val="bg1"/>
                          </a:solidFill>
                          <a:latin typeface="Arial" pitchFamily="34" charset="0"/>
                          <a:cs typeface="Arial" pitchFamily="34" charset="0"/>
                        </a:rPr>
                        <a:t> </a:t>
                      </a:r>
                      <a:r>
                        <a:rPr lang="en-GB" sz="1250" dirty="0" err="1" smtClean="0">
                          <a:solidFill>
                            <a:schemeClr val="bg1"/>
                          </a:solidFill>
                          <a:latin typeface="Arial" pitchFamily="34" charset="0"/>
                          <a:cs typeface="Arial" pitchFamily="34" charset="0"/>
                        </a:rPr>
                        <a:t>amostra</a:t>
                      </a:r>
                      <a:r>
                        <a:rPr lang="en-GB" sz="1250" dirty="0" smtClean="0">
                          <a:solidFill>
                            <a:schemeClr val="bg1"/>
                          </a:solidFill>
                          <a:latin typeface="Arial" pitchFamily="34" charset="0"/>
                          <a:cs typeface="Arial" pitchFamily="34" charset="0"/>
                        </a:rPr>
                        <a: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smtClean="0">
                          <a:solidFill>
                            <a:schemeClr val="accent1"/>
                          </a:solidFill>
                          <a:latin typeface="Arial" pitchFamily="34" charset="0"/>
                          <a:cs typeface="Arial" pitchFamily="34" charset="0"/>
                        </a:rPr>
                        <a:t>16 622 </a:t>
                      </a:r>
                      <a:r>
                        <a:rPr lang="en-GB" sz="1250" dirty="0" err="1" smtClean="0">
                          <a:solidFill>
                            <a:schemeClr val="accent1"/>
                          </a:solidFill>
                          <a:latin typeface="Arial" pitchFamily="34" charset="0"/>
                          <a:cs typeface="Arial" pitchFamily="34" charset="0"/>
                        </a:rPr>
                        <a:t>entrevistas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em</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toda</a:t>
                      </a:r>
                      <a:r>
                        <a:rPr lang="en-GB" sz="1250" dirty="0" smtClean="0">
                          <a:solidFill>
                            <a:schemeClr val="accent1"/>
                          </a:solidFill>
                          <a:latin typeface="Arial" pitchFamily="34" charset="0"/>
                          <a:cs typeface="Arial" pitchFamily="34" charset="0"/>
                        </a:rPr>
                        <a:t> a </a:t>
                      </a:r>
                      <a:r>
                        <a:rPr lang="en-GB" sz="1250" dirty="0" err="1" smtClean="0">
                          <a:solidFill>
                            <a:schemeClr val="accent1"/>
                          </a:solidFill>
                          <a:latin typeface="Arial" pitchFamily="34" charset="0"/>
                          <a:cs typeface="Arial" pitchFamily="34" charset="0"/>
                        </a:rPr>
                        <a:t>Europa</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aproximadamente</a:t>
                      </a:r>
                      <a:r>
                        <a:rPr lang="en-GB" sz="1250" dirty="0" smtClean="0">
                          <a:solidFill>
                            <a:schemeClr val="accent1"/>
                          </a:solidFill>
                          <a:latin typeface="Arial" pitchFamily="34" charset="0"/>
                          <a:cs typeface="Arial" pitchFamily="34" charset="0"/>
                        </a:rPr>
                        <a:t> 500 </a:t>
                      </a:r>
                      <a:r>
                        <a:rPr lang="en-GB" sz="1250" dirty="0" err="1" smtClean="0">
                          <a:solidFill>
                            <a:schemeClr val="accent1"/>
                          </a:solidFill>
                          <a:latin typeface="Arial" pitchFamily="34" charset="0"/>
                          <a:cs typeface="Arial" pitchFamily="34" charset="0"/>
                        </a:rPr>
                        <a:t>por</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país</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excepto</a:t>
                      </a:r>
                      <a:r>
                        <a:rPr lang="en-GB" sz="1250" dirty="0" smtClean="0">
                          <a:solidFill>
                            <a:schemeClr val="accent1"/>
                          </a:solidFill>
                          <a:latin typeface="Arial" pitchFamily="34" charset="0"/>
                          <a:cs typeface="Arial" pitchFamily="34" charset="0"/>
                        </a:rPr>
                        <a:t> no Liechtenstein </a:t>
                      </a:r>
                      <a:r>
                        <a:rPr lang="en-GB" sz="1250" dirty="0" err="1" smtClean="0">
                          <a:solidFill>
                            <a:schemeClr val="accent1"/>
                          </a:solidFill>
                          <a:latin typeface="Arial" pitchFamily="34" charset="0"/>
                          <a:cs typeface="Arial" pitchFamily="34" charset="0"/>
                        </a:rPr>
                        <a:t>em</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que</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foram</a:t>
                      </a:r>
                      <a:r>
                        <a:rPr lang="en-GB" sz="1250" dirty="0" smtClean="0">
                          <a:solidFill>
                            <a:schemeClr val="accent1"/>
                          </a:solidFill>
                          <a:latin typeface="Arial" pitchFamily="34" charset="0"/>
                          <a:cs typeface="Arial" pitchFamily="34" charset="0"/>
                        </a:rPr>
                        <a:t> </a:t>
                      </a:r>
                      <a:r>
                        <a:rPr lang="en-GB" sz="1250" dirty="0" err="1" smtClean="0">
                          <a:solidFill>
                            <a:schemeClr val="accent1"/>
                          </a:solidFill>
                          <a:latin typeface="Arial" pitchFamily="34" charset="0"/>
                          <a:cs typeface="Arial" pitchFamily="34" charset="0"/>
                        </a:rPr>
                        <a:t>realizadas</a:t>
                      </a:r>
                      <a:r>
                        <a:rPr lang="en-GB" sz="1250" dirty="0" smtClean="0">
                          <a:solidFill>
                            <a:schemeClr val="accent1"/>
                          </a:solidFill>
                          <a:latin typeface="Arial" pitchFamily="34" charset="0"/>
                          <a:cs typeface="Arial" pitchFamily="34" charset="0"/>
                        </a:rPr>
                        <a:t> 200 </a:t>
                      </a:r>
                      <a:r>
                        <a:rPr lang="en-GB" sz="1250" dirty="0" err="1" smtClean="0">
                          <a:solidFill>
                            <a:schemeClr val="accent1"/>
                          </a:solidFill>
                          <a:latin typeface="Arial" pitchFamily="34" charset="0"/>
                          <a:cs typeface="Arial" pitchFamily="34" charset="0"/>
                        </a:rPr>
                        <a:t>entrevistas</a:t>
                      </a:r>
                      <a:r>
                        <a:rPr lang="en-GB" sz="1250" dirty="0" smtClean="0">
                          <a:solidFill>
                            <a:schemeClr val="accent1"/>
                          </a:solidFill>
                          <a:latin typeface="Arial" pitchFamily="34" charset="0"/>
                          <a:cs typeface="Arial" pitchFamily="34" charset="0"/>
                        </a:rPr>
                        <a:t>)</a:t>
                      </a: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53377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err="1" smtClean="0">
                          <a:solidFill>
                            <a:schemeClr val="bg1"/>
                          </a:solidFill>
                          <a:latin typeface="Arial" pitchFamily="34" charset="0"/>
                          <a:cs typeface="Arial" pitchFamily="34" charset="0"/>
                        </a:rPr>
                        <a:t>Dimensão</a:t>
                      </a:r>
                      <a:r>
                        <a:rPr lang="en-GB" sz="1250" dirty="0" smtClean="0">
                          <a:solidFill>
                            <a:schemeClr val="bg1"/>
                          </a:solidFill>
                          <a:latin typeface="Arial" pitchFamily="34" charset="0"/>
                          <a:cs typeface="Arial" pitchFamily="34" charset="0"/>
                        </a:rPr>
                        <a:t> </a:t>
                      </a:r>
                      <a:r>
                        <a:rPr lang="en-GB" sz="1250" dirty="0" err="1" smtClean="0">
                          <a:solidFill>
                            <a:schemeClr val="bg1"/>
                          </a:solidFill>
                          <a:latin typeface="Arial" pitchFamily="34" charset="0"/>
                          <a:cs typeface="Arial" pitchFamily="34" charset="0"/>
                        </a:rPr>
                        <a:t>da</a:t>
                      </a:r>
                      <a:r>
                        <a:rPr lang="en-GB" sz="1250" dirty="0" smtClean="0">
                          <a:solidFill>
                            <a:schemeClr val="bg1"/>
                          </a:solidFill>
                          <a:latin typeface="Arial" pitchFamily="34" charset="0"/>
                          <a:cs typeface="Arial" pitchFamily="34" charset="0"/>
                        </a:rPr>
                        <a:t> </a:t>
                      </a:r>
                      <a:r>
                        <a:rPr lang="en-GB" sz="1250" dirty="0" err="1" smtClean="0">
                          <a:solidFill>
                            <a:schemeClr val="bg1"/>
                          </a:solidFill>
                          <a:latin typeface="Arial" pitchFamily="34" charset="0"/>
                          <a:cs typeface="Arial" pitchFamily="34" charset="0"/>
                        </a:rPr>
                        <a:t>amostra</a:t>
                      </a:r>
                      <a:r>
                        <a:rPr lang="en-GB" sz="1250" dirty="0" smtClean="0">
                          <a:solidFill>
                            <a:schemeClr val="bg1"/>
                          </a:solidFill>
                          <a:latin typeface="Arial" pitchFamily="34" charset="0"/>
                          <a:cs typeface="Arial" pitchFamily="34" charset="0"/>
                        </a:rPr>
                        <a:t>: (Portugal)</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smtClean="0">
                          <a:solidFill>
                            <a:schemeClr val="accent1"/>
                          </a:solidFill>
                          <a:latin typeface="Arial" pitchFamily="34" charset="0"/>
                          <a:cs typeface="Arial" pitchFamily="34" charset="0"/>
                        </a:rPr>
                        <a:t>502 </a:t>
                      </a:r>
                      <a:r>
                        <a:rPr lang="en-GB" sz="1250" dirty="0" err="1" smtClean="0">
                          <a:solidFill>
                            <a:schemeClr val="accent1"/>
                          </a:solidFill>
                          <a:latin typeface="Arial" pitchFamily="34" charset="0"/>
                          <a:cs typeface="Arial" pitchFamily="34" charset="0"/>
                        </a:rPr>
                        <a:t>entrevistas</a:t>
                      </a:r>
                      <a:endParaRPr lang="en-GB" sz="1250" dirty="0">
                        <a:solidFill>
                          <a:schemeClr val="accent1"/>
                        </a:solidFill>
                        <a:latin typeface="Arial" pitchFamily="34" charset="0"/>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533778">
                <a:tc>
                  <a:txBody>
                    <a:bodyPr/>
                    <a:lstStyle/>
                    <a:p>
                      <a:r>
                        <a:rPr lang="en-GB" sz="1250" dirty="0" err="1" smtClean="0">
                          <a:solidFill>
                            <a:schemeClr val="bg1"/>
                          </a:solidFill>
                          <a:latin typeface="Arial" pitchFamily="34" charset="0"/>
                          <a:cs typeface="Arial" pitchFamily="34" charset="0"/>
                        </a:rPr>
                        <a:t>Período</a:t>
                      </a:r>
                      <a:r>
                        <a:rPr lang="en-GB" sz="1250" dirty="0" smtClean="0">
                          <a:solidFill>
                            <a:schemeClr val="bg1"/>
                          </a:solidFill>
                          <a:latin typeface="Arial" pitchFamily="34" charset="0"/>
                          <a:cs typeface="Arial" pitchFamily="34" charset="0"/>
                        </a:rPr>
                        <a:t> de </a:t>
                      </a:r>
                      <a:r>
                        <a:rPr lang="en-GB" sz="1250" dirty="0" err="1" smtClean="0">
                          <a:solidFill>
                            <a:schemeClr val="bg1"/>
                          </a:solidFill>
                          <a:latin typeface="Arial" pitchFamily="34" charset="0"/>
                          <a:cs typeface="Arial" pitchFamily="34" charset="0"/>
                        </a:rPr>
                        <a:t>trabalho</a:t>
                      </a:r>
                      <a:r>
                        <a:rPr lang="en-GB" sz="1250" dirty="0" smtClean="0">
                          <a:solidFill>
                            <a:schemeClr val="bg1"/>
                          </a:solidFill>
                          <a:latin typeface="Arial" pitchFamily="34" charset="0"/>
                          <a:cs typeface="Arial" pitchFamily="34" charset="0"/>
                        </a:rPr>
                        <a:t> de campo: (Portugal) </a:t>
                      </a:r>
                      <a:endParaRPr lang="en-GB" sz="125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r>
                        <a:rPr lang="en-GB" sz="1250" dirty="0" smtClean="0">
                          <a:solidFill>
                            <a:schemeClr val="accent1"/>
                          </a:solidFill>
                          <a:latin typeface="Arial" pitchFamily="34" charset="0"/>
                          <a:cs typeface="Arial" pitchFamily="34" charset="0"/>
                        </a:rPr>
                        <a:t>28 de </a:t>
                      </a:r>
                      <a:r>
                        <a:rPr lang="en-GB" sz="1250" dirty="0" err="1" smtClean="0">
                          <a:solidFill>
                            <a:schemeClr val="accent1"/>
                          </a:solidFill>
                          <a:latin typeface="Arial" pitchFamily="34" charset="0"/>
                          <a:cs typeface="Arial" pitchFamily="34" charset="0"/>
                        </a:rPr>
                        <a:t>Novembro</a:t>
                      </a:r>
                      <a:r>
                        <a:rPr lang="en-GB" sz="1250" dirty="0" smtClean="0">
                          <a:solidFill>
                            <a:schemeClr val="accent1"/>
                          </a:solidFill>
                          <a:latin typeface="Arial" pitchFamily="34" charset="0"/>
                          <a:cs typeface="Arial" pitchFamily="34" charset="0"/>
                        </a:rPr>
                        <a:t> a 19 de </a:t>
                      </a:r>
                      <a:r>
                        <a:rPr lang="en-GB" sz="1250" dirty="0" err="1" smtClean="0">
                          <a:solidFill>
                            <a:schemeClr val="accent1"/>
                          </a:solidFill>
                          <a:latin typeface="Arial" pitchFamily="34" charset="0"/>
                          <a:cs typeface="Arial" pitchFamily="34" charset="0"/>
                        </a:rPr>
                        <a:t>Dezembro</a:t>
                      </a:r>
                      <a:r>
                        <a:rPr lang="en-GB" sz="1250" dirty="0" smtClean="0">
                          <a:solidFill>
                            <a:schemeClr val="accent1"/>
                          </a:solidFill>
                          <a:latin typeface="Arial" pitchFamily="34" charset="0"/>
                          <a:cs typeface="Arial" pitchFamily="34" charset="0"/>
                        </a:rPr>
                        <a:t> de 2012 </a:t>
                      </a:r>
                      <a:endParaRPr lang="en-GB" sz="1250" dirty="0">
                        <a:solidFill>
                          <a:schemeClr val="accent1"/>
                        </a:solidFill>
                        <a:latin typeface="Arial" pitchFamily="34" charset="0"/>
                        <a:cs typeface="Arial" pitchFamily="34" charset="0"/>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r h="753569">
                <a:tc>
                  <a:txBody>
                    <a:bodyPr/>
                    <a:lstStyle/>
                    <a:p>
                      <a:r>
                        <a:rPr lang="en-GB" sz="1250" dirty="0" err="1" smtClean="0">
                          <a:solidFill>
                            <a:schemeClr val="bg1"/>
                          </a:solidFill>
                          <a:latin typeface="Arial" pitchFamily="34" charset="0"/>
                          <a:cs typeface="Arial" pitchFamily="34" charset="0"/>
                        </a:rPr>
                        <a:t>Interpretação</a:t>
                      </a:r>
                      <a:r>
                        <a:rPr lang="en-GB" sz="1250" dirty="0" smtClean="0">
                          <a:solidFill>
                            <a:schemeClr val="bg1"/>
                          </a:solidFill>
                          <a:latin typeface="Arial" pitchFamily="34" charset="0"/>
                          <a:cs typeface="Arial" pitchFamily="34" charset="0"/>
                        </a:rPr>
                        <a:t> dos dados:</a:t>
                      </a:r>
                      <a:endParaRPr lang="en-GB" sz="1250" dirty="0">
                        <a:solidFill>
                          <a:schemeClr val="bg1"/>
                        </a:solidFill>
                        <a:latin typeface="Arial" pitchFamily="34" charset="0"/>
                        <a:cs typeface="Arial" pitchFamily="34" charset="0"/>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tx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50" dirty="0" smtClean="0">
                          <a:solidFill>
                            <a:schemeClr val="accent1"/>
                          </a:solidFill>
                          <a:latin typeface="Arial" pitchFamily="34" charset="0"/>
                          <a:cs typeface="Arial" pitchFamily="34" charset="0"/>
                        </a:rPr>
                        <a:t>Nos casos em que as percentagens não perfaçam 100%, ou nas pontuações agregadas (ex.: "muito provável" mais "provável"), tal poderá dever-se a arredondamento informático</a:t>
                      </a:r>
                      <a:endParaRPr lang="en-GB" sz="1250" kern="1200" dirty="0" smtClean="0">
                        <a:solidFill>
                          <a:schemeClr val="dk1"/>
                        </a:solidFill>
                        <a:latin typeface="+mn-lt"/>
                        <a:ea typeface="+mn-ea"/>
                        <a:cs typeface="+mn-cs"/>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4">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_b92c418d30ae8067"/>
          <p:cNvGraphicFramePr/>
          <p:nvPr>
            <p:extLst>
              <p:ext uri="{D42A27DB-BD31-4B8C-83A1-F6EECF244321}">
                <p14:modId xmlns:p14="http://schemas.microsoft.com/office/powerpoint/2010/main" val="1015077891"/>
              </p:ext>
            </p:extLst>
          </p:nvPr>
        </p:nvGraphicFramePr>
        <p:xfrm>
          <a:off x="1935804" y="1343299"/>
          <a:ext cx="6115995" cy="43582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d9217c045e466257"/>
          <p:cNvGraphicFramePr>
            <a:graphicFrameLocks noGrp="1"/>
          </p:cNvGraphicFramePr>
          <p:nvPr>
            <p:extLst>
              <p:ext uri="{D42A27DB-BD31-4B8C-83A1-F6EECF244321}">
                <p14:modId xmlns:p14="http://schemas.microsoft.com/office/powerpoint/2010/main" val="2122429188"/>
              </p:ext>
            </p:extLst>
          </p:nvPr>
        </p:nvGraphicFramePr>
        <p:xfrm>
          <a:off x="1885877" y="2397744"/>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dirty="0" err="1" smtClean="0">
                          <a:solidFill>
                            <a:schemeClr val="accent2"/>
                          </a:solidFill>
                          <a:latin typeface="Arial" pitchFamily="34" charset="0"/>
                          <a:ea typeface="+mn-ea"/>
                          <a:cs typeface="Arial" pitchFamily="34" charset="0"/>
                        </a:rPr>
                        <a:t>Idade</a:t>
                      </a:r>
                      <a:r>
                        <a:rPr lang="en-GB" sz="1400" b="0" i="0" u="none" strike="noStrike" kern="1200" dirty="0" smtClean="0">
                          <a:solidFill>
                            <a:schemeClr val="accent2"/>
                          </a:solidFill>
                          <a:latin typeface="Arial" pitchFamily="34" charset="0"/>
                          <a:ea typeface="+mn-ea"/>
                          <a:cs typeface="Arial" pitchFamily="34" charset="0"/>
                        </a:rPr>
                        <a:t> entre 18 e 34 </a:t>
                      </a:r>
                      <a:r>
                        <a:rPr lang="en-GB" sz="1400" b="0" i="0" u="none" strike="noStrike" kern="1200" dirty="0" err="1" smtClean="0">
                          <a:solidFill>
                            <a:schemeClr val="accent2"/>
                          </a:solidFill>
                          <a:latin typeface="Arial" pitchFamily="34" charset="0"/>
                          <a:ea typeface="+mn-ea"/>
                          <a:cs typeface="Arial" pitchFamily="34" charset="0"/>
                        </a:rPr>
                        <a:t>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5251e3420aeb3697"/>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Percepção dos trabalhadores mais velhos - Sofrer mais stress relacionado com o trabalho (Portugal)</a:t>
            </a:r>
            <a:endParaRPr lang="en-GB" sz="2000" dirty="0">
              <a:latin typeface="Arial" pitchFamily="34" charset="0"/>
              <a:cs typeface="Arial" pitchFamily="34" charset="0"/>
            </a:endParaRPr>
          </a:p>
        </p:txBody>
      </p:sp>
      <p:sp>
        <p:nvSpPr>
          <p:cNvPr id="10" name="D_5e6b3f2587401127"/>
          <p:cNvSpPr txBox="1"/>
          <p:nvPr/>
        </p:nvSpPr>
        <p:spPr>
          <a:xfrm>
            <a:off x="360602" y="1166467"/>
            <a:ext cx="7762671"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De uma forma geral, acha que os trabalhadores mais velhos tendem a sofrer mais stress relacionado com o trabalho do que os outros trabalhadores? (%)</a:t>
            </a:r>
          </a:p>
        </p:txBody>
      </p:sp>
      <p:cxnSp>
        <p:nvCxnSpPr>
          <p:cNvPr id="14" name="Straight Connector 13"/>
          <p:cNvCxnSpPr/>
          <p:nvPr/>
        </p:nvCxnSpPr>
        <p:spPr>
          <a:xfrm>
            <a:off x="458788" y="2948284"/>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186534"/>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1e8b30b0fa817cd7"/>
          <p:cNvSpPr/>
          <p:nvPr/>
        </p:nvSpPr>
        <p:spPr>
          <a:xfrm>
            <a:off x="458788" y="2976859"/>
            <a:ext cx="1311955" cy="332398"/>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1bc47f6a7277a0d7"/>
          <p:cNvSpPr/>
          <p:nvPr/>
        </p:nvSpPr>
        <p:spPr>
          <a:xfrm>
            <a:off x="457200" y="4215109"/>
            <a:ext cx="1311955" cy="332398"/>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16" name="D_467b9be6ce02b4e7"/>
          <p:cNvSpPr txBox="1">
            <a:spLocks noChangeArrowheads="1"/>
          </p:cNvSpPr>
          <p:nvPr/>
        </p:nvSpPr>
        <p:spPr bwMode="gray">
          <a:xfrm>
            <a:off x="457200" y="5725550"/>
            <a:ext cx="7568119"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2" name="Straight Connector 11"/>
          <p:cNvCxnSpPr/>
          <p:nvPr/>
        </p:nvCxnSpPr>
        <p:spPr>
          <a:xfrm>
            <a:off x="416258" y="1808199"/>
            <a:ext cx="7459527"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2667137997"/>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_ee522c94c6237ea7"/>
          <p:cNvGraphicFramePr/>
          <p:nvPr>
            <p:extLst>
              <p:ext uri="{D42A27DB-BD31-4B8C-83A1-F6EECF244321}">
                <p14:modId xmlns:p14="http://schemas.microsoft.com/office/powerpoint/2010/main" val="2170986122"/>
              </p:ext>
            </p:extLst>
          </p:nvPr>
        </p:nvGraphicFramePr>
        <p:xfrm>
          <a:off x="1447800" y="1371600"/>
          <a:ext cx="6629400" cy="4358245"/>
        </p:xfrm>
        <a:graphic>
          <a:graphicData uri="http://schemas.openxmlformats.org/drawingml/2006/chart">
            <c:chart xmlns:c="http://schemas.openxmlformats.org/drawingml/2006/chart" xmlns:r="http://schemas.openxmlformats.org/officeDocument/2006/relationships" r:id="rId3"/>
          </a:graphicData>
        </a:graphic>
      </p:graphicFrame>
      <p:sp>
        <p:nvSpPr>
          <p:cNvPr id="13" name="D_5e781c99e3195097"/>
          <p:cNvSpPr>
            <a:spLocks noGrp="1"/>
          </p:cNvSpPr>
          <p:nvPr>
            <p:ph type="title"/>
          </p:nvPr>
        </p:nvSpPr>
        <p:spPr>
          <a:xfrm>
            <a:off x="452438" y="199375"/>
            <a:ext cx="7437437" cy="489600"/>
          </a:xfrm>
        </p:spPr>
        <p:txBody>
          <a:bodyPr>
            <a:noAutofit/>
          </a:bodyPr>
          <a:lstStyle/>
          <a:p>
            <a:pPr>
              <a:defRPr/>
            </a:pPr>
            <a:r>
              <a:rPr lang="en-GB" sz="2000" dirty="0" smtClean="0">
                <a:latin typeface="Arial" pitchFamily="34" charset="0"/>
                <a:cs typeface="Arial" pitchFamily="34" charset="0"/>
              </a:rPr>
              <a:t>Percepção dos trabalhadores mais velhos - Sofrer mais stress relacionado com o trabalho (Portugal)</a:t>
            </a:r>
            <a:endParaRPr lang="en-GB" sz="2000" dirty="0">
              <a:latin typeface="Arial" pitchFamily="34" charset="0"/>
              <a:cs typeface="Arial" pitchFamily="34" charset="0"/>
            </a:endParaRPr>
          </a:p>
        </p:txBody>
      </p:sp>
      <p:sp>
        <p:nvSpPr>
          <p:cNvPr id="10" name="D_587f177b39b20787"/>
          <p:cNvSpPr txBox="1"/>
          <p:nvPr/>
        </p:nvSpPr>
        <p:spPr>
          <a:xfrm>
            <a:off x="373045" y="1146596"/>
            <a:ext cx="7697067"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De uma forma geral, acha que os trabalhadores mais velhos tendem a sofrer mais stress relacionado com o trabalho do que os outros trabalhadores? (%)</a:t>
            </a: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963214"/>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394901cd2abf03d7"/>
          <p:cNvSpPr/>
          <p:nvPr/>
        </p:nvSpPr>
        <p:spPr>
          <a:xfrm>
            <a:off x="462435" y="3055586"/>
            <a:ext cx="1828799" cy="1261233"/>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b1e2611e25b54727"/>
          <p:cNvSpPr/>
          <p:nvPr/>
        </p:nvSpPr>
        <p:spPr>
          <a:xfrm>
            <a:off x="469263" y="4998541"/>
            <a:ext cx="1914264" cy="46659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16" name="D_f14faafe6bed2987"/>
          <p:cNvSpPr txBox="1">
            <a:spLocks noChangeArrowheads="1"/>
          </p:cNvSpPr>
          <p:nvPr/>
        </p:nvSpPr>
        <p:spPr bwMode="gray">
          <a:xfrm>
            <a:off x="457200" y="5822830"/>
            <a:ext cx="7599871"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2" name="Straight Connector 11"/>
          <p:cNvCxnSpPr/>
          <p:nvPr/>
        </p:nvCxnSpPr>
        <p:spPr>
          <a:xfrm>
            <a:off x="458788" y="1828800"/>
            <a:ext cx="7547076"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211645149"/>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479171"/>
          <a:ext cx="2113808" cy="3071026"/>
        </p:xfrm>
        <a:graphic>
          <a:graphicData uri="http://schemas.openxmlformats.org/drawingml/2006/table">
            <a:tbl>
              <a:tblPr firstRow="1" bandRow="1">
                <a:tableStyleId>{2D5ABB26-0587-4C30-8999-92F81FD0307C}</a:tableStyleId>
              </a:tblPr>
              <a:tblGrid>
                <a:gridCol w="2113808"/>
              </a:tblGrid>
              <a:tr h="353002">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353002">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53002">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2802">
                <a:tc>
                  <a:txBody>
                    <a:bodyPr/>
                    <a:lstStyle/>
                    <a:p>
                      <a:pPr algn="r" fontAlgn="b"/>
                      <a:endParaRPr lang="en-GB" sz="8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6607">
                <a:tc>
                  <a:txBody>
                    <a:bodyPr/>
                    <a:lstStyle/>
                    <a:p>
                      <a:pPr algn="r" fontAlgn="b"/>
                      <a:endParaRPr lang="en-GB" sz="8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6607">
                <a:tc>
                  <a:txBody>
                    <a:bodyPr/>
                    <a:lstStyle/>
                    <a:p>
                      <a:pPr algn="r" fontAlgn="b"/>
                      <a:endParaRPr lang="en-GB" sz="6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53002">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53002">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216142" y="4944276"/>
            <a:ext cx="237322" cy="363583"/>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6" name="D_25544ea5b22aae67"/>
          <p:cNvSpPr>
            <a:spLocks noGrp="1"/>
          </p:cNvSpPr>
          <p:nvPr>
            <p:ph type="title"/>
          </p:nvPr>
        </p:nvSpPr>
        <p:spPr>
          <a:xfrm>
            <a:off x="452439" y="0"/>
            <a:ext cx="7426288" cy="878779"/>
          </a:xfrm>
        </p:spPr>
        <p:txBody>
          <a:bodyPr>
            <a:normAutofit/>
          </a:bodyPr>
          <a:lstStyle/>
          <a:p>
            <a:r>
              <a:rPr lang="en-GB" sz="2000" dirty="0" smtClean="0">
                <a:latin typeface="Arial" pitchFamily="34" charset="0"/>
                <a:cs typeface="Arial" pitchFamily="34" charset="0"/>
              </a:rPr>
              <a:t>Percepção dos trabalhadores mais velhos - Sofrer mais stress relacionado com o trabalho</a:t>
            </a:r>
            <a:endParaRPr lang="en-GB" sz="2000" dirty="0">
              <a:latin typeface="Arial" pitchFamily="34" charset="0"/>
              <a:cs typeface="Arial" pitchFamily="34" charset="0"/>
            </a:endParaRPr>
          </a:p>
        </p:txBody>
      </p:sp>
      <p:sp>
        <p:nvSpPr>
          <p:cNvPr id="47" name="D_3af2d5574ed4ae67"/>
          <p:cNvSpPr txBox="1"/>
          <p:nvPr/>
        </p:nvSpPr>
        <p:spPr>
          <a:xfrm>
            <a:off x="395898" y="1252603"/>
            <a:ext cx="7619693" cy="938150"/>
          </a:xfrm>
          <a:prstGeom prst="rect">
            <a:avLst/>
          </a:prstGeom>
          <a:noFill/>
        </p:spPr>
        <p:txBody>
          <a:bodyPr wrap="square" rtlCol="0">
            <a:noAutofit/>
          </a:bodyPr>
          <a:lstStyle/>
          <a:p>
            <a:pPr algn="l"/>
            <a:r>
              <a:rPr lang="en-GB" sz="1600" b="1" dirty="0" smtClean="0">
                <a:solidFill>
                  <a:schemeClr val="tx1"/>
                </a:solidFill>
              </a:rPr>
              <a:t>De uma forma geral, acha que os trabalhadores mais velhos tendem a sofrer mais stress relacionado com o trabalho do que os outros trabalhadores? (%)</a:t>
            </a:r>
          </a:p>
        </p:txBody>
      </p:sp>
      <p:cxnSp>
        <p:nvCxnSpPr>
          <p:cNvPr id="11" name="Straight Connector 10"/>
          <p:cNvCxnSpPr/>
          <p:nvPr/>
        </p:nvCxnSpPr>
        <p:spPr>
          <a:xfrm>
            <a:off x="458788" y="1828800"/>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3" name="D_567b1489bd2c2e67"/>
          <p:cNvSpPr txBox="1">
            <a:spLocks noChangeArrowheads="1"/>
          </p:cNvSpPr>
          <p:nvPr/>
        </p:nvSpPr>
        <p:spPr bwMode="gray">
          <a:xfrm>
            <a:off x="457200" y="5631824"/>
            <a:ext cx="8249055"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14" name="Oval 13"/>
          <p:cNvSpPr/>
          <p:nvPr/>
        </p:nvSpPr>
        <p:spPr>
          <a:xfrm>
            <a:off x="5210978" y="4951366"/>
            <a:ext cx="237322" cy="363583"/>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10" name="D_32a1464216d6ddc7"/>
          <p:cNvGraphicFramePr/>
          <p:nvPr>
            <p:extLst>
              <p:ext uri="{D42A27DB-BD31-4B8C-83A1-F6EECF244321}">
                <p14:modId xmlns:p14="http://schemas.microsoft.com/office/powerpoint/2010/main" val="4219780661"/>
              </p:ext>
            </p:extLst>
          </p:nvPr>
        </p:nvGraphicFramePr>
        <p:xfrm>
          <a:off x="304800" y="1562099"/>
          <a:ext cx="8534400" cy="39042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1692562959"/>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f8c41f8e03d19567"/>
          <p:cNvGraphicFramePr/>
          <p:nvPr>
            <p:extLst>
              <p:ext uri="{D42A27DB-BD31-4B8C-83A1-F6EECF244321}">
                <p14:modId xmlns:p14="http://schemas.microsoft.com/office/powerpoint/2010/main" val="3773539775"/>
              </p:ext>
            </p:extLst>
          </p:nvPr>
        </p:nvGraphicFramePr>
        <p:xfrm>
          <a:off x="428172" y="1677060"/>
          <a:ext cx="8151779" cy="3907971"/>
        </p:xfrm>
        <a:graphic>
          <a:graphicData uri="http://schemas.openxmlformats.org/drawingml/2006/chart">
            <c:chart xmlns:c="http://schemas.openxmlformats.org/drawingml/2006/chart" xmlns:r="http://schemas.openxmlformats.org/officeDocument/2006/relationships" r:id="rId3"/>
          </a:graphicData>
        </a:graphic>
      </p:graphicFrame>
      <p:sp>
        <p:nvSpPr>
          <p:cNvPr id="8" name="D_903e626fd8ab5847"/>
          <p:cNvSpPr>
            <a:spLocks noGrp="1"/>
          </p:cNvSpPr>
          <p:nvPr>
            <p:ph type="title"/>
          </p:nvPr>
        </p:nvSpPr>
        <p:spPr>
          <a:xfrm>
            <a:off x="452439" y="0"/>
            <a:ext cx="7203004" cy="878779"/>
          </a:xfrm>
        </p:spPr>
        <p:txBody>
          <a:bodyPr>
            <a:normAutofit/>
          </a:bodyPr>
          <a:lstStyle/>
          <a:p>
            <a:r>
              <a:rPr lang="en-GB" sz="2000" dirty="0" smtClean="0">
                <a:latin typeface="Arial" pitchFamily="34" charset="0"/>
                <a:cs typeface="Arial" pitchFamily="34" charset="0"/>
              </a:rPr>
              <a:t>Percepção dos trabalhadores mais velhos - Sofrer mais stress relacionado com o trabalho</a:t>
            </a:r>
            <a:endParaRPr lang="en-GB" sz="2000" dirty="0">
              <a:latin typeface="Arial" pitchFamily="34" charset="0"/>
              <a:cs typeface="Arial" pitchFamily="34" charset="0"/>
            </a:endParaRPr>
          </a:p>
        </p:txBody>
      </p:sp>
      <p:sp>
        <p:nvSpPr>
          <p:cNvPr id="10" name="D_4a31bc6192d2aa47"/>
          <p:cNvSpPr txBox="1"/>
          <p:nvPr/>
        </p:nvSpPr>
        <p:spPr>
          <a:xfrm>
            <a:off x="392520" y="1437435"/>
            <a:ext cx="7623072" cy="595661"/>
          </a:xfrm>
          <a:prstGeom prst="rect">
            <a:avLst/>
          </a:prstGeom>
          <a:noFill/>
        </p:spPr>
        <p:txBody>
          <a:bodyPr wrap="square" rtlCol="0">
            <a:noAutofit/>
          </a:bodyPr>
          <a:lstStyle/>
          <a:p>
            <a:pPr algn="l"/>
            <a:r>
              <a:rPr lang="en-GB" sz="1600" b="1" dirty="0" smtClean="0">
                <a:solidFill>
                  <a:schemeClr val="tx1"/>
                </a:solidFill>
              </a:rPr>
              <a:t>De uma forma geral, acha que os trabalhadores mais velhos tendem a sofrer mais stress relacionado com o trabalho do que os outros trabalhadores? (%)</a:t>
            </a:r>
            <a:endParaRPr lang="en-GB" sz="1600" b="1" dirty="0">
              <a:solidFill>
                <a:schemeClr val="tx1"/>
              </a:solidFill>
            </a:endParaRPr>
          </a:p>
        </p:txBody>
      </p:sp>
      <p:sp>
        <p:nvSpPr>
          <p:cNvPr id="9" name="D_35b5791fe3709567"/>
          <p:cNvSpPr txBox="1">
            <a:spLocks noChangeArrowheads="1"/>
          </p:cNvSpPr>
          <p:nvPr/>
        </p:nvSpPr>
        <p:spPr bwMode="gray">
          <a:xfrm>
            <a:off x="422073" y="5706097"/>
            <a:ext cx="7856166"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1" name="Straight Connector 10"/>
          <p:cNvCxnSpPr/>
          <p:nvPr/>
        </p:nvCxnSpPr>
        <p:spPr>
          <a:xfrm>
            <a:off x="478244" y="2033088"/>
            <a:ext cx="7702718"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598483290"/>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47e8adacd3c3ae57"/>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a7fdcec63231ae57"/>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a5287f1d103aae57"/>
          <p:cNvSpPr txBox="1">
            <a:spLocks/>
          </p:cNvSpPr>
          <p:nvPr/>
        </p:nvSpPr>
        <p:spPr bwMode="auto">
          <a:xfrm>
            <a:off x="460139" y="4635794"/>
            <a:ext cx="7646400" cy="606057"/>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kumimoji="0" lang="en-GB" sz="2200" b="1" i="0" u="none" strike="noStrike" kern="1200" cap="none" spc="0" normalizeH="0" baseline="0" noProof="0" dirty="0" smtClean="0">
                <a:ln>
                  <a:noFill/>
                </a:ln>
                <a:solidFill>
                  <a:schemeClr val="tx2"/>
                </a:solidFill>
                <a:effectLst/>
                <a:uLnTx/>
                <a:uFillTx/>
                <a:latin typeface="Arial"/>
                <a:ea typeface="ＭＳ Ｐゴシック" charset="-128"/>
                <a:cs typeface="Arial"/>
              </a:rPr>
              <a:t>Programas e políticas que permitem trabalhar até mais tarde</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c59b101a618791ff"/>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6468640" y="5219369"/>
            <a:ext cx="229430" cy="364716"/>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6" name="D_8067096f29f80b17"/>
          <p:cNvSpPr>
            <a:spLocks noGrp="1"/>
          </p:cNvSpPr>
          <p:nvPr>
            <p:ph type="title"/>
          </p:nvPr>
        </p:nvSpPr>
        <p:spPr>
          <a:xfrm>
            <a:off x="452438" y="0"/>
            <a:ext cx="7689613" cy="878779"/>
          </a:xfrm>
        </p:spPr>
        <p:txBody>
          <a:bodyPr>
            <a:normAutofit/>
          </a:bodyPr>
          <a:lstStyle/>
          <a:p>
            <a:pPr>
              <a:defRPr/>
            </a:pPr>
            <a:r>
              <a:rPr lang="en-GB" sz="2000" dirty="0" smtClean="0">
                <a:latin typeface="Arial" pitchFamily="34" charset="0"/>
                <a:cs typeface="Arial" pitchFamily="34" charset="0"/>
              </a:rPr>
              <a:t>Programas e políticas que permitem trabalhar até mais tarde</a:t>
            </a:r>
            <a:endParaRPr lang="en-GB" sz="2000" dirty="0">
              <a:latin typeface="Arial" pitchFamily="34" charset="0"/>
              <a:cs typeface="Arial" pitchFamily="34" charset="0"/>
            </a:endParaRPr>
          </a:p>
        </p:txBody>
      </p:sp>
      <p:sp>
        <p:nvSpPr>
          <p:cNvPr id="47" name="D_1f0db9214bf80b17"/>
          <p:cNvSpPr txBox="1"/>
          <p:nvPr/>
        </p:nvSpPr>
        <p:spPr>
          <a:xfrm>
            <a:off x="395898" y="1252603"/>
            <a:ext cx="7619693" cy="938150"/>
          </a:xfrm>
          <a:prstGeom prst="rect">
            <a:avLst/>
          </a:prstGeom>
          <a:noFill/>
        </p:spPr>
        <p:txBody>
          <a:bodyPr wrap="square" rtlCol="0">
            <a:noAutofit/>
          </a:bodyPr>
          <a:lstStyle/>
          <a:p>
            <a:pPr algn="l"/>
            <a:r>
              <a:rPr lang="en-GB" sz="1600" b="1" dirty="0" smtClean="0">
                <a:solidFill>
                  <a:srgbClr val="000000"/>
                </a:solidFill>
              </a:rPr>
              <a:t>Indique se já possui programas ou políticas no seu local de trabalho que permitam aos trabalhadores continuar a trabalhar até ou após a idade da reforma. (%)</a:t>
            </a:r>
          </a:p>
        </p:txBody>
      </p:sp>
      <p:sp>
        <p:nvSpPr>
          <p:cNvPr id="13" name="D_cf84ca104cd80b17"/>
          <p:cNvSpPr txBox="1">
            <a:spLocks noChangeArrowheads="1"/>
          </p:cNvSpPr>
          <p:nvPr/>
        </p:nvSpPr>
        <p:spPr bwMode="gray">
          <a:xfrm>
            <a:off x="457200" y="5781295"/>
            <a:ext cx="8249055"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11" name="Oval 10"/>
          <p:cNvSpPr/>
          <p:nvPr/>
        </p:nvSpPr>
        <p:spPr>
          <a:xfrm>
            <a:off x="2456620" y="5226459"/>
            <a:ext cx="229430" cy="364716"/>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10" name="D_a4c2787fd3d31ad7"/>
          <p:cNvGraphicFramePr/>
          <p:nvPr>
            <p:extLst>
              <p:ext uri="{D42A27DB-BD31-4B8C-83A1-F6EECF244321}">
                <p14:modId xmlns:p14="http://schemas.microsoft.com/office/powerpoint/2010/main" val="1857480141"/>
              </p:ext>
            </p:extLst>
          </p:nvPr>
        </p:nvGraphicFramePr>
        <p:xfrm>
          <a:off x="304800" y="1834483"/>
          <a:ext cx="8534400" cy="3904217"/>
        </p:xfrm>
        <a:graphic>
          <a:graphicData uri="http://schemas.openxmlformats.org/drawingml/2006/chart">
            <c:chart xmlns:c="http://schemas.openxmlformats.org/drawingml/2006/chart" xmlns:r="http://schemas.openxmlformats.org/officeDocument/2006/relationships" r:id="rId3"/>
          </a:graphicData>
        </a:graphic>
      </p:graphicFrame>
      <p:cxnSp>
        <p:nvCxnSpPr>
          <p:cNvPr id="9" name="Straight Connector 8"/>
          <p:cNvCxnSpPr/>
          <p:nvPr/>
        </p:nvCxnSpPr>
        <p:spPr>
          <a:xfrm>
            <a:off x="478244" y="2099763"/>
            <a:ext cx="7702718"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1971105087"/>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1ccc78a040ab5957"/>
          <p:cNvGraphicFramePr/>
          <p:nvPr>
            <p:extLst>
              <p:ext uri="{D42A27DB-BD31-4B8C-83A1-F6EECF244321}">
                <p14:modId xmlns:p14="http://schemas.microsoft.com/office/powerpoint/2010/main" val="3527185367"/>
              </p:ext>
            </p:extLst>
          </p:nvPr>
        </p:nvGraphicFramePr>
        <p:xfrm>
          <a:off x="457200" y="1735117"/>
          <a:ext cx="8151779" cy="3907971"/>
        </p:xfrm>
        <a:graphic>
          <a:graphicData uri="http://schemas.openxmlformats.org/drawingml/2006/chart">
            <c:chart xmlns:c="http://schemas.openxmlformats.org/drawingml/2006/chart" xmlns:r="http://schemas.openxmlformats.org/officeDocument/2006/relationships" r:id="rId3"/>
          </a:graphicData>
        </a:graphic>
      </p:graphicFrame>
      <p:sp>
        <p:nvSpPr>
          <p:cNvPr id="8" name="D_b34d44c122c412e7"/>
          <p:cNvSpPr>
            <a:spLocks noGrp="1"/>
          </p:cNvSpPr>
          <p:nvPr>
            <p:ph type="title"/>
          </p:nvPr>
        </p:nvSpPr>
        <p:spPr>
          <a:xfrm>
            <a:off x="452438" y="0"/>
            <a:ext cx="8537183" cy="878779"/>
          </a:xfrm>
        </p:spPr>
        <p:txBody>
          <a:bodyPr>
            <a:normAutofit/>
          </a:bodyPr>
          <a:lstStyle/>
          <a:p>
            <a:r>
              <a:rPr lang="en-GB" sz="2000" dirty="0" smtClean="0">
                <a:latin typeface="Arial" pitchFamily="34" charset="0"/>
                <a:cs typeface="Arial" pitchFamily="34" charset="0"/>
              </a:rPr>
              <a:t>Programas e políticas que permitem trabalhar até mais tarde</a:t>
            </a:r>
            <a:endParaRPr lang="en-GB" sz="2000" dirty="0">
              <a:latin typeface="Arial" pitchFamily="34" charset="0"/>
              <a:cs typeface="Arial" pitchFamily="34" charset="0"/>
            </a:endParaRPr>
          </a:p>
        </p:txBody>
      </p:sp>
      <p:sp>
        <p:nvSpPr>
          <p:cNvPr id="10" name="D_062a683480e412e7"/>
          <p:cNvSpPr txBox="1"/>
          <p:nvPr/>
        </p:nvSpPr>
        <p:spPr>
          <a:xfrm>
            <a:off x="392520" y="1437435"/>
            <a:ext cx="7623072" cy="595661"/>
          </a:xfrm>
          <a:prstGeom prst="rect">
            <a:avLst/>
          </a:prstGeom>
          <a:noFill/>
        </p:spPr>
        <p:txBody>
          <a:bodyPr wrap="square" rtlCol="0">
            <a:noAutofit/>
          </a:bodyPr>
          <a:lstStyle/>
          <a:p>
            <a:pPr algn="l"/>
            <a:r>
              <a:rPr lang="en-GB" sz="1600" b="1" dirty="0" smtClean="0">
                <a:solidFill>
                  <a:srgbClr val="000000"/>
                </a:solidFill>
              </a:rPr>
              <a:t>Indique se já possui programas ou políticas no seu local de trabalho que permitam aos trabalhadores continuar a trabalhar até ou após a idade da reforma. (%)</a:t>
            </a:r>
          </a:p>
        </p:txBody>
      </p:sp>
      <p:sp>
        <p:nvSpPr>
          <p:cNvPr id="9" name="D_b31119171d6412e7"/>
          <p:cNvSpPr txBox="1">
            <a:spLocks noChangeArrowheads="1"/>
          </p:cNvSpPr>
          <p:nvPr/>
        </p:nvSpPr>
        <p:spPr bwMode="gray">
          <a:xfrm>
            <a:off x="422073" y="5764153"/>
            <a:ext cx="7856166"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cxnSp>
        <p:nvCxnSpPr>
          <p:cNvPr id="11" name="Straight Connector 10"/>
          <p:cNvCxnSpPr/>
          <p:nvPr/>
        </p:nvCxnSpPr>
        <p:spPr>
          <a:xfrm>
            <a:off x="478244" y="2305472"/>
            <a:ext cx="7702718"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2058547243"/>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c59a5b29f2c0a5b7"/>
          <p:cNvGraphicFramePr/>
          <p:nvPr>
            <p:extLst>
              <p:ext uri="{D42A27DB-BD31-4B8C-83A1-F6EECF244321}">
                <p14:modId xmlns:p14="http://schemas.microsoft.com/office/powerpoint/2010/main" val="3200440280"/>
              </p:ext>
            </p:extLst>
          </p:nvPr>
        </p:nvGraphicFramePr>
        <p:xfrm>
          <a:off x="911024" y="1465161"/>
          <a:ext cx="7342667" cy="3783419"/>
        </p:xfrm>
        <a:graphic>
          <a:graphicData uri="http://schemas.openxmlformats.org/drawingml/2006/chart">
            <c:chart xmlns:c="http://schemas.openxmlformats.org/drawingml/2006/chart" xmlns:r="http://schemas.openxmlformats.org/officeDocument/2006/relationships" r:id="rId3"/>
          </a:graphicData>
        </a:graphic>
      </p:graphicFrame>
      <p:sp>
        <p:nvSpPr>
          <p:cNvPr id="25" name="D_95b109bd46654c47"/>
          <p:cNvSpPr>
            <a:spLocks noGrp="1"/>
          </p:cNvSpPr>
          <p:nvPr>
            <p:ph type="title"/>
          </p:nvPr>
        </p:nvSpPr>
        <p:spPr>
          <a:xfrm>
            <a:off x="452438" y="154379"/>
            <a:ext cx="8097796" cy="629391"/>
          </a:xfrm>
        </p:spPr>
        <p:txBody>
          <a:bodyPr>
            <a:noAutofit/>
          </a:bodyPr>
          <a:lstStyle/>
          <a:p>
            <a:r>
              <a:rPr lang="en-GB" sz="2000" dirty="0" smtClean="0">
                <a:latin typeface="Arial" pitchFamily="34" charset="0"/>
                <a:cs typeface="Arial" pitchFamily="34" charset="0"/>
              </a:rPr>
              <a:t>Programas e políticas que permitem trabalhar até mais tarde (Portugal)</a:t>
            </a:r>
            <a:endParaRPr lang="en-GB" sz="2000" dirty="0">
              <a:latin typeface="Arial" pitchFamily="34" charset="0"/>
              <a:cs typeface="Arial" pitchFamily="34" charset="0"/>
            </a:endParaRPr>
          </a:p>
        </p:txBody>
      </p:sp>
      <p:sp>
        <p:nvSpPr>
          <p:cNvPr id="6" name="D_e8385037a7cc6347"/>
          <p:cNvSpPr txBox="1"/>
          <p:nvPr/>
        </p:nvSpPr>
        <p:spPr>
          <a:xfrm>
            <a:off x="389104" y="1460411"/>
            <a:ext cx="7772402" cy="830997"/>
          </a:xfrm>
          <a:prstGeom prst="rect">
            <a:avLst/>
          </a:prstGeom>
          <a:noFill/>
        </p:spPr>
        <p:txBody>
          <a:bodyPr wrap="square" rtlCol="0">
            <a:noAutofit/>
          </a:bodyPr>
          <a:lstStyle/>
          <a:p>
            <a:pPr algn="l"/>
            <a:r>
              <a:rPr lang="en-GB" sz="1600" b="1" dirty="0" smtClean="0">
                <a:solidFill>
                  <a:schemeClr val="tx1"/>
                </a:solidFill>
              </a:rPr>
              <a:t>Na sua opinião, deveriam ser introduzidos programas ou políticas no seu local de trabalho, de forma a tornar mais fácil aos trabalhadores continuarem a trabalhar até ou para além da idade da reforma, caso o desejem fazer? (%)</a:t>
            </a:r>
            <a:endParaRPr lang="en-GB" sz="1600" b="1" dirty="0">
              <a:solidFill>
                <a:schemeClr val="tx1"/>
              </a:solidFill>
            </a:endParaRPr>
          </a:p>
        </p:txBody>
      </p:sp>
      <p:cxnSp>
        <p:nvCxnSpPr>
          <p:cNvPr id="8" name="Straight Connector 7"/>
          <p:cNvCxnSpPr/>
          <p:nvPr/>
        </p:nvCxnSpPr>
        <p:spPr>
          <a:xfrm>
            <a:off x="478244" y="2305472"/>
            <a:ext cx="7702718"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9" name="D_3023505c21b62747"/>
          <p:cNvSpPr txBox="1">
            <a:spLocks noChangeArrowheads="1"/>
          </p:cNvSpPr>
          <p:nvPr/>
        </p:nvSpPr>
        <p:spPr bwMode="gray">
          <a:xfrm>
            <a:off x="478465" y="5646495"/>
            <a:ext cx="7899991" cy="385705"/>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en-GB" sz="1200" kern="0" dirty="0" smtClean="0">
                <a:solidFill>
                  <a:srgbClr val="003399"/>
                </a:solidFill>
                <a:latin typeface="Arial" pitchFamily="34" charset="0"/>
                <a:cs typeface="Arial" pitchFamily="34" charset="0"/>
              </a:rPr>
              <a:t>Exclui Não sabe; </a:t>
            </a:r>
            <a:br>
              <a:rPr lang="en-GB" sz="1200" kern="0" dirty="0" smtClean="0">
                <a:solidFill>
                  <a:srgbClr val="003399"/>
                </a:solidFill>
                <a:latin typeface="Arial" pitchFamily="34" charset="0"/>
                <a:cs typeface="Arial" pitchFamily="34" charset="0"/>
              </a:rPr>
            </a:br>
            <a:r>
              <a:rPr lang="en-GB" sz="1200" b="1" kern="0" dirty="0" err="1"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Os trabalhadores não estão informados sobre programas/políticas no seu local de trabalho</a:t>
            </a:r>
          </a:p>
        </p:txBody>
      </p:sp>
      <p:graphicFrame>
        <p:nvGraphicFramePr>
          <p:cNvPr id="3" name="Ipsos Ribbon Rules" hidden="1"/>
          <p:cNvGraphicFramePr/>
          <p:nvPr>
            <p:extLst>
              <p:ext uri="{D42A27DB-BD31-4B8C-83A1-F6EECF244321}">
                <p14:modId xmlns:p14="http://schemas.microsoft.com/office/powerpoint/2010/main" val="3137558850"/>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_059faeb06c96d317"/>
          <p:cNvGraphicFramePr/>
          <p:nvPr>
            <p:extLst>
              <p:ext uri="{D42A27DB-BD31-4B8C-83A1-F6EECF244321}">
                <p14:modId xmlns:p14="http://schemas.microsoft.com/office/powerpoint/2010/main" val="2564200332"/>
              </p:ext>
            </p:extLst>
          </p:nvPr>
        </p:nvGraphicFramePr>
        <p:xfrm>
          <a:off x="1727200" y="1894115"/>
          <a:ext cx="6629400" cy="38257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a909ecd06c293217"/>
          <p:cNvGraphicFramePr>
            <a:graphicFrameLocks noGrp="1"/>
          </p:cNvGraphicFramePr>
          <p:nvPr>
            <p:extLst>
              <p:ext uri="{D42A27DB-BD31-4B8C-83A1-F6EECF244321}">
                <p14:modId xmlns:p14="http://schemas.microsoft.com/office/powerpoint/2010/main" val="3198352042"/>
              </p:ext>
            </p:extLst>
          </p:nvPr>
        </p:nvGraphicFramePr>
        <p:xfrm>
          <a:off x="1500160" y="2388021"/>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b7897ee4c8b798f7"/>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Programas e políticas que permitem trabalhar até mais tarde (Portugal)</a:t>
            </a:r>
            <a:endParaRPr lang="en-GB" sz="2000" dirty="0">
              <a:latin typeface="Arial" pitchFamily="34" charset="0"/>
              <a:cs typeface="Arial" pitchFamily="34" charset="0"/>
            </a:endParaRPr>
          </a:p>
        </p:txBody>
      </p:sp>
      <p:sp>
        <p:nvSpPr>
          <p:cNvPr id="10" name="D_514e672af32a4477"/>
          <p:cNvSpPr txBox="1"/>
          <p:nvPr/>
        </p:nvSpPr>
        <p:spPr>
          <a:xfrm>
            <a:off x="371235" y="1013730"/>
            <a:ext cx="7791689" cy="1005570"/>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deveriam ser introduzidos programas ou políticas no seu local de trabalho, de forma a tornar mais fácil aos trabalhadores continuarem a trabalhar até ou para além da idade da reforma, caso o desejem fazer? (%)</a:t>
            </a:r>
          </a:p>
        </p:txBody>
      </p:sp>
      <p:cxnSp>
        <p:nvCxnSpPr>
          <p:cNvPr id="14" name="Straight Connector 13"/>
          <p:cNvCxnSpPr/>
          <p:nvPr/>
        </p:nvCxnSpPr>
        <p:spPr>
          <a:xfrm>
            <a:off x="458788" y="3013438"/>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262321"/>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2d81e7d3e29eea07"/>
          <p:cNvSpPr/>
          <p:nvPr/>
        </p:nvSpPr>
        <p:spPr>
          <a:xfrm>
            <a:off x="458789" y="3045293"/>
            <a:ext cx="1050697" cy="278038"/>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fb6611c886acbc07"/>
          <p:cNvSpPr/>
          <p:nvPr/>
        </p:nvSpPr>
        <p:spPr>
          <a:xfrm>
            <a:off x="469422" y="4304809"/>
            <a:ext cx="1050697" cy="278038"/>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cxnSp>
        <p:nvCxnSpPr>
          <p:cNvPr id="12" name="Straight Connector 11"/>
          <p:cNvCxnSpPr/>
          <p:nvPr/>
        </p:nvCxnSpPr>
        <p:spPr>
          <a:xfrm>
            <a:off x="458788" y="1828800"/>
            <a:ext cx="7547076"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1550250820"/>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
        <p:nvSpPr>
          <p:cNvPr id="20" name="D_3023505c21b62747"/>
          <p:cNvSpPr txBox="1">
            <a:spLocks noChangeArrowheads="1"/>
          </p:cNvSpPr>
          <p:nvPr/>
        </p:nvSpPr>
        <p:spPr bwMode="gray">
          <a:xfrm>
            <a:off x="457200" y="5688419"/>
            <a:ext cx="7687340" cy="436607"/>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en-GB" sz="1200" kern="0" dirty="0" smtClean="0">
                <a:solidFill>
                  <a:srgbClr val="003399"/>
                </a:solidFill>
                <a:latin typeface="Arial" pitchFamily="34" charset="0"/>
                <a:cs typeface="Arial" pitchFamily="34" charset="0"/>
              </a:rPr>
              <a:t>Exclui </a:t>
            </a:r>
            <a:r>
              <a:rPr lang="en-GB" sz="1200" kern="0" dirty="0" err="1" smtClean="0">
                <a:solidFill>
                  <a:srgbClr val="003399"/>
                </a:solidFill>
                <a:latin typeface="Arial" pitchFamily="34" charset="0"/>
                <a:cs typeface="Arial" pitchFamily="34" charset="0"/>
              </a:rPr>
              <a:t>Não</a:t>
            </a:r>
            <a:r>
              <a:rPr lang="en-GB" sz="1200" kern="0" dirty="0" smtClean="0">
                <a:solidFill>
                  <a:srgbClr val="003399"/>
                </a:solidFill>
                <a:latin typeface="Arial" pitchFamily="34" charset="0"/>
                <a:cs typeface="Arial" pitchFamily="34" charset="0"/>
              </a:rPr>
              <a:t> </a:t>
            </a:r>
            <a:r>
              <a:rPr lang="en-GB" sz="1200" kern="0" dirty="0" err="1" smtClean="0">
                <a:solidFill>
                  <a:srgbClr val="003399"/>
                </a:solidFill>
                <a:latin typeface="Arial" pitchFamily="34" charset="0"/>
                <a:cs typeface="Arial" pitchFamily="34" charset="0"/>
              </a:rPr>
              <a:t>sabe</a:t>
            </a:r>
            <a:r>
              <a:rPr lang="en-GB" sz="1200" kern="0" dirty="0" smtClean="0">
                <a:solidFill>
                  <a:srgbClr val="003399"/>
                </a:solidFill>
                <a:latin typeface="Arial" pitchFamily="34" charset="0"/>
                <a:cs typeface="Arial" pitchFamily="34" charset="0"/>
              </a:rPr>
              <a:t>;</a:t>
            </a:r>
            <a:br>
              <a:rPr lang="en-GB" sz="1200" kern="0" dirty="0" smtClean="0">
                <a:solidFill>
                  <a:srgbClr val="003399"/>
                </a:solidFill>
                <a:latin typeface="Arial" pitchFamily="34" charset="0"/>
                <a:cs typeface="Arial" pitchFamily="34" charset="0"/>
              </a:rPr>
            </a:br>
            <a:r>
              <a:rPr lang="en-GB" sz="1200" b="1" kern="0" dirty="0" smtClean="0">
                <a:solidFill>
                  <a:srgbClr val="003399"/>
                </a:solidFill>
                <a:latin typeface="Arial" pitchFamily="34" charset="0"/>
                <a:cs typeface="Arial" pitchFamily="34" charset="0"/>
              </a:rPr>
              <a:t> </a:t>
            </a:r>
            <a:r>
              <a:rPr lang="en-GB" sz="1200" b="1" kern="0" dirty="0" err="1" smtClean="0">
                <a:solidFill>
                  <a:srgbClr val="003399"/>
                </a:solidFill>
                <a:latin typeface="Arial" pitchFamily="34" charset="0"/>
                <a:cs typeface="Arial" pitchFamily="34" charset="0"/>
              </a:rPr>
              <a:t>Universo</a:t>
            </a:r>
            <a:r>
              <a:rPr lang="en-GB" sz="1200" b="1" kern="0" dirty="0" smtClean="0">
                <a:solidFill>
                  <a:srgbClr val="003399"/>
                </a:solidFill>
                <a:latin typeface="Arial" pitchFamily="34" charset="0"/>
                <a:cs typeface="Arial" pitchFamily="34" charset="0"/>
              </a:rPr>
              <a:t> </a:t>
            </a:r>
            <a:r>
              <a:rPr lang="en-GB" sz="1200" kern="0" dirty="0" smtClean="0">
                <a:solidFill>
                  <a:srgbClr val="003399"/>
                </a:solidFill>
                <a:latin typeface="Arial" pitchFamily="34" charset="0"/>
                <a:cs typeface="Arial" pitchFamily="34" charset="0"/>
              </a:rPr>
              <a:t>Os trabalhadores não estão informados sobre programas/políticas no seu local de trabalho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_ca1d893ee6faa127"/>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Programas e políticas que permitem trabalhar até mais tarde (Portugal)</a:t>
            </a:r>
            <a:endParaRPr lang="en-GB" sz="2000" dirty="0">
              <a:latin typeface="Arial" pitchFamily="34" charset="0"/>
              <a:cs typeface="Arial" pitchFamily="34" charset="0"/>
            </a:endParaRPr>
          </a:p>
        </p:txBody>
      </p:sp>
      <p:sp>
        <p:nvSpPr>
          <p:cNvPr id="10" name="D_ef5e10aa07c0ba17"/>
          <p:cNvSpPr txBox="1"/>
          <p:nvPr/>
        </p:nvSpPr>
        <p:spPr>
          <a:xfrm>
            <a:off x="351779" y="984545"/>
            <a:ext cx="7734945" cy="863305"/>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deveriam ser introduzidos programas ou políticas no seu local de trabalho, de forma a tornar mais fácil aos trabalhadores continuarem a trabalhar até ou para além da idade da reforma, caso o desejem fazer? (%)</a:t>
            </a: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86217" y="4992248"/>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562a5d11a21bfc27"/>
          <p:cNvSpPr/>
          <p:nvPr/>
        </p:nvSpPr>
        <p:spPr>
          <a:xfrm>
            <a:off x="458788" y="3044954"/>
            <a:ext cx="1878012" cy="1271866"/>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b806e31c60fbfc27"/>
          <p:cNvSpPr/>
          <p:nvPr/>
        </p:nvSpPr>
        <p:spPr>
          <a:xfrm>
            <a:off x="394990" y="5024704"/>
            <a:ext cx="1878012" cy="543600"/>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cxnSp>
        <p:nvCxnSpPr>
          <p:cNvPr id="12" name="Straight Connector 11"/>
          <p:cNvCxnSpPr/>
          <p:nvPr/>
        </p:nvCxnSpPr>
        <p:spPr>
          <a:xfrm>
            <a:off x="458788" y="1828800"/>
            <a:ext cx="7547076"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20" name="D_3c0c8343f363fc27"/>
          <p:cNvGraphicFramePr/>
          <p:nvPr>
            <p:extLst>
              <p:ext uri="{D42A27DB-BD31-4B8C-83A1-F6EECF244321}">
                <p14:modId xmlns:p14="http://schemas.microsoft.com/office/powerpoint/2010/main" val="2763772195"/>
              </p:ext>
            </p:extLst>
          </p:nvPr>
        </p:nvGraphicFramePr>
        <p:xfrm>
          <a:off x="1772582" y="946896"/>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1928864865"/>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D_3023505c21b62747"/>
          <p:cNvSpPr txBox="1">
            <a:spLocks noChangeArrowheads="1"/>
          </p:cNvSpPr>
          <p:nvPr/>
        </p:nvSpPr>
        <p:spPr bwMode="gray">
          <a:xfrm>
            <a:off x="361508" y="5710293"/>
            <a:ext cx="7825562" cy="385705"/>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en-GB" sz="1200" kern="0" dirty="0" smtClean="0">
                <a:solidFill>
                  <a:srgbClr val="003399"/>
                </a:solidFill>
                <a:latin typeface="Arial" pitchFamily="34" charset="0"/>
                <a:cs typeface="Arial" pitchFamily="34" charset="0"/>
              </a:rPr>
              <a:t>Exclui Não sabe; </a:t>
            </a:r>
            <a:br>
              <a:rPr lang="en-GB" sz="1200" kern="0" dirty="0" smtClean="0">
                <a:solidFill>
                  <a:srgbClr val="003399"/>
                </a:solidFill>
                <a:latin typeface="Arial" pitchFamily="34" charset="0"/>
                <a:cs typeface="Arial" pitchFamily="34" charset="0"/>
              </a:rPr>
            </a:br>
            <a:r>
              <a:rPr lang="en-GB" sz="1200" b="1" kern="0" dirty="0" err="1" smtClean="0">
                <a:solidFill>
                  <a:srgbClr val="003399"/>
                </a:solidFill>
                <a:latin typeface="Arial" pitchFamily="34" charset="0"/>
                <a:cs typeface="Arial" pitchFamily="34" charset="0"/>
              </a:rPr>
              <a:t>Universo</a:t>
            </a:r>
            <a:r>
              <a:rPr lang="en-GB" sz="1200" b="1" kern="0" dirty="0" smtClean="0">
                <a:solidFill>
                  <a:srgbClr val="003399"/>
                </a:solidFill>
                <a:latin typeface="Arial" pitchFamily="34" charset="0"/>
                <a:cs typeface="Arial" pitchFamily="34" charset="0"/>
              </a:rPr>
              <a:t> </a:t>
            </a:r>
            <a:r>
              <a:rPr lang="en-GB" sz="1200" kern="0" dirty="0" smtClean="0">
                <a:solidFill>
                  <a:srgbClr val="003399"/>
                </a:solidFill>
                <a:latin typeface="Arial" pitchFamily="34" charset="0"/>
                <a:cs typeface="Arial" pitchFamily="34" charset="0"/>
              </a:rPr>
              <a:t>Os trabalhadores não estão informados sobre programas/políticas no seu local de trabalho</a:t>
            </a:r>
          </a:p>
        </p:txBody>
      </p:sp>
      <p:graphicFrame>
        <p:nvGraphicFramePr>
          <p:cNvPr id="21"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498655"/>
          <a:ext cx="2113808" cy="3051540"/>
        </p:xfrm>
        <a:graphic>
          <a:graphicData uri="http://schemas.openxmlformats.org/drawingml/2006/table">
            <a:tbl>
              <a:tblPr firstRow="1" bandRow="1">
                <a:tableStyleId>{2D5ABB26-0587-4C30-8999-92F81FD0307C}</a:tableStyleId>
              </a:tblPr>
              <a:tblGrid>
                <a:gridCol w="2113808"/>
              </a:tblGrid>
              <a:tr h="350762">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350762">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50762">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0310">
                <a:tc>
                  <a:txBody>
                    <a:bodyPr/>
                    <a:lstStyle/>
                    <a:p>
                      <a:pPr algn="r" fontAlgn="b"/>
                      <a:endParaRPr lang="en-GB" sz="8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3710">
                <a:tc>
                  <a:txBody>
                    <a:bodyPr/>
                    <a:lstStyle/>
                    <a:p>
                      <a:pPr algn="r" fontAlgn="b"/>
                      <a:endParaRPr lang="en-GB" sz="8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3710">
                <a:tc>
                  <a:txBody>
                    <a:bodyPr/>
                    <a:lstStyle/>
                    <a:p>
                      <a:pPr algn="r" fontAlgn="b"/>
                      <a:endParaRPr lang="en-GB" sz="6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50762">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50762">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D_28fb3b7e9e411787"/>
          <p:cNvSpPr>
            <a:spLocks noGrp="1"/>
          </p:cNvSpPr>
          <p:nvPr>
            <p:ph type="title"/>
          </p:nvPr>
        </p:nvSpPr>
        <p:spPr/>
        <p:txBody>
          <a:bodyPr>
            <a:normAutofit/>
          </a:bodyPr>
          <a:lstStyle/>
          <a:p>
            <a:r>
              <a:rPr lang="en-US" sz="2000" dirty="0" smtClean="0">
                <a:latin typeface="Arial" pitchFamily="34" charset="0"/>
                <a:cs typeface="Arial" pitchFamily="34" charset="0"/>
              </a:rPr>
              <a:t>Dimensões de amostra</a:t>
            </a:r>
            <a:endParaRPr lang="en-GB" sz="2000" dirty="0">
              <a:latin typeface="Arial" pitchFamily="34" charset="0"/>
              <a:cs typeface="Arial" pitchFamily="34" charset="0"/>
            </a:endParaRPr>
          </a:p>
        </p:txBody>
      </p:sp>
      <p:sp>
        <p:nvSpPr>
          <p:cNvPr id="7" name="D_a4845e3162fe3e64"/>
          <p:cNvSpPr txBox="1"/>
          <p:nvPr/>
        </p:nvSpPr>
        <p:spPr>
          <a:xfrm>
            <a:off x="371221" y="955924"/>
            <a:ext cx="6326615" cy="307777"/>
          </a:xfrm>
          <a:prstGeom prst="rect">
            <a:avLst/>
          </a:prstGeom>
          <a:noFill/>
        </p:spPr>
        <p:txBody>
          <a:bodyPr wrap="square" rtlCol="0">
            <a:spAutoFit/>
          </a:bodyPr>
          <a:lstStyle/>
          <a:p>
            <a:pPr algn="l"/>
            <a:r>
              <a:rPr lang="en-GB" sz="1400" b="1" dirty="0" smtClean="0">
                <a:solidFill>
                  <a:schemeClr val="tx1"/>
                </a:solidFill>
              </a:rPr>
              <a:t>Dimensões de amostra incluídas neste relatório</a:t>
            </a:r>
            <a:endParaRPr lang="en-GB" sz="1400" b="1" dirty="0">
              <a:solidFill>
                <a:schemeClr val="tx1"/>
              </a:solidFill>
            </a:endParaRPr>
          </a:p>
        </p:txBody>
      </p:sp>
      <p:graphicFrame>
        <p:nvGraphicFramePr>
          <p:cNvPr id="12" name="D_336e6d64ca443679"/>
          <p:cNvGraphicFramePr>
            <a:graphicFrameLocks noGrp="1"/>
          </p:cNvGraphicFramePr>
          <p:nvPr>
            <p:extLst>
              <p:ext uri="{D42A27DB-BD31-4B8C-83A1-F6EECF244321}">
                <p14:modId xmlns:p14="http://schemas.microsoft.com/office/powerpoint/2010/main" val="2391850828"/>
              </p:ext>
            </p:extLst>
          </p:nvPr>
        </p:nvGraphicFramePr>
        <p:xfrm>
          <a:off x="413647" y="1336957"/>
          <a:ext cx="7879748" cy="4490449"/>
        </p:xfrm>
        <a:graphic>
          <a:graphicData uri="http://schemas.openxmlformats.org/drawingml/2006/table">
            <a:tbl>
              <a:tblPr firstRow="1" bandRow="1">
                <a:tableStyleId>{5C22544A-7EE6-4342-B048-85BDC9FD1C3A}</a:tableStyleId>
              </a:tblPr>
              <a:tblGrid>
                <a:gridCol w="3458741"/>
                <a:gridCol w="709405"/>
                <a:gridCol w="3055168"/>
                <a:gridCol w="656434"/>
              </a:tblGrid>
              <a:tr h="514943">
                <a:tc>
                  <a:txBody>
                    <a:bodyPr/>
                    <a:lstStyle/>
                    <a:p>
                      <a:r>
                        <a:rPr lang="en-GB" sz="1400" b="0" dirty="0" smtClean="0">
                          <a:solidFill>
                            <a:schemeClr val="tx1"/>
                          </a:solidFill>
                          <a:latin typeface="Arial" pitchFamily="34" charset="0"/>
                          <a:cs typeface="Arial" pitchFamily="34" charset="0"/>
                        </a:rPr>
                        <a:t>Número total de trabalhadores com idade superior a 18 anos</a:t>
                      </a:r>
                      <a:endParaRPr lang="en-GB" sz="1400" b="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dirty="0" smtClean="0">
                          <a:solidFill>
                            <a:schemeClr val="tx2"/>
                          </a:solidFill>
                          <a:latin typeface="Arial" pitchFamily="34" charset="0"/>
                          <a:cs typeface="Arial" pitchFamily="34" charset="0"/>
                        </a:rPr>
                        <a:t>502</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400" b="0" dirty="0" smtClean="0">
                          <a:solidFill>
                            <a:schemeClr val="tx1"/>
                          </a:solidFill>
                          <a:latin typeface="Arial" pitchFamily="34" charset="0"/>
                          <a:cs typeface="Arial" pitchFamily="34" charset="0"/>
                        </a:rPr>
                        <a:t>0-9 </a:t>
                      </a:r>
                      <a:r>
                        <a:rPr lang="en-GB" sz="1400" b="0" dirty="0" err="1" smtClean="0">
                          <a:solidFill>
                            <a:schemeClr val="tx1"/>
                          </a:solidFill>
                          <a:latin typeface="Arial" pitchFamily="34" charset="0"/>
                          <a:cs typeface="Arial" pitchFamily="34" charset="0"/>
                        </a:rPr>
                        <a:t>outros</a:t>
                      </a:r>
                      <a:r>
                        <a:rPr lang="en-GB" sz="1400" b="0" dirty="0" smtClean="0">
                          <a:solidFill>
                            <a:schemeClr val="tx1"/>
                          </a:solidFill>
                          <a:latin typeface="Arial" pitchFamily="34" charset="0"/>
                          <a:cs typeface="Arial" pitchFamily="34" charset="0"/>
                        </a:rPr>
                        <a:t> </a:t>
                      </a:r>
                      <a:r>
                        <a:rPr lang="en-GB" sz="1400" b="0" dirty="0" err="1" smtClean="0">
                          <a:solidFill>
                            <a:schemeClr val="tx1"/>
                          </a:solidFill>
                          <a:latin typeface="Arial" pitchFamily="34" charset="0"/>
                          <a:cs typeface="Arial" pitchFamily="34" charset="0"/>
                        </a:rPr>
                        <a:t>trabalhadores</a:t>
                      </a:r>
                      <a:r>
                        <a:rPr lang="en-GB" sz="1400" b="0" dirty="0" smtClean="0">
                          <a:solidFill>
                            <a:schemeClr val="tx1"/>
                          </a:solidFill>
                          <a:latin typeface="Arial" pitchFamily="34" charset="0"/>
                          <a:cs typeface="Arial" pitchFamily="34" charset="0"/>
                        </a:rPr>
                        <a:t> no local de </a:t>
                      </a:r>
                      <a:r>
                        <a:rPr lang="en-GB" sz="1400" b="0" dirty="0" err="1" smtClean="0">
                          <a:solidFill>
                            <a:schemeClr val="tx1"/>
                          </a:solidFill>
                          <a:latin typeface="Arial" pitchFamily="34" charset="0"/>
                          <a:cs typeface="Arial" pitchFamily="34" charset="0"/>
                        </a:rPr>
                        <a:t>trabalho</a:t>
                      </a:r>
                      <a:endParaRPr lang="en-GB" sz="1400" b="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dirty="0" smtClean="0">
                          <a:solidFill>
                            <a:schemeClr val="tx2"/>
                          </a:solidFill>
                          <a:latin typeface="Arial" pitchFamily="34" charset="0"/>
                          <a:cs typeface="Arial" pitchFamily="34" charset="0"/>
                        </a:rPr>
                        <a:t>214</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514943">
                <a:tc>
                  <a:txBody>
                    <a:bodyPr/>
                    <a:lstStyle/>
                    <a:p>
                      <a:pPr algn="l"/>
                      <a:r>
                        <a:rPr lang="en-GB" sz="1400" dirty="0" err="1" smtClean="0">
                          <a:solidFill>
                            <a:schemeClr val="tx1"/>
                          </a:solidFill>
                          <a:latin typeface="Arial" pitchFamily="34" charset="0"/>
                          <a:cs typeface="Arial" pitchFamily="34" charset="0"/>
                        </a:rPr>
                        <a:t>Masculino</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dirty="0" smtClean="0">
                          <a:solidFill>
                            <a:schemeClr val="tx2"/>
                          </a:solidFill>
                          <a:latin typeface="Arial" pitchFamily="34" charset="0"/>
                          <a:cs typeface="Arial" pitchFamily="34" charset="0"/>
                        </a:rPr>
                        <a:t>262</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400" dirty="0" smtClean="0">
                          <a:solidFill>
                            <a:schemeClr val="tx1"/>
                          </a:solidFill>
                          <a:latin typeface="Arial" pitchFamily="34" charset="0"/>
                          <a:cs typeface="Arial" pitchFamily="34" charset="0"/>
                        </a:rPr>
                        <a:t>10-49 </a:t>
                      </a:r>
                      <a:r>
                        <a:rPr lang="en-GB" sz="1400" dirty="0" err="1" smtClean="0">
                          <a:solidFill>
                            <a:schemeClr val="tx1"/>
                          </a:solidFill>
                          <a:latin typeface="Arial" pitchFamily="34" charset="0"/>
                          <a:cs typeface="Arial" pitchFamily="34" charset="0"/>
                        </a:rPr>
                        <a:t>outros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trabalhadores</a:t>
                      </a:r>
                      <a:r>
                        <a:rPr lang="en-GB" sz="1400" dirty="0" smtClean="0">
                          <a:solidFill>
                            <a:schemeClr val="tx1"/>
                          </a:solidFill>
                          <a:latin typeface="Arial" pitchFamily="34" charset="0"/>
                          <a:cs typeface="Arial" pitchFamily="34" charset="0"/>
                        </a:rPr>
                        <a:t> no local de </a:t>
                      </a:r>
                      <a:r>
                        <a:rPr lang="en-GB" sz="1400" dirty="0" err="1" smtClean="0">
                          <a:solidFill>
                            <a:schemeClr val="tx1"/>
                          </a:solidFill>
                          <a:latin typeface="Arial" pitchFamily="34" charset="0"/>
                          <a:cs typeface="Arial" pitchFamily="34" charset="0"/>
                        </a:rPr>
                        <a:t>trabalho</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dirty="0" smtClean="0">
                          <a:solidFill>
                            <a:schemeClr val="tx2"/>
                          </a:solidFill>
                          <a:latin typeface="Arial" pitchFamily="34" charset="0"/>
                          <a:cs typeface="Arial" pitchFamily="34" charset="0"/>
                        </a:rPr>
                        <a:t>147</a:t>
                      </a:r>
                      <a:endParaRPr lang="en-GB" sz="140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514943">
                <a:tc>
                  <a:txBody>
                    <a:bodyPr/>
                    <a:lstStyle/>
                    <a:p>
                      <a:pPr algn="l"/>
                      <a:r>
                        <a:rPr lang="en-GB" sz="1400" smtClean="0">
                          <a:solidFill>
                            <a:schemeClr val="tx1"/>
                          </a:solidFill>
                          <a:latin typeface="Arial" pitchFamily="34" charset="0"/>
                          <a:cs typeface="Arial" pitchFamily="34" charset="0"/>
                        </a:rPr>
                        <a:t>Feminino</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kern="1200" smtClean="0">
                          <a:solidFill>
                            <a:schemeClr val="tx2"/>
                          </a:solidFill>
                          <a:latin typeface="Arial" pitchFamily="34" charset="0"/>
                          <a:ea typeface="+mn-ea"/>
                          <a:cs typeface="Arial" pitchFamily="34" charset="0"/>
                        </a:rPr>
                        <a:t>240</a:t>
                      </a:r>
                      <a:endParaRPr lang="en-GB" sz="1400" b="0" kern="1200" dirty="0">
                        <a:solidFill>
                          <a:schemeClr val="tx2"/>
                        </a:solidFill>
                        <a:latin typeface="Arial" pitchFamily="34" charset="0"/>
                        <a:ea typeface="+mn-ea"/>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400" dirty="0" smtClean="0">
                          <a:solidFill>
                            <a:schemeClr val="tx1"/>
                          </a:solidFill>
                          <a:latin typeface="Arial" pitchFamily="34" charset="0"/>
                          <a:cs typeface="Arial" pitchFamily="34" charset="0"/>
                        </a:rPr>
                        <a:t>50-249 </a:t>
                      </a:r>
                      <a:r>
                        <a:rPr lang="en-GB" sz="1400" dirty="0" err="1" smtClean="0">
                          <a:solidFill>
                            <a:schemeClr val="tx1"/>
                          </a:solidFill>
                          <a:latin typeface="Arial" pitchFamily="34" charset="0"/>
                          <a:cs typeface="Arial" pitchFamily="34" charset="0"/>
                        </a:rPr>
                        <a:t>outros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trabalhadores</a:t>
                      </a:r>
                      <a:r>
                        <a:rPr lang="en-GB" sz="1400" dirty="0" smtClean="0">
                          <a:solidFill>
                            <a:schemeClr val="tx1"/>
                          </a:solidFill>
                          <a:latin typeface="Arial" pitchFamily="34" charset="0"/>
                          <a:cs typeface="Arial" pitchFamily="34" charset="0"/>
                        </a:rPr>
                        <a:t> no local de </a:t>
                      </a:r>
                      <a:r>
                        <a:rPr lang="en-GB" sz="1400" dirty="0" err="1" smtClean="0">
                          <a:solidFill>
                            <a:schemeClr val="tx1"/>
                          </a:solidFill>
                          <a:latin typeface="Arial" pitchFamily="34" charset="0"/>
                          <a:cs typeface="Arial" pitchFamily="34" charset="0"/>
                        </a:rPr>
                        <a:t>trabalho</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dirty="0" smtClean="0">
                          <a:solidFill>
                            <a:schemeClr val="tx2"/>
                          </a:solidFill>
                          <a:latin typeface="Arial" pitchFamily="34" charset="0"/>
                          <a:cs typeface="Arial" pitchFamily="34" charset="0"/>
                        </a:rPr>
                        <a:t>87</a:t>
                      </a:r>
                      <a:endParaRPr lang="en-GB" sz="140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514943">
                <a:tc>
                  <a:txBody>
                    <a:bodyPr/>
                    <a:lstStyle/>
                    <a:p>
                      <a:pPr algn="l"/>
                      <a:r>
                        <a:rPr lang="en-GB" sz="1400" smtClean="0">
                          <a:solidFill>
                            <a:schemeClr val="tx1"/>
                          </a:solidFill>
                          <a:latin typeface="Arial" pitchFamily="34" charset="0"/>
                          <a:cs typeface="Arial" pitchFamily="34" charset="0"/>
                        </a:rPr>
                        <a:t>Idade entre 18 e 34 anos</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smtClean="0">
                          <a:solidFill>
                            <a:schemeClr val="tx2"/>
                          </a:solidFill>
                          <a:latin typeface="Arial" pitchFamily="34" charset="0"/>
                          <a:cs typeface="Arial" pitchFamily="34" charset="0"/>
                        </a:rPr>
                        <a:t>161</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dirty="0" err="1" smtClean="0">
                          <a:solidFill>
                            <a:schemeClr val="tx1"/>
                          </a:solidFill>
                          <a:latin typeface="Arial" pitchFamily="34" charset="0"/>
                          <a:cs typeface="Arial" pitchFamily="34" charset="0"/>
                        </a:rPr>
                        <a:t>Mais</a:t>
                      </a:r>
                      <a:r>
                        <a:rPr lang="en-GB" sz="1400" dirty="0" smtClean="0">
                          <a:solidFill>
                            <a:schemeClr val="tx1"/>
                          </a:solidFill>
                          <a:latin typeface="Arial" pitchFamily="34" charset="0"/>
                          <a:cs typeface="Arial" pitchFamily="34" charset="0"/>
                        </a:rPr>
                        <a:t> de 250 </a:t>
                      </a:r>
                      <a:r>
                        <a:rPr lang="en-GB" sz="1400" dirty="0" err="1" smtClean="0">
                          <a:solidFill>
                            <a:schemeClr val="tx1"/>
                          </a:solidFill>
                          <a:latin typeface="Arial" pitchFamily="34" charset="0"/>
                          <a:cs typeface="Arial" pitchFamily="34" charset="0"/>
                        </a:rPr>
                        <a:t>trabalhadores</a:t>
                      </a:r>
                      <a:r>
                        <a:rPr lang="en-GB" sz="1400" dirty="0" smtClean="0">
                          <a:solidFill>
                            <a:schemeClr val="tx1"/>
                          </a:solidFill>
                          <a:latin typeface="Arial" pitchFamily="34" charset="0"/>
                          <a:cs typeface="Arial" pitchFamily="34" charset="0"/>
                        </a:rPr>
                        <a:t> no local de </a:t>
                      </a:r>
                      <a:r>
                        <a:rPr lang="en-GB" sz="1400" dirty="0" err="1" smtClean="0">
                          <a:solidFill>
                            <a:schemeClr val="tx1"/>
                          </a:solidFill>
                          <a:latin typeface="Arial" pitchFamily="34" charset="0"/>
                          <a:cs typeface="Arial" pitchFamily="34" charset="0"/>
                        </a:rPr>
                        <a:t>trabalho</a:t>
                      </a:r>
                      <a:endParaRPr lang="en-GB" sz="1400" dirty="0">
                        <a:solidFill>
                          <a:schemeClr val="tx1"/>
                        </a:solidFill>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dirty="0" smtClean="0">
                          <a:solidFill>
                            <a:schemeClr val="tx2"/>
                          </a:solidFill>
                          <a:latin typeface="Arial" pitchFamily="34" charset="0"/>
                          <a:cs typeface="Arial" pitchFamily="34" charset="0"/>
                        </a:rPr>
                        <a:t>32</a:t>
                      </a:r>
                      <a:endParaRPr lang="en-GB" sz="140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302908">
                <a:tc>
                  <a:txBody>
                    <a:bodyPr/>
                    <a:lstStyle/>
                    <a:p>
                      <a:pPr algn="l"/>
                      <a:r>
                        <a:rPr lang="en-GB" sz="1400" smtClean="0">
                          <a:solidFill>
                            <a:schemeClr val="tx1"/>
                          </a:solidFill>
                          <a:latin typeface="Arial" pitchFamily="34" charset="0"/>
                          <a:cs typeface="Arial" pitchFamily="34" charset="0"/>
                        </a:rPr>
                        <a:t>Idade entre 35 e 54 anos</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smtClean="0">
                          <a:solidFill>
                            <a:schemeClr val="tx2"/>
                          </a:solidFill>
                          <a:latin typeface="Arial" pitchFamily="34" charset="0"/>
                          <a:cs typeface="Arial" pitchFamily="34" charset="0"/>
                        </a:rPr>
                        <a:t>271</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dirty="0" smtClean="0">
                          <a:solidFill>
                            <a:schemeClr val="tx1"/>
                          </a:solidFill>
                          <a:latin typeface="Arial" pitchFamily="34" charset="0"/>
                          <a:cs typeface="Arial" pitchFamily="34" charset="0"/>
                        </a:rPr>
                        <a:t>Tempo </a:t>
                      </a:r>
                      <a:r>
                        <a:rPr lang="en-GB" sz="1400" dirty="0" err="1" smtClean="0">
                          <a:solidFill>
                            <a:schemeClr val="tx1"/>
                          </a:solidFill>
                          <a:latin typeface="Arial" pitchFamily="34" charset="0"/>
                          <a:cs typeface="Arial" pitchFamily="34" charset="0"/>
                        </a:rPr>
                        <a:t>inteiro</a:t>
                      </a:r>
                      <a:endParaRPr lang="en-GB" sz="1400" dirty="0">
                        <a:solidFill>
                          <a:schemeClr val="tx1"/>
                        </a:solidFill>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dirty="0" smtClean="0">
                          <a:solidFill>
                            <a:schemeClr val="tx2"/>
                          </a:solidFill>
                          <a:latin typeface="Arial" pitchFamily="34" charset="0"/>
                          <a:cs typeface="Arial" pitchFamily="34" charset="0"/>
                        </a:rPr>
                        <a:t>420</a:t>
                      </a:r>
                      <a:endParaRPr lang="en-GB" sz="140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302908">
                <a:tc>
                  <a:txBody>
                    <a:bodyPr/>
                    <a:lstStyle/>
                    <a:p>
                      <a:pPr algn="l"/>
                      <a:r>
                        <a:rPr lang="en-GB" sz="1400" smtClean="0">
                          <a:solidFill>
                            <a:schemeClr val="tx1"/>
                          </a:solidFill>
                          <a:latin typeface="Arial" pitchFamily="34" charset="0"/>
                          <a:cs typeface="Arial" pitchFamily="34" charset="0"/>
                        </a:rPr>
                        <a:t>Idade superior a 55 anos</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400" b="0" smtClean="0">
                          <a:solidFill>
                            <a:schemeClr val="tx2"/>
                          </a:solidFill>
                          <a:latin typeface="Arial" pitchFamily="34" charset="0"/>
                          <a:cs typeface="Arial" pitchFamily="34" charset="0"/>
                        </a:rPr>
                        <a:t>70</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sz="1400" kern="1200" dirty="0">
                        <a:solidFill>
                          <a:srgbClr val="003399"/>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tx2"/>
                    </a:solidFill>
                  </a:tcPr>
                </a:tc>
                <a:tc>
                  <a:txBody>
                    <a:bodyPr/>
                    <a:lstStyle/>
                    <a:p>
                      <a:pPr marL="0" algn="l" defTabSz="457200" rtl="0" eaLnBrk="1" latinLnBrk="0" hangingPunct="1"/>
                      <a:endParaRPr lang="en-GB" sz="1400" kern="1200" dirty="0">
                        <a:solidFill>
                          <a:srgbClr val="003399"/>
                        </a:solidFill>
                        <a:latin typeface="Arial" pitchFamily="34" charset="0"/>
                        <a:ea typeface="+mn-ea"/>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tx2"/>
                    </a:solidFill>
                  </a:tcPr>
                </a:tc>
              </a:tr>
              <a:tr h="552808">
                <a:tc gridSpan="3">
                  <a:txBody>
                    <a:bodyPr/>
                    <a:lstStyle/>
                    <a:p>
                      <a:pPr algn="l"/>
                      <a:r>
                        <a:rPr lang="en-GB" sz="1400" dirty="0" smtClean="0">
                          <a:solidFill>
                            <a:schemeClr val="tx1"/>
                          </a:solidFill>
                          <a:latin typeface="Arial" pitchFamily="34" charset="0"/>
                          <a:cs typeface="Arial" pitchFamily="34" charset="0"/>
                        </a:rPr>
                        <a:t>Os </a:t>
                      </a:r>
                      <a:r>
                        <a:rPr lang="en-GB" sz="1400" dirty="0" err="1" smtClean="0">
                          <a:solidFill>
                            <a:schemeClr val="tx1"/>
                          </a:solidFill>
                          <a:latin typeface="Arial" pitchFamily="34" charset="0"/>
                          <a:cs typeface="Arial" pitchFamily="34" charset="0"/>
                        </a:rPr>
                        <a:t>trabalhadores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não</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estão</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informados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sobre</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programas</a:t>
                      </a:r>
                      <a:r>
                        <a:rPr lang="en-GB" sz="1400" dirty="0" smtClean="0">
                          <a:solidFill>
                            <a:schemeClr val="tx1"/>
                          </a:solidFill>
                          <a:latin typeface="Arial" pitchFamily="34" charset="0"/>
                          <a:cs typeface="Arial" pitchFamily="34" charset="0"/>
                        </a:rPr>
                        <a:t>/</a:t>
                      </a:r>
                      <a:r>
                        <a:rPr lang="en-GB" sz="1400" dirty="0" err="1" smtClean="0">
                          <a:solidFill>
                            <a:schemeClr val="tx1"/>
                          </a:solidFill>
                          <a:latin typeface="Arial" pitchFamily="34" charset="0"/>
                          <a:cs typeface="Arial" pitchFamily="34" charset="0"/>
                        </a:rPr>
                        <a:t>políticas</a:t>
                      </a:r>
                      <a:r>
                        <a:rPr lang="en-GB" sz="1400" dirty="0" smtClean="0">
                          <a:solidFill>
                            <a:schemeClr val="tx1"/>
                          </a:solidFill>
                          <a:latin typeface="Arial" pitchFamily="34" charset="0"/>
                          <a:cs typeface="Arial" pitchFamily="34" charset="0"/>
                        </a:rPr>
                        <a:t> no </a:t>
                      </a:r>
                      <a:r>
                        <a:rPr lang="en-GB" sz="1400" dirty="0" err="1" smtClean="0">
                          <a:solidFill>
                            <a:schemeClr val="tx1"/>
                          </a:solidFill>
                          <a:latin typeface="Arial" pitchFamily="34" charset="0"/>
                          <a:cs typeface="Arial" pitchFamily="34" charset="0"/>
                        </a:rPr>
                        <a:t>seu</a:t>
                      </a:r>
                      <a:r>
                        <a:rPr lang="en-GB" sz="1400" dirty="0" smtClean="0">
                          <a:solidFill>
                            <a:schemeClr val="tx1"/>
                          </a:solidFill>
                          <a:latin typeface="Arial" pitchFamily="34" charset="0"/>
                          <a:cs typeface="Arial" pitchFamily="34" charset="0"/>
                        </a:rPr>
                        <a:t> local de </a:t>
                      </a:r>
                      <a:r>
                        <a:rPr lang="en-GB" sz="1400" dirty="0" err="1" smtClean="0">
                          <a:solidFill>
                            <a:schemeClr val="tx1"/>
                          </a:solidFill>
                          <a:latin typeface="Arial" pitchFamily="34" charset="0"/>
                          <a:cs typeface="Arial" pitchFamily="34" charset="0"/>
                        </a:rPr>
                        <a:t>trabalho</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para</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ajudar</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trabalhadores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mais</a:t>
                      </a:r>
                      <a:r>
                        <a:rPr lang="en-GB" sz="1400" dirty="0" smtClean="0">
                          <a:solidFill>
                            <a:schemeClr val="tx1"/>
                          </a:solidFill>
                          <a:latin typeface="Arial" pitchFamily="34" charset="0"/>
                          <a:cs typeface="Arial" pitchFamily="34" charset="0"/>
                        </a:rPr>
                        <a:t> </a:t>
                      </a:r>
                      <a:r>
                        <a:rPr lang="en-GB" sz="1400" dirty="0" err="1" smtClean="0">
                          <a:solidFill>
                            <a:schemeClr val="tx1"/>
                          </a:solidFill>
                          <a:latin typeface="Arial" pitchFamily="34" charset="0"/>
                          <a:cs typeface="Arial" pitchFamily="34" charset="0"/>
                        </a:rPr>
                        <a:t>velhos</a:t>
                      </a:r>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hMerge="1">
                  <a:txBody>
                    <a:bodyPr/>
                    <a:lstStyle/>
                    <a:p>
                      <a:pPr algn="ct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hMerge="1">
                  <a:txBody>
                    <a:bodyPr/>
                    <a:lstStyle/>
                    <a:p>
                      <a:pPr algn="l"/>
                      <a:endParaRPr lang="en-GB" sz="140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tx2"/>
                    </a:solidFill>
                  </a:tcPr>
                </a:tc>
                <a:tc>
                  <a:txBody>
                    <a:bodyPr/>
                    <a:lstStyle/>
                    <a:p>
                      <a:pPr algn="ctr"/>
                      <a:r>
                        <a:rPr lang="en-GB" sz="1400" b="0" dirty="0" smtClean="0">
                          <a:solidFill>
                            <a:schemeClr val="tx2"/>
                          </a:solidFill>
                          <a:latin typeface="Arial" pitchFamily="34" charset="0"/>
                          <a:cs typeface="Arial" pitchFamily="34" charset="0"/>
                        </a:rPr>
                        <a:t>450</a:t>
                      </a:r>
                      <a:endParaRPr lang="en-GB" sz="1400" b="0" dirty="0">
                        <a:solidFill>
                          <a:schemeClr val="tx2"/>
                        </a:solidFill>
                        <a:latin typeface="Arial" pitchFamily="34" charset="0"/>
                        <a:cs typeface="Arial" pitchFamily="34" charset="0"/>
                      </a:endParaRPr>
                    </a:p>
                  </a:txBody>
                  <a:tcPr anchor="ct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1255401">
                <a:tc>
                  <a:txBody>
                    <a:bodyPr/>
                    <a:lstStyle/>
                    <a:p>
                      <a:r>
                        <a:rPr lang="en-GB" sz="1400" b="0" dirty="0" smtClean="0">
                          <a:solidFill>
                            <a:schemeClr val="tx1"/>
                          </a:solidFill>
                          <a:latin typeface="Arial" pitchFamily="34" charset="0"/>
                          <a:cs typeface="Arial" pitchFamily="34" charset="0"/>
                        </a:rPr>
                        <a:t>Margem de erro
(uma vez que foi entrevistada uma amostra de trabalhadores)</a:t>
                      </a:r>
                      <a:endParaRPr lang="en-GB" sz="1400" b="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gridSpan="3">
                  <a:txBody>
                    <a:bodyPr/>
                    <a:lstStyle/>
                    <a:p>
                      <a:r>
                        <a:rPr lang="en-GB" sz="1400" b="0" dirty="0" smtClean="0">
                          <a:solidFill>
                            <a:schemeClr val="tx1"/>
                          </a:solidFill>
                          <a:latin typeface="Arial" pitchFamily="34" charset="0"/>
                          <a:cs typeface="Arial" pitchFamily="34" charset="0"/>
                        </a:rPr>
                        <a:t>Amostra total 
±0,5 a 0,8 pontos percentuais (em toda a Europa)
±2,6 a 4,4 pontos percentuais (amostra nacional)
Entre subgrupos, ex.: 
Masculino / </a:t>
                      </a:r>
                      <a:r>
                        <a:rPr lang="en-GB" sz="1400" b="0" dirty="0" err="1" smtClean="0">
                          <a:solidFill>
                            <a:schemeClr val="tx1"/>
                          </a:solidFill>
                          <a:latin typeface="Arial" pitchFamily="34" charset="0"/>
                          <a:cs typeface="Arial" pitchFamily="34" charset="0"/>
                        </a:rPr>
                        <a:t>Feminino</a:t>
                      </a:r>
                      <a:r>
                        <a:rPr lang="en-GB" sz="1400" b="0" dirty="0" smtClean="0">
                          <a:solidFill>
                            <a:schemeClr val="tx1"/>
                          </a:solidFill>
                          <a:latin typeface="Arial" pitchFamily="34" charset="0"/>
                          <a:cs typeface="Arial" pitchFamily="34" charset="0"/>
                        </a:rPr>
                        <a:t> ±5,3 a 8,8 pontos </a:t>
                      </a:r>
                      <a:r>
                        <a:rPr lang="en-GB" sz="1400" b="0" dirty="0" err="1" smtClean="0">
                          <a:solidFill>
                            <a:schemeClr val="tx1"/>
                          </a:solidFill>
                          <a:latin typeface="Arial" pitchFamily="34" charset="0"/>
                          <a:cs typeface="Arial" pitchFamily="34" charset="0"/>
                        </a:rPr>
                        <a:t>percentuais</a:t>
                      </a:r>
                      <a:r>
                        <a:rPr lang="en-GB" sz="1400" b="0" dirty="0" smtClean="0">
                          <a:solidFill>
                            <a:schemeClr val="tx1"/>
                          </a:solidFill>
                          <a:latin typeface="Arial" pitchFamily="34" charset="0"/>
                          <a:cs typeface="Arial" pitchFamily="34" charset="0"/>
                        </a:rPr>
                        <a:t> </a:t>
                      </a: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hMerge="1">
                  <a:txBody>
                    <a:bodyPr/>
                    <a:lstStyle/>
                    <a:p>
                      <a:endParaRPr lang="en-GB" sz="1400" dirty="0">
                        <a:solidFill>
                          <a:srgbClr val="003399"/>
                        </a:solidFill>
                        <a:latin typeface="Arial" pitchFamily="34" charset="0"/>
                        <a:cs typeface="Arial" pitchFamily="34" charset="0"/>
                      </a:endParaRPr>
                    </a:p>
                  </a:txBody>
                  <a:tcPr/>
                </a:tc>
                <a:tc hMerge="1">
                  <a:txBody>
                    <a:bodyPr/>
                    <a:lstStyle/>
                    <a:p>
                      <a:endParaRPr lang="en-GB" sz="1400" dirty="0">
                        <a:solidFill>
                          <a:srgbClr val="003399"/>
                        </a:solidFill>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5235143" y="5181329"/>
            <a:ext cx="227556" cy="345605"/>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5" name="D_427c92b4b94e4ec7"/>
          <p:cNvSpPr txBox="1">
            <a:spLocks/>
          </p:cNvSpPr>
          <p:nvPr/>
        </p:nvSpPr>
        <p:spPr bwMode="auto">
          <a:xfrm>
            <a:off x="471488" y="154379"/>
            <a:ext cx="8097796" cy="629391"/>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algn="l" defTabSz="457200">
              <a:defRPr/>
            </a:pPr>
            <a:r>
              <a:rPr lang="en-GB" sz="2000" b="1" dirty="0" smtClean="0">
                <a:solidFill>
                  <a:srgbClr val="003399"/>
                </a:solidFill>
                <a:latin typeface="Arial" pitchFamily="34" charset="0"/>
                <a:ea typeface="ＭＳ Ｐゴシック" charset="-128"/>
                <a:cs typeface="Arial" pitchFamily="34" charset="0"/>
              </a:rPr>
              <a:t>Programas e políticas que permitem trabalhar até mais tarde</a:t>
            </a:r>
            <a:endParaRPr kumimoji="0" lang="en-GB" sz="2000" b="1" i="0" u="none" strike="noStrike" kern="1200" cap="none" spc="0" normalizeH="0" baseline="0" noProof="0" dirty="0">
              <a:ln>
                <a:noFill/>
              </a:ln>
              <a:solidFill>
                <a:srgbClr val="003399"/>
              </a:solidFill>
              <a:effectLst/>
              <a:uLnTx/>
              <a:uFillTx/>
              <a:latin typeface="Arial" pitchFamily="34" charset="0"/>
              <a:ea typeface="ＭＳ Ｐゴシック" charset="-128"/>
              <a:cs typeface="Arial" pitchFamily="34" charset="0"/>
            </a:endParaRPr>
          </a:p>
        </p:txBody>
      </p:sp>
      <p:sp>
        <p:nvSpPr>
          <p:cNvPr id="9" name="D_1d241cecb8849ec7"/>
          <p:cNvSpPr txBox="1"/>
          <p:nvPr/>
        </p:nvSpPr>
        <p:spPr>
          <a:xfrm>
            <a:off x="355394" y="861621"/>
            <a:ext cx="8135259" cy="725500"/>
          </a:xfrm>
          <a:prstGeom prst="rect">
            <a:avLst/>
          </a:prstGeom>
          <a:noFill/>
        </p:spPr>
        <p:txBody>
          <a:bodyPr wrap="square" rtlCol="0">
            <a:noAutofit/>
          </a:bodyPr>
          <a:lstStyle/>
          <a:p>
            <a:pPr algn="l"/>
            <a:r>
              <a:rPr lang="en-GB" sz="1600" b="1" dirty="0" smtClean="0">
                <a:solidFill>
                  <a:schemeClr val="tx1"/>
                </a:solidFill>
              </a:rPr>
              <a:t>Na sua opinião, deveriam ser introduzidos programas ou políticas no </a:t>
            </a:r>
            <a:r>
              <a:rPr lang="en-GB" sz="1600" b="1" dirty="0" err="1" smtClean="0">
                <a:solidFill>
                  <a:schemeClr val="tx1"/>
                </a:solidFill>
              </a:rPr>
              <a:t>seu</a:t>
            </a:r>
            <a:r>
              <a:rPr lang="en-GB" sz="1600" b="1" dirty="0" smtClean="0">
                <a:solidFill>
                  <a:schemeClr val="tx1"/>
                </a:solidFill>
              </a:rPr>
              <a:t> local</a:t>
            </a:r>
            <a:br>
              <a:rPr lang="en-GB" sz="1600" b="1" dirty="0" smtClean="0">
                <a:solidFill>
                  <a:schemeClr val="tx1"/>
                </a:solidFill>
              </a:rPr>
            </a:br>
            <a:r>
              <a:rPr lang="en-GB" sz="1600" b="1" dirty="0" smtClean="0">
                <a:solidFill>
                  <a:schemeClr val="tx1"/>
                </a:solidFill>
              </a:rPr>
              <a:t>de trabalho, de forma a tornar mais fácil aos trabalhadores continuarem a trabalhar até ou para além da idade da reforma, caso o desejem fazer? (%)</a:t>
            </a:r>
            <a:endParaRPr lang="en-GB" sz="1600" b="1" dirty="0">
              <a:solidFill>
                <a:schemeClr val="tx1"/>
              </a:solidFill>
            </a:endParaRPr>
          </a:p>
        </p:txBody>
      </p:sp>
      <p:cxnSp>
        <p:nvCxnSpPr>
          <p:cNvPr id="12" name="Straight Connector 11"/>
          <p:cNvCxnSpPr/>
          <p:nvPr/>
        </p:nvCxnSpPr>
        <p:spPr>
          <a:xfrm>
            <a:off x="457200" y="1634247"/>
            <a:ext cx="788913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030119" y="5188419"/>
            <a:ext cx="227556" cy="345605"/>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90" name="D_f97cc4f2c2d7f5c7"/>
          <p:cNvGraphicFramePr/>
          <p:nvPr>
            <p:extLst>
              <p:ext uri="{D42A27DB-BD31-4B8C-83A1-F6EECF244321}">
                <p14:modId xmlns:p14="http://schemas.microsoft.com/office/powerpoint/2010/main" val="1322388987"/>
              </p:ext>
            </p:extLst>
          </p:nvPr>
        </p:nvGraphicFramePr>
        <p:xfrm>
          <a:off x="304801" y="1546151"/>
          <a:ext cx="8158263" cy="41360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4224271362"/>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D_3023505c21b62747"/>
          <p:cNvSpPr txBox="1">
            <a:spLocks noChangeArrowheads="1"/>
          </p:cNvSpPr>
          <p:nvPr/>
        </p:nvSpPr>
        <p:spPr bwMode="gray">
          <a:xfrm>
            <a:off x="467833" y="5689027"/>
            <a:ext cx="7921256" cy="385705"/>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en-GB" sz="1200" kern="0" dirty="0" smtClean="0">
                <a:solidFill>
                  <a:srgbClr val="003399"/>
                </a:solidFill>
                <a:latin typeface="Arial" pitchFamily="34" charset="0"/>
                <a:cs typeface="Arial" pitchFamily="34" charset="0"/>
              </a:rPr>
              <a:t>Exclui Não </a:t>
            </a:r>
            <a:r>
              <a:rPr lang="en-GB" sz="1200" kern="0" dirty="0" err="1" smtClean="0">
                <a:solidFill>
                  <a:srgbClr val="003399"/>
                </a:solidFill>
                <a:latin typeface="Arial" pitchFamily="34" charset="0"/>
                <a:cs typeface="Arial" pitchFamily="34" charset="0"/>
              </a:rPr>
              <a:t>sabe</a:t>
            </a:r>
            <a:r>
              <a:rPr lang="en-GB" sz="1200" kern="0" dirty="0" smtClean="0">
                <a:solidFill>
                  <a:srgbClr val="003399"/>
                </a:solidFill>
                <a:latin typeface="Arial" pitchFamily="34" charset="0"/>
                <a:cs typeface="Arial" pitchFamily="34" charset="0"/>
              </a:rPr>
              <a:t>;</a:t>
            </a:r>
            <a:br>
              <a:rPr lang="en-GB" sz="1200" kern="0" dirty="0" smtClean="0">
                <a:solidFill>
                  <a:srgbClr val="003399"/>
                </a:solidFill>
                <a:latin typeface="Arial" pitchFamily="34" charset="0"/>
                <a:cs typeface="Arial" pitchFamily="34" charset="0"/>
              </a:rPr>
            </a:br>
            <a:r>
              <a:rPr lang="en-GB" sz="1200" kern="0" dirty="0" smtClean="0">
                <a:solidFill>
                  <a:srgbClr val="003399"/>
                </a:solidFill>
                <a:latin typeface="Arial" pitchFamily="34" charset="0"/>
                <a:cs typeface="Arial" pitchFamily="34" charset="0"/>
              </a:rPr>
              <a:t> </a:t>
            </a:r>
            <a:r>
              <a:rPr lang="en-GB" sz="1200" b="1" kern="0" dirty="0"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Os trabalhadores não estão informados sobre programas/políticas no seu local de trabalho</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22bef2b74574efb7"/>
          <p:cNvGraphicFramePr/>
          <p:nvPr>
            <p:extLst>
              <p:ext uri="{D42A27DB-BD31-4B8C-83A1-F6EECF244321}">
                <p14:modId xmlns:p14="http://schemas.microsoft.com/office/powerpoint/2010/main" val="1268436922"/>
              </p:ext>
            </p:extLst>
          </p:nvPr>
        </p:nvGraphicFramePr>
        <p:xfrm>
          <a:off x="304800" y="1686296"/>
          <a:ext cx="8051260" cy="4181104"/>
        </p:xfrm>
        <a:graphic>
          <a:graphicData uri="http://schemas.openxmlformats.org/drawingml/2006/chart">
            <c:chart xmlns:c="http://schemas.openxmlformats.org/drawingml/2006/chart" xmlns:r="http://schemas.openxmlformats.org/officeDocument/2006/relationships" r:id="rId3"/>
          </a:graphicData>
        </a:graphic>
      </p:graphicFrame>
      <p:sp>
        <p:nvSpPr>
          <p:cNvPr id="7" name="D_57dbfb65708474c7"/>
          <p:cNvSpPr txBox="1">
            <a:spLocks/>
          </p:cNvSpPr>
          <p:nvPr/>
        </p:nvSpPr>
        <p:spPr bwMode="auto">
          <a:xfrm>
            <a:off x="452438" y="154379"/>
            <a:ext cx="8097796" cy="629391"/>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lvl="0" algn="l" defTabSz="457200">
              <a:defRPr/>
            </a:pPr>
            <a:r>
              <a:rPr lang="en-GB" sz="2000" b="1" dirty="0" smtClean="0">
                <a:solidFill>
                  <a:srgbClr val="003399"/>
                </a:solidFill>
                <a:latin typeface="Arial" pitchFamily="34" charset="0"/>
                <a:ea typeface="ＭＳ Ｐゴシック" charset="-128"/>
                <a:cs typeface="Arial" pitchFamily="34" charset="0"/>
              </a:rPr>
              <a:t>Programas e políticas que permitem trabalhar até mais tarde</a:t>
            </a:r>
            <a:endParaRPr kumimoji="0" lang="en-GB" sz="2000" b="1" i="0" u="none" strike="noStrike" kern="1200" cap="none" spc="0" normalizeH="0" baseline="0" noProof="0" dirty="0">
              <a:ln>
                <a:noFill/>
              </a:ln>
              <a:solidFill>
                <a:srgbClr val="003399"/>
              </a:solidFill>
              <a:effectLst/>
              <a:uLnTx/>
              <a:uFillTx/>
              <a:latin typeface="Arial" pitchFamily="34" charset="0"/>
              <a:ea typeface="ＭＳ Ｐゴシック" charset="-128"/>
              <a:cs typeface="Arial" pitchFamily="34" charset="0"/>
            </a:endParaRPr>
          </a:p>
        </p:txBody>
      </p:sp>
      <p:sp>
        <p:nvSpPr>
          <p:cNvPr id="8" name="D_0ff2fcfbf974ecc7"/>
          <p:cNvSpPr txBox="1"/>
          <p:nvPr/>
        </p:nvSpPr>
        <p:spPr>
          <a:xfrm>
            <a:off x="367838" y="890649"/>
            <a:ext cx="7908590" cy="725500"/>
          </a:xfrm>
          <a:prstGeom prst="rect">
            <a:avLst/>
          </a:prstGeom>
          <a:noFill/>
        </p:spPr>
        <p:txBody>
          <a:bodyPr wrap="square" rtlCol="0">
            <a:noAutofit/>
          </a:bodyPr>
          <a:lstStyle/>
          <a:p>
            <a:pPr algn="l"/>
            <a:r>
              <a:rPr lang="en-GB" sz="1600" b="1" dirty="0" smtClean="0">
                <a:solidFill>
                  <a:schemeClr val="tx1"/>
                </a:solidFill>
              </a:rPr>
              <a:t>Na sua opinião, deveriam ser introduzidos programas ou políticas no seu local de trabalho, de forma a tornar mais fácil aos trabalhadores continuarem a trabalhar até ou para além da idade da reforma, caso o desejem fazer? (%)</a:t>
            </a:r>
            <a:endParaRPr lang="en-GB" sz="1600" b="1" dirty="0">
              <a:solidFill>
                <a:schemeClr val="tx1"/>
              </a:solidFill>
            </a:endParaRPr>
          </a:p>
        </p:txBody>
      </p:sp>
      <p:cxnSp>
        <p:nvCxnSpPr>
          <p:cNvPr id="13" name="Straight Connector 12"/>
          <p:cNvCxnSpPr/>
          <p:nvPr/>
        </p:nvCxnSpPr>
        <p:spPr>
          <a:xfrm>
            <a:off x="457200" y="1702343"/>
            <a:ext cx="7636213"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1454392396"/>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D_3023505c21b62747"/>
          <p:cNvSpPr txBox="1">
            <a:spLocks noChangeArrowheads="1"/>
          </p:cNvSpPr>
          <p:nvPr/>
        </p:nvSpPr>
        <p:spPr bwMode="gray">
          <a:xfrm>
            <a:off x="425302" y="5678394"/>
            <a:ext cx="7783033" cy="414060"/>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en-GB" sz="1200" kern="0" dirty="0" smtClean="0">
                <a:solidFill>
                  <a:srgbClr val="003399"/>
                </a:solidFill>
                <a:latin typeface="Arial" pitchFamily="34" charset="0"/>
                <a:cs typeface="Arial" pitchFamily="34" charset="0"/>
              </a:rPr>
              <a:t>Exclui Não </a:t>
            </a:r>
            <a:r>
              <a:rPr lang="en-GB" sz="1200" kern="0" dirty="0" err="1" smtClean="0">
                <a:solidFill>
                  <a:srgbClr val="003399"/>
                </a:solidFill>
                <a:latin typeface="Arial" pitchFamily="34" charset="0"/>
                <a:cs typeface="Arial" pitchFamily="34" charset="0"/>
              </a:rPr>
              <a:t>sabe</a:t>
            </a:r>
            <a:r>
              <a:rPr lang="en-GB" sz="1200" kern="0" dirty="0" smtClean="0">
                <a:solidFill>
                  <a:srgbClr val="003399"/>
                </a:solidFill>
                <a:latin typeface="Arial" pitchFamily="34" charset="0"/>
                <a:cs typeface="Arial" pitchFamily="34" charset="0"/>
              </a:rPr>
              <a:t>;</a:t>
            </a:r>
            <a:br>
              <a:rPr lang="en-GB" sz="1200" kern="0" dirty="0" smtClean="0">
                <a:solidFill>
                  <a:srgbClr val="003399"/>
                </a:solidFill>
                <a:latin typeface="Arial" pitchFamily="34" charset="0"/>
                <a:cs typeface="Arial" pitchFamily="34" charset="0"/>
              </a:rPr>
            </a:br>
            <a:r>
              <a:rPr lang="en-GB" sz="1200" kern="0" dirty="0" smtClean="0">
                <a:solidFill>
                  <a:srgbClr val="003399"/>
                </a:solidFill>
                <a:latin typeface="Arial" pitchFamily="34" charset="0"/>
                <a:cs typeface="Arial" pitchFamily="34" charset="0"/>
              </a:rPr>
              <a:t> </a:t>
            </a:r>
            <a:r>
              <a:rPr lang="en-GB" sz="1200" b="1" kern="0" dirty="0"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Os trabalhadores não estão informados sobre programas/políticas no seu local de trabalho</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a4dee66ceeeb4057"/>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a2cc5bd4ccff7057"/>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b36253340ddf9057"/>
          <p:cNvSpPr txBox="1">
            <a:spLocks/>
          </p:cNvSpPr>
          <p:nvPr/>
        </p:nvSpPr>
        <p:spPr bwMode="auto">
          <a:xfrm>
            <a:off x="460139" y="4672705"/>
            <a:ext cx="7646400" cy="38415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lang="en-GB" sz="2200" b="1" dirty="0" smtClean="0">
                <a:solidFill>
                  <a:schemeClr val="tx2"/>
                </a:solidFill>
                <a:latin typeface="Arial"/>
                <a:ea typeface="ＭＳ Ｐゴシック" charset="-128"/>
                <a:cs typeface="Arial"/>
              </a:rPr>
              <a:t>Causas comuns do stress relacionado com o trabalho</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c59b101a618791ff"/>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ebe94d901ae1ea77"/>
          <p:cNvGraphicFramePr/>
          <p:nvPr>
            <p:extLst>
              <p:ext uri="{D42A27DB-BD31-4B8C-83A1-F6EECF244321}">
                <p14:modId xmlns:p14="http://schemas.microsoft.com/office/powerpoint/2010/main" val="498529765"/>
              </p:ext>
            </p:extLst>
          </p:nvPr>
        </p:nvGraphicFramePr>
        <p:xfrm>
          <a:off x="876300" y="1995055"/>
          <a:ext cx="7442200" cy="3872344"/>
        </p:xfrm>
        <a:graphic>
          <a:graphicData uri="http://schemas.openxmlformats.org/drawingml/2006/chart">
            <c:chart xmlns:c="http://schemas.openxmlformats.org/drawingml/2006/chart" xmlns:r="http://schemas.openxmlformats.org/officeDocument/2006/relationships" r:id="rId3"/>
          </a:graphicData>
        </a:graphic>
      </p:graphicFrame>
      <p:sp>
        <p:nvSpPr>
          <p:cNvPr id="25" name="D_3c9eaae63b4dc857"/>
          <p:cNvSpPr>
            <a:spLocks noGrp="1"/>
          </p:cNvSpPr>
          <p:nvPr>
            <p:ph type="title"/>
          </p:nvPr>
        </p:nvSpPr>
        <p:spPr>
          <a:xfrm>
            <a:off x="457200" y="142504"/>
            <a:ext cx="8283038" cy="629391"/>
          </a:xfrm>
        </p:spPr>
        <p:txBody>
          <a:bodyPr>
            <a:normAutofit/>
          </a:bodyPr>
          <a:lstStyle/>
          <a:p>
            <a:r>
              <a:rPr lang="en-GB" sz="2000" dirty="0" smtClean="0">
                <a:latin typeface="Arial" pitchFamily="34" charset="0"/>
                <a:cs typeface="Arial" pitchFamily="34" charset="0"/>
              </a:rPr>
              <a:t>Causas comuns do stress relacionado com o </a:t>
            </a:r>
            <a:r>
              <a:rPr lang="en-GB" sz="2000" dirty="0" err="1" smtClean="0">
                <a:latin typeface="Arial" pitchFamily="34" charset="0"/>
                <a:cs typeface="Arial" pitchFamily="34" charset="0"/>
              </a:rPr>
              <a:t>trabalho</a:t>
            </a:r>
            <a:r>
              <a:rPr lang="en-GB" sz="2000" dirty="0" smtClean="0">
                <a:latin typeface="Arial" pitchFamily="34" charset="0"/>
                <a:cs typeface="Arial" pitchFamily="34" charset="0"/>
              </a:rPr>
              <a:t> </a:t>
            </a:r>
            <a:br>
              <a:rPr lang="en-GB" sz="2000" dirty="0" smtClean="0">
                <a:latin typeface="Arial" pitchFamily="34" charset="0"/>
                <a:cs typeface="Arial" pitchFamily="34" charset="0"/>
              </a:rPr>
            </a:br>
            <a:r>
              <a:rPr lang="en-GB" sz="2000" dirty="0" smtClean="0">
                <a:latin typeface="Arial" pitchFamily="34" charset="0"/>
                <a:cs typeface="Arial" pitchFamily="34" charset="0"/>
              </a:rPr>
              <a:t>(Portugal)</a:t>
            </a:r>
            <a:endParaRPr lang="en-GB" sz="2000" dirty="0">
              <a:latin typeface="Arial" pitchFamily="34" charset="0"/>
              <a:cs typeface="Arial" pitchFamily="34" charset="0"/>
            </a:endParaRPr>
          </a:p>
        </p:txBody>
      </p:sp>
      <p:sp>
        <p:nvSpPr>
          <p:cNvPr id="8" name="D_5095a7dc46552857"/>
          <p:cNvSpPr txBox="1"/>
          <p:nvPr/>
        </p:nvSpPr>
        <p:spPr>
          <a:xfrm>
            <a:off x="378921" y="1228552"/>
            <a:ext cx="7199085" cy="338554"/>
          </a:xfrm>
          <a:prstGeom prst="rect">
            <a:avLst/>
          </a:prstGeom>
          <a:noFill/>
        </p:spPr>
        <p:txBody>
          <a:bodyPr wrap="square" rtlCol="0">
            <a:spAutoFit/>
          </a:bodyPr>
          <a:lstStyle/>
          <a:p>
            <a:pPr algn="l"/>
            <a:r>
              <a:rPr lang="en-GB" sz="1600" b="1" dirty="0" smtClean="0">
                <a:solidFill>
                  <a:schemeClr val="tx1"/>
                </a:solidFill>
              </a:rPr>
              <a:t>Na sua opinião, hoje em dia quais são as causas mais comuns de stress relacionado com o trabalho? (%)</a:t>
            </a:r>
            <a:endParaRPr lang="en-GB" sz="1600" b="1" dirty="0">
              <a:solidFill>
                <a:schemeClr val="tx1"/>
              </a:solidFill>
            </a:endParaRPr>
          </a:p>
        </p:txBody>
      </p:sp>
      <p:cxnSp>
        <p:nvCxnSpPr>
          <p:cNvPr id="7" name="Straight Connector 6"/>
          <p:cNvCxnSpPr/>
          <p:nvPr/>
        </p:nvCxnSpPr>
        <p:spPr>
          <a:xfrm>
            <a:off x="458788" y="1828800"/>
            <a:ext cx="7704137"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9" name="D_4e30165101e9dca7"/>
          <p:cNvSpPr txBox="1">
            <a:spLocks noChangeArrowheads="1"/>
          </p:cNvSpPr>
          <p:nvPr/>
        </p:nvSpPr>
        <p:spPr bwMode="gray">
          <a:xfrm>
            <a:off x="457200" y="5828557"/>
            <a:ext cx="7770812" cy="317500"/>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2836658414"/>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7e41c4f2ca063ddf"/>
          <p:cNvGraphicFramePr/>
          <p:nvPr>
            <p:extLst>
              <p:ext uri="{D42A27DB-BD31-4B8C-83A1-F6EECF244321}">
                <p14:modId xmlns:p14="http://schemas.microsoft.com/office/powerpoint/2010/main" val="3451271291"/>
              </p:ext>
            </p:extLst>
          </p:nvPr>
        </p:nvGraphicFramePr>
        <p:xfrm>
          <a:off x="2030227" y="1231251"/>
          <a:ext cx="6629400" cy="4358245"/>
        </p:xfrm>
        <a:graphic>
          <a:graphicData uri="http://schemas.openxmlformats.org/drawingml/2006/chart">
            <c:chart xmlns:c="http://schemas.openxmlformats.org/drawingml/2006/chart" xmlns:r="http://schemas.openxmlformats.org/officeDocument/2006/relationships" r:id="rId3"/>
          </a:graphicData>
        </a:graphic>
      </p:graphicFrame>
      <p:sp>
        <p:nvSpPr>
          <p:cNvPr id="12" name="D_3c672b867fe2fddf"/>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sp>
        <p:nvSpPr>
          <p:cNvPr id="16" name="D_939a7283acb59312"/>
          <p:cNvSpPr>
            <a:spLocks noGrp="1"/>
          </p:cNvSpPr>
          <p:nvPr>
            <p:ph type="title"/>
          </p:nvPr>
        </p:nvSpPr>
        <p:spPr>
          <a:xfrm>
            <a:off x="452439" y="0"/>
            <a:ext cx="7408862" cy="878779"/>
          </a:xfrm>
        </p:spPr>
        <p:txBody>
          <a:bodyPr>
            <a:normAutofit/>
          </a:bodyPr>
          <a:lstStyle/>
          <a:p>
            <a:r>
              <a:rPr lang="en-GB" sz="2000" dirty="0" smtClean="0">
                <a:latin typeface="Arial" pitchFamily="34" charset="0"/>
                <a:cs typeface="Arial" pitchFamily="34" charset="0"/>
              </a:rPr>
              <a:t>Causas comuns do stress relacionado com o trabalho - Horas de trabalho ou volume de trabalho (Portugal)</a:t>
            </a:r>
            <a:endParaRPr lang="en-GB" sz="2000" dirty="0">
              <a:latin typeface="Arial" pitchFamily="34" charset="0"/>
              <a:cs typeface="Arial" pitchFamily="34" charset="0"/>
            </a:endParaRPr>
          </a:p>
        </p:txBody>
      </p:sp>
      <p:cxnSp>
        <p:nvCxnSpPr>
          <p:cNvPr id="14" name="Straight Connector 13"/>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58788" y="2831548"/>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8" name="D_d98e9181a5d8d6ce"/>
          <p:cNvSpPr/>
          <p:nvPr/>
        </p:nvSpPr>
        <p:spPr>
          <a:xfrm>
            <a:off x="458789" y="2873829"/>
            <a:ext cx="1355498" cy="310144"/>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graphicFrame>
        <p:nvGraphicFramePr>
          <p:cNvPr id="19" name="D_8b41d2352d48fddf"/>
          <p:cNvGraphicFramePr>
            <a:graphicFrameLocks noGrp="1"/>
          </p:cNvGraphicFramePr>
          <p:nvPr>
            <p:extLst>
              <p:ext uri="{D42A27DB-BD31-4B8C-83A1-F6EECF244321}">
                <p14:modId xmlns:p14="http://schemas.microsoft.com/office/powerpoint/2010/main" val="2169437557"/>
              </p:ext>
            </p:extLst>
          </p:nvPr>
        </p:nvGraphicFramePr>
        <p:xfrm>
          <a:off x="1818703" y="2251819"/>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cxnSp>
        <p:nvCxnSpPr>
          <p:cNvPr id="20" name="Straight Connector 19"/>
          <p:cNvCxnSpPr/>
          <p:nvPr/>
        </p:nvCxnSpPr>
        <p:spPr>
          <a:xfrm>
            <a:off x="458788" y="406007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1" name="D_6ce671bd7363fece"/>
          <p:cNvSpPr/>
          <p:nvPr/>
        </p:nvSpPr>
        <p:spPr>
          <a:xfrm>
            <a:off x="458789" y="4102351"/>
            <a:ext cx="1355498" cy="310144"/>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22" name="D_50e7de789aa056ce"/>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23" name="D_9e4da9bc0a68d6ce"/>
          <p:cNvSpPr/>
          <p:nvPr/>
        </p:nvSpPr>
        <p:spPr>
          <a:xfrm>
            <a:off x="389104" y="1622176"/>
            <a:ext cx="4572000" cy="276999"/>
          </a:xfrm>
          <a:prstGeom prst="rect">
            <a:avLst/>
          </a:prstGeom>
        </p:spPr>
        <p:txBody>
          <a:bodyPr wrap="square">
            <a:spAutoFit/>
          </a:bodyPr>
          <a:lstStyle/>
          <a:p>
            <a:pPr algn="l"/>
            <a:r>
              <a:rPr lang="en-GB" sz="1200" dirty="0" smtClean="0">
                <a:solidFill>
                  <a:schemeClr val="tx2"/>
                </a:solidFill>
              </a:rPr>
              <a:t>Horas de trabalho ou volume de trabalho</a:t>
            </a:r>
            <a:endParaRPr lang="en-GB" sz="1200" dirty="0">
              <a:solidFill>
                <a:schemeClr val="tx2"/>
              </a:solidFill>
            </a:endParaRPr>
          </a:p>
        </p:txBody>
      </p:sp>
      <p:graphicFrame>
        <p:nvGraphicFramePr>
          <p:cNvPr id="3" name="Ipsos Ribbon Rules" hidden="1"/>
          <p:cNvGraphicFramePr/>
          <p:nvPr>
            <p:extLst>
              <p:ext uri="{D42A27DB-BD31-4B8C-83A1-F6EECF244321}">
                <p14:modId xmlns:p14="http://schemas.microsoft.com/office/powerpoint/2010/main" val="1243682283"/>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d2f75c2a5768e19b"/>
          <p:cNvGraphicFramePr/>
          <p:nvPr>
            <p:extLst>
              <p:ext uri="{D42A27DB-BD31-4B8C-83A1-F6EECF244321}">
                <p14:modId xmlns:p14="http://schemas.microsoft.com/office/powerpoint/2010/main" val="186460381"/>
              </p:ext>
            </p:extLst>
          </p:nvPr>
        </p:nvGraphicFramePr>
        <p:xfrm>
          <a:off x="2755658" y="1021122"/>
          <a:ext cx="66675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13" name="D_4fa436eacb2288ac"/>
          <p:cNvSpPr txBox="1">
            <a:spLocks/>
          </p:cNvSpPr>
          <p:nvPr/>
        </p:nvSpPr>
        <p:spPr bwMode="auto">
          <a:xfrm>
            <a:off x="452439" y="0"/>
            <a:ext cx="7408862" cy="878779"/>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algn="l" defTabSz="457200">
              <a:defRPr/>
            </a:pPr>
            <a:r>
              <a:rPr lang="en-GB" sz="2000" b="1" dirty="0" smtClean="0">
                <a:solidFill>
                  <a:srgbClr val="003399"/>
                </a:solidFill>
                <a:latin typeface="Arial" pitchFamily="34" charset="0"/>
                <a:ea typeface="ＭＳ Ｐゴシック" charset="-128"/>
                <a:cs typeface="Arial" pitchFamily="34" charset="0"/>
              </a:rPr>
              <a:t>Causas comuns do stress relacionado com o trabalho - Horas de trabalho ou volume de trabalho (Portugal)</a:t>
            </a:r>
            <a:endParaRPr lang="en-GB" sz="2000" b="1" dirty="0">
              <a:solidFill>
                <a:srgbClr val="003399"/>
              </a:solidFill>
              <a:latin typeface="Arial" pitchFamily="34" charset="0"/>
              <a:ea typeface="ＭＳ Ｐゴシック" charset="-128"/>
              <a:cs typeface="Arial" pitchFamily="34" charset="0"/>
            </a:endParaRPr>
          </a:p>
        </p:txBody>
      </p:sp>
      <p:sp>
        <p:nvSpPr>
          <p:cNvPr id="14" name="D_66aeeff48d5188ac"/>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cxnSp>
        <p:nvCxnSpPr>
          <p:cNvPr id="15" name="Straight Connector 14"/>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6" name="D_8c085800a52f3a8a"/>
          <p:cNvSpPr/>
          <p:nvPr/>
        </p:nvSpPr>
        <p:spPr>
          <a:xfrm>
            <a:off x="389104" y="1622176"/>
            <a:ext cx="4572000" cy="276999"/>
          </a:xfrm>
          <a:prstGeom prst="rect">
            <a:avLst/>
          </a:prstGeom>
        </p:spPr>
        <p:txBody>
          <a:bodyPr wrap="square">
            <a:spAutoFit/>
          </a:bodyPr>
          <a:lstStyle/>
          <a:p>
            <a:pPr algn="l"/>
            <a:r>
              <a:rPr lang="en-GB" sz="1200" dirty="0" smtClean="0">
                <a:solidFill>
                  <a:schemeClr val="tx2"/>
                </a:solidFill>
              </a:rPr>
              <a:t>Horas de trabalho ou volume de trabalho</a:t>
            </a:r>
            <a:endParaRPr lang="en-GB" sz="1200" dirty="0">
              <a:solidFill>
                <a:schemeClr val="tx2"/>
              </a:solidFill>
            </a:endParaRPr>
          </a:p>
        </p:txBody>
      </p:sp>
      <p:cxnSp>
        <p:nvCxnSpPr>
          <p:cNvPr id="17" name="Straight Connector 16"/>
          <p:cNvCxnSpPr/>
          <p:nvPr/>
        </p:nvCxnSpPr>
        <p:spPr>
          <a:xfrm>
            <a:off x="458788" y="301638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58788" y="494870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9" name="D_5c1634013aed6a8a"/>
          <p:cNvSpPr/>
          <p:nvPr/>
        </p:nvSpPr>
        <p:spPr>
          <a:xfrm>
            <a:off x="461425" y="3044955"/>
            <a:ext cx="2164817" cy="846561"/>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20" name="D_281b52be9f7f3a8a"/>
          <p:cNvSpPr/>
          <p:nvPr/>
        </p:nvSpPr>
        <p:spPr>
          <a:xfrm>
            <a:off x="461425" y="4973394"/>
            <a:ext cx="2143551" cy="459844"/>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22" name="D_af61f19346b83a8a"/>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3077735447"/>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381692"/>
          <a:ext cx="2113808" cy="3175444"/>
        </p:xfrm>
        <a:graphic>
          <a:graphicData uri="http://schemas.openxmlformats.org/drawingml/2006/table">
            <a:tbl>
              <a:tblPr firstRow="1" bandRow="1">
                <a:tableStyleId>{2D5ABB26-0587-4C30-8999-92F81FD0307C}</a:tableStyleId>
              </a:tblPr>
              <a:tblGrid>
                <a:gridCol w="2113808"/>
              </a:tblGrid>
              <a:tr h="347593">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429306">
                <a:tc>
                  <a:txBody>
                    <a:bodyPr/>
                    <a:lstStyle/>
                    <a:p>
                      <a:pPr algn="r" fontAlgn="b"/>
                      <a:endParaRPr lang="en-GB" sz="2800" b="0" i="0" u="none" strike="noStrike" dirty="0">
                        <a:solidFill>
                          <a:schemeClr val="accent2"/>
                        </a:solidFill>
                        <a:latin typeface="Arial" pitchFamily="34" charset="0"/>
                        <a:cs typeface="Arial" pitchFamily="34" charset="0"/>
                      </a:endParaRPr>
                    </a:p>
                  </a:txBody>
                  <a:tcPr marL="9525" marR="9525" marT="9525" marB="0" anchor="ctr"/>
                </a:tc>
              </a:tr>
              <a:tr h="347593">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9609">
                <a:tc>
                  <a:txBody>
                    <a:bodyPr/>
                    <a:lstStyle/>
                    <a:p>
                      <a:pPr algn="r" fontAlgn="b"/>
                      <a:endParaRPr lang="en-GB" sz="5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9609">
                <a:tc>
                  <a:txBody>
                    <a:bodyPr/>
                    <a:lstStyle/>
                    <a:p>
                      <a:pPr algn="r" fontAlgn="b"/>
                      <a:endParaRPr lang="en-GB" sz="5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9609">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47593">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47593">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36edc33322757b67"/>
          <p:cNvGraphicFramePr/>
          <p:nvPr>
            <p:extLst>
              <p:ext uri="{D42A27DB-BD31-4B8C-83A1-F6EECF244321}">
                <p14:modId xmlns:p14="http://schemas.microsoft.com/office/powerpoint/2010/main" val="2529972899"/>
              </p:ext>
            </p:extLst>
          </p:nvPr>
        </p:nvGraphicFramePr>
        <p:xfrm>
          <a:off x="1977064" y="1220619"/>
          <a:ext cx="6629400" cy="4358245"/>
        </p:xfrm>
        <a:graphic>
          <a:graphicData uri="http://schemas.openxmlformats.org/drawingml/2006/chart">
            <c:chart xmlns:c="http://schemas.openxmlformats.org/drawingml/2006/chart" xmlns:r="http://schemas.openxmlformats.org/officeDocument/2006/relationships" r:id="rId3"/>
          </a:graphicData>
        </a:graphic>
      </p:graphicFrame>
      <p:sp>
        <p:nvSpPr>
          <p:cNvPr id="12" name="D_8883a3808955dbf7"/>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sp>
        <p:nvSpPr>
          <p:cNvPr id="16" name="D_13927f3fb559a277"/>
          <p:cNvSpPr>
            <a:spLocks noGrp="1"/>
          </p:cNvSpPr>
          <p:nvPr>
            <p:ph type="title"/>
          </p:nvPr>
        </p:nvSpPr>
        <p:spPr>
          <a:xfrm>
            <a:off x="452439" y="0"/>
            <a:ext cx="7408862" cy="878779"/>
          </a:xfrm>
        </p:spPr>
        <p:txBody>
          <a:bodyPr>
            <a:normAutofit/>
          </a:bodyPr>
          <a:lstStyle/>
          <a:p>
            <a:r>
              <a:rPr lang="en-GB" sz="1800" dirty="0" smtClean="0">
                <a:latin typeface="Arial" pitchFamily="34" charset="0"/>
                <a:cs typeface="Arial" pitchFamily="34" charset="0"/>
              </a:rPr>
              <a:t>Causas comuns do stress relacionado com o trabalho - Reorganização do trabalho ou insegurança no trabalho (Portugal)</a:t>
            </a:r>
            <a:endParaRPr lang="en-GB" sz="1800" dirty="0">
              <a:latin typeface="Arial" pitchFamily="34" charset="0"/>
              <a:cs typeface="Arial" pitchFamily="34" charset="0"/>
            </a:endParaRPr>
          </a:p>
        </p:txBody>
      </p:sp>
      <p:cxnSp>
        <p:nvCxnSpPr>
          <p:cNvPr id="14" name="Straight Connector 13"/>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58788" y="2831548"/>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8" name="D_a03cab161df43b67"/>
          <p:cNvSpPr/>
          <p:nvPr/>
        </p:nvSpPr>
        <p:spPr>
          <a:xfrm>
            <a:off x="458789" y="2859314"/>
            <a:ext cx="1282926" cy="324659"/>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graphicFrame>
        <p:nvGraphicFramePr>
          <p:cNvPr id="19" name="D_f471376c6e103b67"/>
          <p:cNvGraphicFramePr>
            <a:graphicFrameLocks noGrp="1"/>
          </p:cNvGraphicFramePr>
          <p:nvPr>
            <p:extLst>
              <p:ext uri="{D42A27DB-BD31-4B8C-83A1-F6EECF244321}">
                <p14:modId xmlns:p14="http://schemas.microsoft.com/office/powerpoint/2010/main" val="3375837910"/>
              </p:ext>
            </p:extLst>
          </p:nvPr>
        </p:nvGraphicFramePr>
        <p:xfrm>
          <a:off x="1786804" y="2251819"/>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cxnSp>
        <p:nvCxnSpPr>
          <p:cNvPr id="20" name="Straight Connector 19"/>
          <p:cNvCxnSpPr/>
          <p:nvPr/>
        </p:nvCxnSpPr>
        <p:spPr>
          <a:xfrm>
            <a:off x="458788" y="406007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1" name="D_a253fc06b1543b67"/>
          <p:cNvSpPr/>
          <p:nvPr/>
        </p:nvSpPr>
        <p:spPr>
          <a:xfrm>
            <a:off x="458789" y="4087836"/>
            <a:ext cx="1282926" cy="324659"/>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22" name="D_5bd9b53f5fc9d577"/>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23" name="D_07bb038696da42c7"/>
          <p:cNvSpPr/>
          <p:nvPr/>
        </p:nvSpPr>
        <p:spPr>
          <a:xfrm>
            <a:off x="389104" y="1622176"/>
            <a:ext cx="4572000" cy="276999"/>
          </a:xfrm>
          <a:prstGeom prst="rect">
            <a:avLst/>
          </a:prstGeom>
        </p:spPr>
        <p:txBody>
          <a:bodyPr wrap="square">
            <a:spAutoFit/>
          </a:bodyPr>
          <a:lstStyle/>
          <a:p>
            <a:pPr algn="l"/>
            <a:r>
              <a:rPr lang="en-GB" sz="1200" dirty="0" smtClean="0">
                <a:solidFill>
                  <a:schemeClr val="tx2"/>
                </a:solidFill>
              </a:rPr>
              <a:t>Reorganização do trabalho ou insegurança no trabalho</a:t>
            </a:r>
            <a:endParaRPr lang="en-GB" sz="1200" dirty="0">
              <a:solidFill>
                <a:schemeClr val="tx2"/>
              </a:solidFill>
            </a:endParaRPr>
          </a:p>
        </p:txBody>
      </p:sp>
      <p:graphicFrame>
        <p:nvGraphicFramePr>
          <p:cNvPr id="2" name="Ipsos Ribbon Rules" hidden="1"/>
          <p:cNvGraphicFramePr/>
          <p:nvPr>
            <p:extLst>
              <p:ext uri="{D42A27DB-BD31-4B8C-83A1-F6EECF244321}">
                <p14:modId xmlns:p14="http://schemas.microsoft.com/office/powerpoint/2010/main" val="2067831368"/>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395908111ff3ed47"/>
          <p:cNvGraphicFramePr/>
          <p:nvPr>
            <p:extLst>
              <p:ext uri="{D42A27DB-BD31-4B8C-83A1-F6EECF244321}">
                <p14:modId xmlns:p14="http://schemas.microsoft.com/office/powerpoint/2010/main" val="1372492784"/>
              </p:ext>
            </p:extLst>
          </p:nvPr>
        </p:nvGraphicFramePr>
        <p:xfrm>
          <a:off x="2755658" y="1021122"/>
          <a:ext cx="66675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13" name="D_04a80b4ba8d45457"/>
          <p:cNvSpPr txBox="1">
            <a:spLocks/>
          </p:cNvSpPr>
          <p:nvPr/>
        </p:nvSpPr>
        <p:spPr bwMode="auto">
          <a:xfrm>
            <a:off x="452439" y="0"/>
            <a:ext cx="7408862" cy="878779"/>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algn="l" defTabSz="457200">
              <a:defRPr/>
            </a:pPr>
            <a:r>
              <a:rPr lang="en-GB" sz="1800" b="1" dirty="0" smtClean="0">
                <a:solidFill>
                  <a:srgbClr val="003399"/>
                </a:solidFill>
                <a:latin typeface="Arial" pitchFamily="34" charset="0"/>
                <a:ea typeface="ＭＳ Ｐゴシック" charset="-128"/>
                <a:cs typeface="Arial" pitchFamily="34" charset="0"/>
              </a:rPr>
              <a:t>Causas comuns do stress relacionado com o trabalho - Reorganização do trabalho ou insegurança no trabalho (Portugal)</a:t>
            </a:r>
            <a:endParaRPr lang="en-GB" sz="1800" b="1" dirty="0">
              <a:solidFill>
                <a:srgbClr val="003399"/>
              </a:solidFill>
              <a:latin typeface="Arial" pitchFamily="34" charset="0"/>
              <a:ea typeface="ＭＳ Ｐゴシック" charset="-128"/>
              <a:cs typeface="Arial" pitchFamily="34" charset="0"/>
            </a:endParaRPr>
          </a:p>
        </p:txBody>
      </p:sp>
      <p:sp>
        <p:nvSpPr>
          <p:cNvPr id="14" name="D_1f19378688f1ce57"/>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cxnSp>
        <p:nvCxnSpPr>
          <p:cNvPr id="15" name="Straight Connector 14"/>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6" name="D_e2b221850fc476c7"/>
          <p:cNvSpPr/>
          <p:nvPr/>
        </p:nvSpPr>
        <p:spPr>
          <a:xfrm>
            <a:off x="389104" y="1622176"/>
            <a:ext cx="4572000" cy="276999"/>
          </a:xfrm>
          <a:prstGeom prst="rect">
            <a:avLst/>
          </a:prstGeom>
        </p:spPr>
        <p:txBody>
          <a:bodyPr wrap="square">
            <a:spAutoFit/>
          </a:bodyPr>
          <a:lstStyle/>
          <a:p>
            <a:pPr algn="l"/>
            <a:r>
              <a:rPr lang="en-GB" sz="1200" dirty="0" smtClean="0">
                <a:solidFill>
                  <a:schemeClr val="tx2"/>
                </a:solidFill>
              </a:rPr>
              <a:t>Reorganização do trabalho ou insegurança no trabalho</a:t>
            </a:r>
            <a:endParaRPr lang="en-GB" sz="1200" dirty="0">
              <a:solidFill>
                <a:schemeClr val="tx2"/>
              </a:solidFill>
            </a:endParaRPr>
          </a:p>
        </p:txBody>
      </p:sp>
      <p:cxnSp>
        <p:nvCxnSpPr>
          <p:cNvPr id="17" name="Straight Connector 16"/>
          <p:cNvCxnSpPr/>
          <p:nvPr/>
        </p:nvCxnSpPr>
        <p:spPr>
          <a:xfrm>
            <a:off x="458788" y="301638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58788" y="4847102"/>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9" name="D_c931216bec10a637"/>
          <p:cNvSpPr/>
          <p:nvPr/>
        </p:nvSpPr>
        <p:spPr>
          <a:xfrm>
            <a:off x="458788" y="3052716"/>
            <a:ext cx="2071761" cy="806903"/>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20" name="D_da84bb356fc3c637"/>
          <p:cNvSpPr/>
          <p:nvPr/>
        </p:nvSpPr>
        <p:spPr>
          <a:xfrm>
            <a:off x="454907" y="4871799"/>
            <a:ext cx="2011846" cy="529542"/>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22" name="D_af67c3b16634d677"/>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4239832456"/>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374654"/>
          <a:ext cx="2113808" cy="3166994"/>
        </p:xfrm>
        <a:graphic>
          <a:graphicData uri="http://schemas.openxmlformats.org/drawingml/2006/table">
            <a:tbl>
              <a:tblPr firstRow="1" bandRow="1">
                <a:tableStyleId>{2D5ABB26-0587-4C30-8999-92F81FD0307C}</a:tableStyleId>
              </a:tblPr>
              <a:tblGrid>
                <a:gridCol w="2113808"/>
              </a:tblGrid>
              <a:tr h="346520">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423526">
                <a:tc>
                  <a:txBody>
                    <a:bodyPr/>
                    <a:lstStyle/>
                    <a:p>
                      <a:pPr algn="r" fontAlgn="b"/>
                      <a:endParaRPr lang="en-GB" sz="2800" b="0" i="0" u="none" strike="noStrike" dirty="0">
                        <a:solidFill>
                          <a:schemeClr val="accent2"/>
                        </a:solidFill>
                        <a:latin typeface="Arial" pitchFamily="34" charset="0"/>
                        <a:cs typeface="Arial" pitchFamily="34" charset="0"/>
                      </a:endParaRPr>
                    </a:p>
                  </a:txBody>
                  <a:tcPr marL="9525" marR="9525" marT="9525" marB="0" anchor="ctr"/>
                </a:tc>
              </a:tr>
              <a:tr h="346520">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8223">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8223">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48223">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46520">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46520">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63916ba97365d1d8"/>
          <p:cNvGraphicFramePr/>
          <p:nvPr>
            <p:extLst>
              <p:ext uri="{D42A27DB-BD31-4B8C-83A1-F6EECF244321}">
                <p14:modId xmlns:p14="http://schemas.microsoft.com/office/powerpoint/2010/main" val="2330040322"/>
              </p:ext>
            </p:extLst>
          </p:nvPr>
        </p:nvGraphicFramePr>
        <p:xfrm>
          <a:off x="2030227" y="1241884"/>
          <a:ext cx="6629400" cy="4358245"/>
        </p:xfrm>
        <a:graphic>
          <a:graphicData uri="http://schemas.openxmlformats.org/drawingml/2006/chart">
            <c:chart xmlns:c="http://schemas.openxmlformats.org/drawingml/2006/chart" xmlns:r="http://schemas.openxmlformats.org/officeDocument/2006/relationships" r:id="rId3"/>
          </a:graphicData>
        </a:graphic>
      </p:graphicFrame>
      <p:sp>
        <p:nvSpPr>
          <p:cNvPr id="12" name="D_6a1af8cb9cd5f8e9"/>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sp>
        <p:nvSpPr>
          <p:cNvPr id="16" name="D_e924fe0fe40df8e9"/>
          <p:cNvSpPr>
            <a:spLocks noGrp="1"/>
          </p:cNvSpPr>
          <p:nvPr>
            <p:ph type="title"/>
          </p:nvPr>
        </p:nvSpPr>
        <p:spPr>
          <a:xfrm>
            <a:off x="452439" y="0"/>
            <a:ext cx="7490082" cy="878779"/>
          </a:xfrm>
        </p:spPr>
        <p:txBody>
          <a:bodyPr>
            <a:normAutofit/>
          </a:bodyPr>
          <a:lstStyle/>
          <a:p>
            <a:r>
              <a:rPr lang="en-GB" sz="1800" dirty="0" smtClean="0">
                <a:latin typeface="Arial" pitchFamily="34" charset="0"/>
                <a:cs typeface="Arial" pitchFamily="34" charset="0"/>
              </a:rPr>
              <a:t>Causas comuns do stress relacionado com o </a:t>
            </a:r>
            <a:r>
              <a:rPr lang="en-GB" sz="1800" dirty="0" err="1" smtClean="0">
                <a:latin typeface="Arial" pitchFamily="34" charset="0"/>
                <a:cs typeface="Arial" pitchFamily="34" charset="0"/>
              </a:rPr>
              <a:t>trabalho</a:t>
            </a:r>
            <a:r>
              <a:rPr lang="en-GB" sz="1800" dirty="0" smtClean="0">
                <a:latin typeface="Arial" pitchFamily="34" charset="0"/>
                <a:cs typeface="Arial" pitchFamily="34" charset="0"/>
              </a:rPr>
              <a:t> – </a:t>
            </a:r>
            <a:br>
              <a:rPr lang="en-GB" sz="1800" dirty="0" smtClean="0">
                <a:latin typeface="Arial" pitchFamily="34" charset="0"/>
                <a:cs typeface="Arial" pitchFamily="34" charset="0"/>
              </a:rPr>
            </a:br>
            <a:r>
              <a:rPr lang="en-GB" sz="1800" dirty="0" err="1" smtClean="0">
                <a:solidFill>
                  <a:schemeClr val="tx2"/>
                </a:solidFill>
              </a:rPr>
              <a:t>Falta</a:t>
            </a:r>
            <a:r>
              <a:rPr lang="en-GB" sz="1800" dirty="0" smtClean="0">
                <a:solidFill>
                  <a:schemeClr val="tx2"/>
                </a:solidFill>
              </a:rPr>
              <a:t> de </a:t>
            </a:r>
            <a:r>
              <a:rPr lang="en-GB" sz="1800" dirty="0" err="1" smtClean="0">
                <a:solidFill>
                  <a:schemeClr val="tx2"/>
                </a:solidFill>
              </a:rPr>
              <a:t>apoio</a:t>
            </a:r>
            <a:r>
              <a:rPr lang="en-GB" sz="1800" dirty="0" smtClean="0">
                <a:solidFill>
                  <a:schemeClr val="tx2"/>
                </a:solidFill>
              </a:rPr>
              <a:t> </a:t>
            </a:r>
            <a:r>
              <a:rPr lang="en-GB" sz="1800" dirty="0" err="1" smtClean="0">
                <a:solidFill>
                  <a:schemeClr val="tx2"/>
                </a:solidFill>
              </a:rPr>
              <a:t>para</a:t>
            </a:r>
            <a:r>
              <a:rPr lang="en-GB" sz="1800" dirty="0" smtClean="0">
                <a:solidFill>
                  <a:schemeClr val="tx2"/>
                </a:solidFill>
              </a:rPr>
              <a:t> </a:t>
            </a:r>
            <a:r>
              <a:rPr lang="en-GB" sz="1800" dirty="0" err="1" smtClean="0">
                <a:solidFill>
                  <a:schemeClr val="tx2"/>
                </a:solidFill>
              </a:rPr>
              <a:t>cumprir</a:t>
            </a:r>
            <a:r>
              <a:rPr lang="en-GB" sz="1800" dirty="0" smtClean="0">
                <a:solidFill>
                  <a:schemeClr val="tx2"/>
                </a:solidFill>
              </a:rPr>
              <a:t> as </a:t>
            </a:r>
            <a:r>
              <a:rPr lang="en-GB" sz="1800" dirty="0" err="1" smtClean="0">
                <a:solidFill>
                  <a:schemeClr val="tx2"/>
                </a:solidFill>
              </a:rPr>
              <a:t>suas</a:t>
            </a:r>
            <a:r>
              <a:rPr lang="en-GB" sz="1800" dirty="0" smtClean="0">
                <a:solidFill>
                  <a:schemeClr val="tx2"/>
                </a:solidFill>
              </a:rPr>
              <a:t> </a:t>
            </a:r>
            <a:r>
              <a:rPr lang="en-GB" sz="1800" dirty="0" err="1" smtClean="0">
                <a:solidFill>
                  <a:schemeClr val="tx2"/>
                </a:solidFill>
              </a:rPr>
              <a:t>funções</a:t>
            </a:r>
            <a:r>
              <a:rPr lang="en-GB" sz="1800" dirty="0" smtClean="0">
                <a:solidFill>
                  <a:schemeClr val="tx2"/>
                </a:solidFill>
              </a:rPr>
              <a:t> </a:t>
            </a:r>
            <a:r>
              <a:rPr lang="en-GB" sz="1800" dirty="0" err="1" smtClean="0">
                <a:solidFill>
                  <a:schemeClr val="tx2"/>
                </a:solidFill>
              </a:rPr>
              <a:t>por</a:t>
            </a:r>
            <a:r>
              <a:rPr lang="en-GB" sz="1800" dirty="0" smtClean="0">
                <a:solidFill>
                  <a:schemeClr val="tx2"/>
                </a:solidFill>
              </a:rPr>
              <a:t> parte dos </a:t>
            </a:r>
            <a:r>
              <a:rPr lang="en-GB" sz="1800" dirty="0" err="1" smtClean="0">
                <a:solidFill>
                  <a:schemeClr val="tx2"/>
                </a:solidFill>
              </a:rPr>
              <a:t>seus</a:t>
            </a:r>
            <a:r>
              <a:rPr lang="en-GB" sz="1800" dirty="0" smtClean="0">
                <a:solidFill>
                  <a:schemeClr val="tx2"/>
                </a:solidFill>
              </a:rPr>
              <a:t> </a:t>
            </a:r>
            <a:r>
              <a:rPr lang="en-GB" sz="1800" dirty="0" err="1" smtClean="0">
                <a:solidFill>
                  <a:schemeClr val="tx2"/>
                </a:solidFill>
              </a:rPr>
              <a:t>colegas</a:t>
            </a:r>
            <a:r>
              <a:rPr lang="en-GB" sz="1800" dirty="0" smtClean="0">
                <a:solidFill>
                  <a:schemeClr val="tx2"/>
                </a:solidFill>
              </a:rPr>
              <a:t> e </a:t>
            </a:r>
            <a:r>
              <a:rPr lang="en-GB" sz="1800" dirty="0" err="1" smtClean="0">
                <a:solidFill>
                  <a:schemeClr val="tx2"/>
                </a:solidFill>
              </a:rPr>
              <a:t>chefes</a:t>
            </a:r>
            <a:r>
              <a:rPr lang="en-GB" sz="1800" dirty="0" smtClean="0">
                <a:solidFill>
                  <a:schemeClr val="tx2"/>
                </a:solidFill>
              </a:rPr>
              <a:t> </a:t>
            </a:r>
            <a:r>
              <a:rPr lang="en-GB" sz="1800" dirty="0" smtClean="0">
                <a:latin typeface="Arial" pitchFamily="34" charset="0"/>
                <a:cs typeface="Arial" pitchFamily="34" charset="0"/>
              </a:rPr>
              <a:t>(Portugal)</a:t>
            </a:r>
            <a:endParaRPr lang="en-GB" sz="1800" dirty="0">
              <a:latin typeface="Arial" pitchFamily="34" charset="0"/>
              <a:cs typeface="Arial" pitchFamily="34" charset="0"/>
            </a:endParaRPr>
          </a:p>
        </p:txBody>
      </p:sp>
      <p:cxnSp>
        <p:nvCxnSpPr>
          <p:cNvPr id="14" name="Straight Connector 13"/>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58788" y="2831548"/>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8" name="D_e98c319f1f8dd1d8"/>
          <p:cNvSpPr/>
          <p:nvPr/>
        </p:nvSpPr>
        <p:spPr>
          <a:xfrm>
            <a:off x="458788" y="2855433"/>
            <a:ext cx="1224869" cy="339173"/>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graphicFrame>
        <p:nvGraphicFramePr>
          <p:cNvPr id="19" name="D_2889e0a7eefb11d8"/>
          <p:cNvGraphicFramePr>
            <a:graphicFrameLocks noGrp="1"/>
          </p:cNvGraphicFramePr>
          <p:nvPr>
            <p:extLst>
              <p:ext uri="{D42A27DB-BD31-4B8C-83A1-F6EECF244321}">
                <p14:modId xmlns:p14="http://schemas.microsoft.com/office/powerpoint/2010/main" val="292083310"/>
              </p:ext>
            </p:extLst>
          </p:nvPr>
        </p:nvGraphicFramePr>
        <p:xfrm>
          <a:off x="1776171" y="2273085"/>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cxnSp>
        <p:nvCxnSpPr>
          <p:cNvPr id="20" name="Straight Connector 19"/>
          <p:cNvCxnSpPr/>
          <p:nvPr/>
        </p:nvCxnSpPr>
        <p:spPr>
          <a:xfrm>
            <a:off x="458788" y="406007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1" name="D_093fca539f7359d8"/>
          <p:cNvSpPr/>
          <p:nvPr/>
        </p:nvSpPr>
        <p:spPr>
          <a:xfrm>
            <a:off x="458788" y="4083955"/>
            <a:ext cx="1224869" cy="339173"/>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22" name="D_137a4ef6636f31d8"/>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23" name="D_322984634efbe9d8"/>
          <p:cNvSpPr/>
          <p:nvPr/>
        </p:nvSpPr>
        <p:spPr>
          <a:xfrm>
            <a:off x="389103" y="1622176"/>
            <a:ext cx="6139515" cy="276999"/>
          </a:xfrm>
          <a:prstGeom prst="rect">
            <a:avLst/>
          </a:prstGeom>
        </p:spPr>
        <p:txBody>
          <a:bodyPr wrap="square">
            <a:spAutoFit/>
          </a:bodyPr>
          <a:lstStyle/>
          <a:p>
            <a:pPr algn="l"/>
            <a:r>
              <a:rPr lang="en-GB" sz="1200" dirty="0" smtClean="0">
                <a:solidFill>
                  <a:schemeClr val="tx2"/>
                </a:solidFill>
              </a:rPr>
              <a:t>Falta de apoio para cumprir as suas funções por parte dos seus colegas e chefes</a:t>
            </a:r>
            <a:endParaRPr lang="en-GB" sz="1200" dirty="0">
              <a:solidFill>
                <a:schemeClr val="tx2"/>
              </a:solidFill>
            </a:endParaRPr>
          </a:p>
        </p:txBody>
      </p:sp>
      <p:graphicFrame>
        <p:nvGraphicFramePr>
          <p:cNvPr id="3" name="Ipsos Ribbon Rules" hidden="1"/>
          <p:cNvGraphicFramePr/>
          <p:nvPr>
            <p:extLst>
              <p:ext uri="{D42A27DB-BD31-4B8C-83A1-F6EECF244321}">
                <p14:modId xmlns:p14="http://schemas.microsoft.com/office/powerpoint/2010/main" val="1182373197"/>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311efa68e0deaac7"/>
          <p:cNvGraphicFramePr/>
          <p:nvPr>
            <p:extLst>
              <p:ext uri="{D42A27DB-BD31-4B8C-83A1-F6EECF244321}">
                <p14:modId xmlns:p14="http://schemas.microsoft.com/office/powerpoint/2010/main" val="2779999652"/>
              </p:ext>
            </p:extLst>
          </p:nvPr>
        </p:nvGraphicFramePr>
        <p:xfrm>
          <a:off x="2755658" y="1021121"/>
          <a:ext cx="6667500" cy="4943743"/>
        </p:xfrm>
        <a:graphic>
          <a:graphicData uri="http://schemas.openxmlformats.org/drawingml/2006/chart">
            <c:chart xmlns:c="http://schemas.openxmlformats.org/drawingml/2006/chart" xmlns:r="http://schemas.openxmlformats.org/officeDocument/2006/relationships" r:id="rId3"/>
          </a:graphicData>
        </a:graphic>
      </p:graphicFrame>
      <p:sp>
        <p:nvSpPr>
          <p:cNvPr id="14" name="D_a0fec2f7f743aac7"/>
          <p:cNvSpPr txBox="1"/>
          <p:nvPr/>
        </p:nvSpPr>
        <p:spPr>
          <a:xfrm>
            <a:off x="379376" y="1009403"/>
            <a:ext cx="7481924" cy="547023"/>
          </a:xfrm>
          <a:prstGeom prst="rect">
            <a:avLst/>
          </a:prstGeom>
          <a:noFill/>
        </p:spPr>
        <p:txBody>
          <a:bodyPr wrap="square" rtlCol="0">
            <a:noAutofit/>
          </a:bodyPr>
          <a:lstStyle/>
          <a:p>
            <a:pPr algn="l"/>
            <a:r>
              <a:rPr lang="en-GB" sz="1600" b="1" dirty="0" smtClean="0">
                <a:solidFill>
                  <a:schemeClr val="tx1"/>
                </a:solidFill>
              </a:rPr>
              <a:t>Na sua opinião, hoje em dia quais são as causas mais comuns de stress relacionado com o trabalho? (%)</a:t>
            </a:r>
          </a:p>
        </p:txBody>
      </p:sp>
      <p:cxnSp>
        <p:nvCxnSpPr>
          <p:cNvPr id="15" name="Straight Connector 14"/>
          <p:cNvCxnSpPr/>
          <p:nvPr/>
        </p:nvCxnSpPr>
        <p:spPr>
          <a:xfrm>
            <a:off x="458788" y="1614784"/>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6" name="D_1c1a919bc6ad9bb6"/>
          <p:cNvSpPr/>
          <p:nvPr/>
        </p:nvSpPr>
        <p:spPr>
          <a:xfrm>
            <a:off x="389104" y="1622176"/>
            <a:ext cx="5780584" cy="276999"/>
          </a:xfrm>
          <a:prstGeom prst="rect">
            <a:avLst/>
          </a:prstGeom>
        </p:spPr>
        <p:txBody>
          <a:bodyPr wrap="square">
            <a:spAutoFit/>
          </a:bodyPr>
          <a:lstStyle/>
          <a:p>
            <a:pPr algn="l"/>
            <a:r>
              <a:rPr lang="en-GB" sz="1200" dirty="0" smtClean="0">
                <a:solidFill>
                  <a:schemeClr val="tx2"/>
                </a:solidFill>
              </a:rPr>
              <a:t>Falta de apoio para cumprir as suas funções por parte dos seus colegas e chefes</a:t>
            </a:r>
            <a:endParaRPr lang="en-GB" sz="1200" dirty="0">
              <a:solidFill>
                <a:schemeClr val="tx2"/>
              </a:solidFill>
            </a:endParaRPr>
          </a:p>
        </p:txBody>
      </p:sp>
      <p:cxnSp>
        <p:nvCxnSpPr>
          <p:cNvPr id="17" name="Straight Connector 16"/>
          <p:cNvCxnSpPr/>
          <p:nvPr/>
        </p:nvCxnSpPr>
        <p:spPr>
          <a:xfrm>
            <a:off x="458788" y="301638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58788" y="4890644"/>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9" name="D_cdd85b23322583b6"/>
          <p:cNvSpPr/>
          <p:nvPr/>
        </p:nvSpPr>
        <p:spPr>
          <a:xfrm>
            <a:off x="458788" y="3059467"/>
            <a:ext cx="2103437" cy="842681"/>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20" name="D_00afd94f806f83b6"/>
          <p:cNvSpPr/>
          <p:nvPr/>
        </p:nvSpPr>
        <p:spPr>
          <a:xfrm>
            <a:off x="458788" y="4919219"/>
            <a:ext cx="2103437" cy="407693"/>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22" name="D_4ea44930edbf43b6"/>
          <p:cNvSpPr txBox="1">
            <a:spLocks noChangeArrowheads="1"/>
          </p:cNvSpPr>
          <p:nvPr/>
        </p:nvSpPr>
        <p:spPr bwMode="gray">
          <a:xfrm>
            <a:off x="457201" y="5696366"/>
            <a:ext cx="7404100"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1827754073"/>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
        <p:nvSpPr>
          <p:cNvPr id="23" name="D_e924fe0fe40df8e9"/>
          <p:cNvSpPr>
            <a:spLocks noGrp="1"/>
          </p:cNvSpPr>
          <p:nvPr>
            <p:ph type="title"/>
          </p:nvPr>
        </p:nvSpPr>
        <p:spPr>
          <a:xfrm>
            <a:off x="452439" y="0"/>
            <a:ext cx="7408862" cy="878779"/>
          </a:xfrm>
        </p:spPr>
        <p:txBody>
          <a:bodyPr>
            <a:normAutofit/>
          </a:bodyPr>
          <a:lstStyle/>
          <a:p>
            <a:r>
              <a:rPr lang="en-GB" sz="1800" dirty="0" smtClean="0">
                <a:latin typeface="Arial" pitchFamily="34" charset="0"/>
                <a:cs typeface="Arial" pitchFamily="34" charset="0"/>
              </a:rPr>
              <a:t>Causas comuns do stress relacionado com o </a:t>
            </a:r>
            <a:r>
              <a:rPr lang="en-GB" sz="1800" dirty="0" err="1" smtClean="0">
                <a:latin typeface="Arial" pitchFamily="34" charset="0"/>
                <a:cs typeface="Arial" pitchFamily="34" charset="0"/>
              </a:rPr>
              <a:t>trabalho</a:t>
            </a:r>
            <a:r>
              <a:rPr lang="en-GB" sz="1800" dirty="0" smtClean="0">
                <a:latin typeface="Arial" pitchFamily="34" charset="0"/>
                <a:cs typeface="Arial" pitchFamily="34" charset="0"/>
              </a:rPr>
              <a:t> – </a:t>
            </a:r>
            <a:br>
              <a:rPr lang="en-GB" sz="1800" dirty="0" smtClean="0">
                <a:latin typeface="Arial" pitchFamily="34" charset="0"/>
                <a:cs typeface="Arial" pitchFamily="34" charset="0"/>
              </a:rPr>
            </a:br>
            <a:r>
              <a:rPr lang="en-GB" sz="1800" dirty="0" err="1" smtClean="0">
                <a:solidFill>
                  <a:schemeClr val="tx2"/>
                </a:solidFill>
              </a:rPr>
              <a:t>Falta</a:t>
            </a:r>
            <a:r>
              <a:rPr lang="en-GB" sz="1800" dirty="0" smtClean="0">
                <a:solidFill>
                  <a:schemeClr val="tx2"/>
                </a:solidFill>
              </a:rPr>
              <a:t> de </a:t>
            </a:r>
            <a:r>
              <a:rPr lang="en-GB" sz="1800" dirty="0" err="1" smtClean="0">
                <a:solidFill>
                  <a:schemeClr val="tx2"/>
                </a:solidFill>
              </a:rPr>
              <a:t>apoio</a:t>
            </a:r>
            <a:r>
              <a:rPr lang="en-GB" sz="1800" dirty="0" smtClean="0">
                <a:solidFill>
                  <a:schemeClr val="tx2"/>
                </a:solidFill>
              </a:rPr>
              <a:t> </a:t>
            </a:r>
            <a:r>
              <a:rPr lang="en-GB" sz="1800" dirty="0" err="1" smtClean="0">
                <a:solidFill>
                  <a:schemeClr val="tx2"/>
                </a:solidFill>
              </a:rPr>
              <a:t>para</a:t>
            </a:r>
            <a:r>
              <a:rPr lang="en-GB" sz="1800" dirty="0" smtClean="0">
                <a:solidFill>
                  <a:schemeClr val="tx2"/>
                </a:solidFill>
              </a:rPr>
              <a:t> </a:t>
            </a:r>
            <a:r>
              <a:rPr lang="en-GB" sz="1800" dirty="0" err="1" smtClean="0">
                <a:solidFill>
                  <a:schemeClr val="tx2"/>
                </a:solidFill>
              </a:rPr>
              <a:t>cumprir</a:t>
            </a:r>
            <a:r>
              <a:rPr lang="en-GB" sz="1800" dirty="0" smtClean="0">
                <a:solidFill>
                  <a:schemeClr val="tx2"/>
                </a:solidFill>
              </a:rPr>
              <a:t> as </a:t>
            </a:r>
            <a:r>
              <a:rPr lang="en-GB" sz="1800" dirty="0" err="1" smtClean="0">
                <a:solidFill>
                  <a:schemeClr val="tx2"/>
                </a:solidFill>
              </a:rPr>
              <a:t>suas</a:t>
            </a:r>
            <a:r>
              <a:rPr lang="en-GB" sz="1800" dirty="0" smtClean="0">
                <a:solidFill>
                  <a:schemeClr val="tx2"/>
                </a:solidFill>
              </a:rPr>
              <a:t> </a:t>
            </a:r>
            <a:r>
              <a:rPr lang="en-GB" sz="1800" dirty="0" err="1" smtClean="0">
                <a:solidFill>
                  <a:schemeClr val="tx2"/>
                </a:solidFill>
              </a:rPr>
              <a:t>funções</a:t>
            </a:r>
            <a:r>
              <a:rPr lang="en-GB" sz="1800" dirty="0" smtClean="0">
                <a:solidFill>
                  <a:schemeClr val="tx2"/>
                </a:solidFill>
              </a:rPr>
              <a:t> </a:t>
            </a:r>
            <a:r>
              <a:rPr lang="en-GB" sz="1800" dirty="0" err="1" smtClean="0">
                <a:solidFill>
                  <a:schemeClr val="tx2"/>
                </a:solidFill>
              </a:rPr>
              <a:t>por</a:t>
            </a:r>
            <a:r>
              <a:rPr lang="en-GB" sz="1800" dirty="0" smtClean="0">
                <a:solidFill>
                  <a:schemeClr val="tx2"/>
                </a:solidFill>
              </a:rPr>
              <a:t> parte dos </a:t>
            </a:r>
            <a:r>
              <a:rPr lang="en-GB" sz="1800" dirty="0" err="1" smtClean="0">
                <a:solidFill>
                  <a:schemeClr val="tx2"/>
                </a:solidFill>
              </a:rPr>
              <a:t>seus</a:t>
            </a:r>
            <a:r>
              <a:rPr lang="en-GB" sz="1800" dirty="0" smtClean="0">
                <a:solidFill>
                  <a:schemeClr val="tx2"/>
                </a:solidFill>
              </a:rPr>
              <a:t> </a:t>
            </a:r>
            <a:r>
              <a:rPr lang="en-GB" sz="1800" dirty="0" err="1" smtClean="0">
                <a:solidFill>
                  <a:schemeClr val="tx2"/>
                </a:solidFill>
              </a:rPr>
              <a:t>colegas</a:t>
            </a:r>
            <a:r>
              <a:rPr lang="en-GB" sz="1800" dirty="0" smtClean="0">
                <a:solidFill>
                  <a:schemeClr val="tx2"/>
                </a:solidFill>
              </a:rPr>
              <a:t> e </a:t>
            </a:r>
            <a:r>
              <a:rPr lang="en-GB" sz="1800" dirty="0" err="1" smtClean="0">
                <a:solidFill>
                  <a:schemeClr val="tx2"/>
                </a:solidFill>
              </a:rPr>
              <a:t>chefes</a:t>
            </a:r>
            <a:r>
              <a:rPr lang="en-GB" sz="1800" dirty="0" smtClean="0">
                <a:solidFill>
                  <a:schemeClr val="tx2"/>
                </a:solidFill>
              </a:rPr>
              <a:t> </a:t>
            </a:r>
            <a:r>
              <a:rPr lang="en-GB" sz="1800" dirty="0" smtClean="0">
                <a:latin typeface="Arial" pitchFamily="34" charset="0"/>
                <a:cs typeface="Arial" pitchFamily="34" charset="0"/>
              </a:rPr>
              <a:t>(Portugal)</a:t>
            </a:r>
            <a:endParaRPr lang="en-GB" sz="1800" dirty="0">
              <a:latin typeface="Arial" pitchFamily="34" charset="0"/>
              <a:cs typeface="Arial" pitchFamily="34" charset="0"/>
            </a:endParaRPr>
          </a:p>
        </p:txBody>
      </p:sp>
      <p:graphicFrame>
        <p:nvGraphicFramePr>
          <p:cNvPr id="25"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424223"/>
          <a:ext cx="2113808" cy="3177561"/>
        </p:xfrm>
        <a:graphic>
          <a:graphicData uri="http://schemas.openxmlformats.org/drawingml/2006/table">
            <a:tbl>
              <a:tblPr firstRow="1" bandRow="1">
                <a:tableStyleId>{2D5ABB26-0587-4C30-8999-92F81FD0307C}</a:tableStyleId>
              </a:tblPr>
              <a:tblGrid>
                <a:gridCol w="2113808"/>
              </a:tblGrid>
              <a:tr h="355596">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355596">
                <a:tc>
                  <a:txBody>
                    <a:bodyPr/>
                    <a:lstStyle/>
                    <a:p>
                      <a:pPr algn="r" fontAlgn="b"/>
                      <a:endParaRPr lang="en-GB" sz="2400" b="0" i="0" u="none" strike="noStrike" dirty="0">
                        <a:solidFill>
                          <a:schemeClr val="accent2"/>
                        </a:solidFill>
                        <a:latin typeface="Arial" pitchFamily="34" charset="0"/>
                        <a:cs typeface="Arial" pitchFamily="34" charset="0"/>
                      </a:endParaRPr>
                    </a:p>
                  </a:txBody>
                  <a:tcPr marL="9525" marR="9525" marT="9525" marB="0" anchor="ctr"/>
                </a:tc>
              </a:tr>
              <a:tr h="355596">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9964">
                <a:tc>
                  <a:txBody>
                    <a:bodyPr/>
                    <a:lstStyle/>
                    <a:p>
                      <a:pPr algn="r" fontAlgn="b"/>
                      <a:endParaRPr lang="en-GB" sz="3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9964">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59964">
                <a:tc>
                  <a:txBody>
                    <a:bodyPr/>
                    <a:lstStyle/>
                    <a:p>
                      <a:pPr algn="r" fontAlgn="b"/>
                      <a:endParaRPr lang="en-GB" sz="3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55596">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55596">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D_0ecea465a6ad2ad0"/>
          <p:cNvSpPr>
            <a:spLocks noGrp="1"/>
          </p:cNvSpPr>
          <p:nvPr>
            <p:ph type="title"/>
          </p:nvPr>
        </p:nvSpPr>
        <p:spPr/>
        <p:txBody>
          <a:bodyPr>
            <a:normAutofit/>
          </a:bodyPr>
          <a:lstStyle/>
          <a:p>
            <a:r>
              <a:rPr lang="en-US" sz="2000" dirty="0" smtClean="0">
                <a:latin typeface="Arial" pitchFamily="34" charset="0"/>
                <a:cs typeface="Arial" pitchFamily="34" charset="0"/>
              </a:rPr>
              <a:t>Visão geral do questionário - 1</a:t>
            </a:r>
            <a:endParaRPr lang="en-GB" sz="2000" dirty="0">
              <a:latin typeface="Arial" pitchFamily="34" charset="0"/>
              <a:cs typeface="Arial" pitchFamily="34" charset="0"/>
            </a:endParaRPr>
          </a:p>
        </p:txBody>
      </p:sp>
      <p:sp>
        <p:nvSpPr>
          <p:cNvPr id="6" name="D_2127ac36736f147a"/>
          <p:cNvSpPr>
            <a:spLocks noGrp="1"/>
          </p:cNvSpPr>
          <p:nvPr>
            <p:ph idx="1"/>
          </p:nvPr>
        </p:nvSpPr>
        <p:spPr>
          <a:xfrm>
            <a:off x="1015980" y="959986"/>
            <a:ext cx="6873849" cy="430887"/>
          </a:xfrm>
        </p:spPr>
        <p:txBody>
          <a:bodyPr wrap="square" lIns="0">
            <a:noAutofit/>
          </a:bodyPr>
          <a:lstStyle/>
          <a:p>
            <a:pPr eaLnBrk="1" hangingPunct="1">
              <a:spcBef>
                <a:spcPts val="600"/>
              </a:spcBef>
              <a:buClr>
                <a:schemeClr val="bg1"/>
              </a:buClr>
            </a:pPr>
            <a:r>
              <a:rPr lang="en-GB" sz="1400" b="0" dirty="0" smtClean="0">
                <a:solidFill>
                  <a:schemeClr val="tx1"/>
                </a:solidFill>
              </a:rPr>
              <a:t>Na sua opinião, qual é a probabilidade de existir uma maior proporção de pessoas com mais de 60 anos a trabalhar no seu local de trabalho, em 2020?</a:t>
            </a:r>
            <a:endParaRPr lang="en-GB" sz="1500" dirty="0"/>
          </a:p>
        </p:txBody>
      </p:sp>
      <p:grpSp>
        <p:nvGrpSpPr>
          <p:cNvPr id="2" name="Group 7"/>
          <p:cNvGrpSpPr/>
          <p:nvPr/>
        </p:nvGrpSpPr>
        <p:grpSpPr>
          <a:xfrm>
            <a:off x="468979" y="993423"/>
            <a:ext cx="343175" cy="275255"/>
            <a:chOff x="237067" y="993422"/>
            <a:chExt cx="1083733" cy="869245"/>
          </a:xfrm>
        </p:grpSpPr>
        <p:sp>
          <p:nvSpPr>
            <p:cNvPr id="5" name="Rectangle 4"/>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4" name="Rectangle 3"/>
            <p:cNvSpPr/>
            <p:nvPr/>
          </p:nvSpPr>
          <p:spPr>
            <a:xfrm>
              <a:off x="338668" y="993423"/>
              <a:ext cx="982132" cy="869244"/>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Q1 </a:t>
              </a:r>
              <a:endParaRPr lang="en-GB" sz="1200" b="1" dirty="0"/>
            </a:p>
          </p:txBody>
        </p:sp>
      </p:grpSp>
      <p:sp>
        <p:nvSpPr>
          <p:cNvPr id="7" name="D_93db67909650d3ff"/>
          <p:cNvSpPr/>
          <p:nvPr/>
        </p:nvSpPr>
        <p:spPr>
          <a:xfrm>
            <a:off x="457200" y="2059482"/>
            <a:ext cx="7715956" cy="215444"/>
          </a:xfrm>
          <a:prstGeom prst="rect">
            <a:avLst/>
          </a:prstGeom>
        </p:spPr>
        <p:txBody>
          <a:bodyPr wrap="square" lIns="0" tIns="0" rIns="0" bIns="0">
            <a:spAutoFit/>
          </a:bodyPr>
          <a:lstStyle/>
          <a:p>
            <a:pPr marL="1588" lvl="0" indent="-1588" algn="l" defTabSz="457200" eaLnBrk="1" hangingPunct="1">
              <a:spcBef>
                <a:spcPts val="600"/>
              </a:spcBef>
              <a:buClr>
                <a:srgbClr val="FFFFFF"/>
              </a:buClr>
            </a:pPr>
            <a:r>
              <a:rPr lang="en-GB" sz="1400" dirty="0" smtClean="0">
                <a:solidFill>
                  <a:schemeClr val="tx1"/>
                </a:solidFill>
                <a:latin typeface="Arial"/>
                <a:ea typeface="ＭＳ Ｐゴシック" charset="-128"/>
                <a:cs typeface="Arial"/>
              </a:rPr>
              <a:t>As perguntas seguintes utilizam o termo "trabalhadores mais velhos". Por trabalhadores mais velhos, queremos dizer trabalhadores com mais de 60 anos.</a:t>
            </a:r>
          </a:p>
        </p:txBody>
      </p:sp>
      <p:sp>
        <p:nvSpPr>
          <p:cNvPr id="12" name="Rectangle 11"/>
          <p:cNvSpPr/>
          <p:nvPr/>
        </p:nvSpPr>
        <p:spPr>
          <a:xfrm>
            <a:off x="487363" y="1854743"/>
            <a:ext cx="7373937" cy="14717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3" name="Group 7"/>
          <p:cNvGrpSpPr/>
          <p:nvPr/>
        </p:nvGrpSpPr>
        <p:grpSpPr>
          <a:xfrm>
            <a:off x="468979" y="2691826"/>
            <a:ext cx="343175" cy="284983"/>
            <a:chOff x="237067" y="962701"/>
            <a:chExt cx="1083733" cy="899966"/>
          </a:xfrm>
        </p:grpSpPr>
        <p:sp>
          <p:nvSpPr>
            <p:cNvPr id="19" name="Rectangle 18"/>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20" name="Rectangle 19"/>
            <p:cNvSpPr/>
            <p:nvPr/>
          </p:nvSpPr>
          <p:spPr>
            <a:xfrm>
              <a:off x="338668" y="962701"/>
              <a:ext cx="982132" cy="869246"/>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Q2 </a:t>
              </a:r>
              <a:endParaRPr lang="en-GB" sz="1200" b="1" dirty="0"/>
            </a:p>
          </p:txBody>
        </p:sp>
      </p:grpSp>
      <p:grpSp>
        <p:nvGrpSpPr>
          <p:cNvPr id="8" name="Group 7"/>
          <p:cNvGrpSpPr/>
          <p:nvPr/>
        </p:nvGrpSpPr>
        <p:grpSpPr>
          <a:xfrm>
            <a:off x="468979" y="5054876"/>
            <a:ext cx="343175" cy="275255"/>
            <a:chOff x="237067" y="993422"/>
            <a:chExt cx="1083733" cy="869245"/>
          </a:xfrm>
        </p:grpSpPr>
        <p:sp>
          <p:nvSpPr>
            <p:cNvPr id="22" name="Rectangle 21"/>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24" name="Rectangle 23"/>
            <p:cNvSpPr/>
            <p:nvPr/>
          </p:nvSpPr>
          <p:spPr>
            <a:xfrm>
              <a:off x="338668" y="993423"/>
              <a:ext cx="982132" cy="869244"/>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Q3 </a:t>
              </a:r>
              <a:endParaRPr lang="en-GB" sz="1200" b="1" dirty="0"/>
            </a:p>
          </p:txBody>
        </p:sp>
      </p:grpSp>
      <p:sp>
        <p:nvSpPr>
          <p:cNvPr id="18" name="Rectangle 17"/>
          <p:cNvSpPr/>
          <p:nvPr/>
        </p:nvSpPr>
        <p:spPr>
          <a:xfrm>
            <a:off x="457200" y="4830060"/>
            <a:ext cx="7404100" cy="15375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D_aa6840ad420f7001"/>
          <p:cNvSpPr txBox="1">
            <a:spLocks/>
          </p:cNvSpPr>
          <p:nvPr/>
        </p:nvSpPr>
        <p:spPr bwMode="auto">
          <a:xfrm>
            <a:off x="1015980" y="2628565"/>
            <a:ext cx="7194906" cy="2012604"/>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R="0" lvl="0" algn="l" defTabSz="457200" rtl="0" eaLnBrk="1" fontAlgn="base" latinLnBrk="0" hangingPunct="1">
              <a:lnSpc>
                <a:spcPct val="100000"/>
              </a:lnSpc>
              <a:spcBef>
                <a:spcPts val="600"/>
              </a:spcBef>
              <a:spcAft>
                <a:spcPts val="600"/>
              </a:spcAft>
              <a:buClr>
                <a:schemeClr val="bg1"/>
              </a:buClr>
              <a:buSzTx/>
              <a:buFontTx/>
              <a:buNone/>
              <a:defRPr/>
            </a:pPr>
            <a:r>
              <a:rPr kumimoji="0" lang="en-GB" sz="1400" i="0" u="none" strike="noStrike" kern="1200" cap="none" spc="0" normalizeH="0" baseline="0" noProof="0" dirty="0" smtClean="0">
                <a:ln>
                  <a:noFill/>
                </a:ln>
                <a:solidFill>
                  <a:schemeClr val="tx1"/>
                </a:solidFill>
                <a:effectLst/>
                <a:uLnTx/>
                <a:uFillTx/>
                <a:latin typeface="Arial"/>
                <a:ea typeface="ＭＳ Ｐゴシック" charset="-128"/>
                <a:cs typeface="Arial"/>
              </a:rPr>
              <a:t>De uma forma geral, acha que os trabalhadores mais velhos tendem a... do que os outros trabalhadores?</a:t>
            </a:r>
            <a:endParaRPr kumimoji="0" lang="en-GB" sz="1500" b="1" i="0" u="none" strike="noStrike" kern="1200" cap="none" spc="0" normalizeH="0" baseline="0" noProof="0" dirty="0">
              <a:ln>
                <a:noFill/>
              </a:ln>
              <a:solidFill>
                <a:srgbClr val="003399"/>
              </a:solidFill>
              <a:effectLst/>
              <a:uLnTx/>
              <a:uFillTx/>
              <a:latin typeface="Arial"/>
              <a:ea typeface="ＭＳ Ｐゴシック" charset="-128"/>
              <a:cs typeface="Arial"/>
            </a:endParaRPr>
          </a:p>
        </p:txBody>
      </p:sp>
      <p:sp>
        <p:nvSpPr>
          <p:cNvPr id="25" name="D_17c46e7e7f8e2265"/>
          <p:cNvSpPr txBox="1">
            <a:spLocks/>
          </p:cNvSpPr>
          <p:nvPr/>
        </p:nvSpPr>
        <p:spPr bwMode="auto">
          <a:xfrm>
            <a:off x="1015980" y="5035451"/>
            <a:ext cx="7628592" cy="929918"/>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marR="0" lvl="1" algn="l" defTabSz="457200" rtl="0" eaLnBrk="1" fontAlgn="base" latinLnBrk="0" hangingPunct="1">
              <a:lnSpc>
                <a:spcPct val="100000"/>
              </a:lnSpc>
              <a:spcBef>
                <a:spcPts val="600"/>
              </a:spcBef>
              <a:spcAft>
                <a:spcPct val="0"/>
              </a:spcAft>
              <a:buClr>
                <a:schemeClr val="bg1"/>
              </a:buClr>
              <a:buSzTx/>
              <a:buFont typeface="Arial" pitchFamily="-107" charset="0"/>
              <a:buNone/>
              <a:tabLst/>
              <a:defRPr/>
            </a:pPr>
            <a:r>
              <a:rPr kumimoji="0" lang="en-GB" sz="1400" b="0" i="0" u="none" strike="noStrike" kern="1200" cap="none" spc="0" normalizeH="0" baseline="0" noProof="0" dirty="0" smtClean="0">
                <a:ln>
                  <a:noFill/>
                </a:ln>
                <a:solidFill>
                  <a:schemeClr val="tx1"/>
                </a:solidFill>
                <a:effectLst/>
                <a:uLnTx/>
                <a:uFillTx/>
                <a:latin typeface="Arial"/>
                <a:ea typeface="ＭＳ Ｐゴシック" charset="-128"/>
                <a:cs typeface="Arial"/>
              </a:rPr>
              <a:t>Na sua opinião, deveriam ser introduzidos programas ou políticas no seu local de trabalho, de forma a tornar mais fácil aos trabalhadores continuarem a trabalhar até ou para além da idade da reforma, caso o desejem fazer? Diga se já existem este tipo de programas ou políticas no seu local de </a:t>
            </a:r>
            <a:r>
              <a:rPr kumimoji="0" lang="en-GB" sz="1400" b="0" i="0" u="none" strike="noStrike" kern="1200" cap="none" spc="0" normalizeH="0" baseline="0" noProof="0" dirty="0" err="1" smtClean="0">
                <a:ln>
                  <a:noFill/>
                </a:ln>
                <a:solidFill>
                  <a:schemeClr val="tx1"/>
                </a:solidFill>
                <a:effectLst/>
                <a:uLnTx/>
                <a:uFillTx/>
                <a:latin typeface="Arial"/>
                <a:ea typeface="ＭＳ Ｐゴシック" charset="-128"/>
                <a:cs typeface="Arial"/>
              </a:rPr>
              <a:t>trabalho</a:t>
            </a:r>
            <a:r>
              <a:rPr kumimoji="0" lang="en-GB" sz="1400" b="0" i="0" u="none" strike="noStrike" kern="1200" cap="none" spc="0" normalizeH="0" baseline="0" noProof="0" dirty="0" smtClean="0">
                <a:ln>
                  <a:noFill/>
                </a:ln>
                <a:solidFill>
                  <a:schemeClr val="tx1"/>
                </a:solidFill>
                <a:effectLst/>
                <a:uLnTx/>
                <a:uFillTx/>
                <a:latin typeface="Arial"/>
                <a:ea typeface="ＭＳ Ｐゴシック" charset="-128"/>
                <a:cs typeface="Arial"/>
              </a:rPr>
              <a:t>.</a:t>
            </a:r>
            <a:endParaRPr kumimoji="0" lang="en-GB" sz="1500" b="1" i="0" u="none" strike="noStrike" kern="1200" cap="none" spc="0" normalizeH="0" baseline="0" noProof="0" dirty="0">
              <a:ln>
                <a:noFill/>
              </a:ln>
              <a:solidFill>
                <a:schemeClr val="tx1"/>
              </a:solidFill>
              <a:effectLst/>
              <a:uLnTx/>
              <a:uFillTx/>
              <a:latin typeface="Arial"/>
              <a:ea typeface="ＭＳ Ｐゴシック" charset="-128"/>
              <a:cs typeface="Arial"/>
            </a:endParaRPr>
          </a:p>
        </p:txBody>
      </p:sp>
      <p:sp>
        <p:nvSpPr>
          <p:cNvPr id="9" name="D_d4b3fcbb8176f352"/>
          <p:cNvSpPr/>
          <p:nvPr/>
        </p:nvSpPr>
        <p:spPr>
          <a:xfrm>
            <a:off x="928896" y="1393371"/>
            <a:ext cx="7237613" cy="461665"/>
          </a:xfrm>
          <a:prstGeom prst="rect">
            <a:avLst/>
          </a:prstGeom>
        </p:spPr>
        <p:txBody>
          <a:bodyPr wrap="square">
            <a:spAutoFit/>
          </a:bodyPr>
          <a:lstStyle/>
          <a:p>
            <a:pPr algn="l"/>
            <a:r>
              <a:rPr lang="en-GB" sz="1200" dirty="0" smtClean="0">
                <a:solidFill>
                  <a:srgbClr val="A5B8DB">
                    <a:lumMod val="75000"/>
                  </a:srgbClr>
                </a:solidFill>
                <a:latin typeface="Arial"/>
                <a:ea typeface="ＭＳ Ｐゴシック" charset="-128"/>
                <a:cs typeface="Arial"/>
              </a:rPr>
              <a:t>(Muito provável | Provável | Pouco provável | Nada provável | Não sabe | </a:t>
            </a:r>
            <a:r>
              <a:rPr lang="en-GB" sz="1200" dirty="0" err="1" smtClean="0">
                <a:solidFill>
                  <a:schemeClr val="accent4">
                    <a:lumMod val="75000"/>
                  </a:schemeClr>
                </a:solidFill>
                <a:latin typeface="Arial" pitchFamily="34" charset="0"/>
                <a:cs typeface="Arial" pitchFamily="34" charset="0"/>
              </a:rPr>
              <a:t>Não</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existem</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actualmente</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nem</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estão</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previstos</a:t>
            </a:r>
            <a:r>
              <a:rPr lang="en-GB" sz="1200" dirty="0" smtClean="0">
                <a:solidFill>
                  <a:schemeClr val="accent4">
                    <a:lumMod val="75000"/>
                  </a:schemeClr>
                </a:solidFill>
                <a:latin typeface="Arial" pitchFamily="34" charset="0"/>
                <a:cs typeface="Arial" pitchFamily="34" charset="0"/>
              </a:rPr>
              <a:t> </a:t>
            </a:r>
            <a:r>
              <a:rPr lang="en-GB" sz="1200" dirty="0" err="1" smtClean="0">
                <a:solidFill>
                  <a:schemeClr val="accent4">
                    <a:lumMod val="75000"/>
                  </a:schemeClr>
                </a:solidFill>
                <a:latin typeface="Arial" pitchFamily="34" charset="0"/>
                <a:cs typeface="Arial" pitchFamily="34" charset="0"/>
              </a:rPr>
              <a:t>trabalhadores</a:t>
            </a:r>
            <a:r>
              <a:rPr lang="en-GB" sz="1200" dirty="0" smtClean="0">
                <a:solidFill>
                  <a:schemeClr val="accent4">
                    <a:lumMod val="75000"/>
                  </a:schemeClr>
                </a:solidFill>
                <a:latin typeface="Arial" pitchFamily="34" charset="0"/>
                <a:cs typeface="Arial" pitchFamily="34" charset="0"/>
              </a:rPr>
              <a:t> com </a:t>
            </a:r>
            <a:r>
              <a:rPr lang="en-GB" sz="1200" dirty="0" err="1" smtClean="0">
                <a:solidFill>
                  <a:schemeClr val="accent4">
                    <a:lumMod val="75000"/>
                  </a:schemeClr>
                </a:solidFill>
                <a:latin typeface="Arial" pitchFamily="34" charset="0"/>
                <a:cs typeface="Arial" pitchFamily="34" charset="0"/>
              </a:rPr>
              <a:t>idade</a:t>
            </a:r>
            <a:r>
              <a:rPr lang="en-GB" sz="1200" dirty="0" smtClean="0">
                <a:solidFill>
                  <a:schemeClr val="accent4">
                    <a:lumMod val="75000"/>
                  </a:schemeClr>
                </a:solidFill>
                <a:latin typeface="Arial" pitchFamily="34" charset="0"/>
                <a:cs typeface="Arial" pitchFamily="34" charset="0"/>
              </a:rPr>
              <a:t> superior a 60 </a:t>
            </a:r>
            <a:r>
              <a:rPr lang="en-GB" sz="1200" dirty="0" err="1" smtClean="0">
                <a:solidFill>
                  <a:schemeClr val="accent4">
                    <a:lumMod val="75000"/>
                  </a:schemeClr>
                </a:solidFill>
                <a:latin typeface="Arial" pitchFamily="34" charset="0"/>
                <a:cs typeface="Arial" pitchFamily="34" charset="0"/>
              </a:rPr>
              <a:t>anos</a:t>
            </a:r>
            <a:r>
              <a:rPr lang="en-GB" sz="1200" dirty="0" smtClean="0">
                <a:solidFill>
                  <a:srgbClr val="A5B8DB">
                    <a:lumMod val="75000"/>
                  </a:srgbClr>
                </a:solidFill>
                <a:latin typeface="Arial"/>
                <a:ea typeface="ＭＳ Ｐゴシック" charset="-128"/>
                <a:cs typeface="Arial"/>
              </a:rPr>
              <a:t>)</a:t>
            </a:r>
            <a:endParaRPr lang="en-GB" dirty="0"/>
          </a:p>
        </p:txBody>
      </p:sp>
      <p:sp>
        <p:nvSpPr>
          <p:cNvPr id="11" name="D_1bacbbbab3f324c5"/>
          <p:cNvSpPr/>
          <p:nvPr/>
        </p:nvSpPr>
        <p:spPr>
          <a:xfrm>
            <a:off x="928896" y="3043766"/>
            <a:ext cx="4724056" cy="276999"/>
          </a:xfrm>
          <a:prstGeom prst="rect">
            <a:avLst/>
          </a:prstGeom>
        </p:spPr>
        <p:txBody>
          <a:bodyPr wrap="square">
            <a:spAutoFit/>
          </a:bodyPr>
          <a:lstStyle/>
          <a:p>
            <a:pPr marL="265113" lvl="0" indent="-265113" algn="l" defTabSz="457200" eaLnBrk="1" hangingPunct="1">
              <a:spcBef>
                <a:spcPts val="600"/>
              </a:spcBef>
              <a:spcAft>
                <a:spcPts val="600"/>
              </a:spcAft>
              <a:buClr>
                <a:srgbClr val="FFFFFF"/>
              </a:buClr>
              <a:defRPr/>
            </a:pPr>
            <a:r>
              <a:rPr lang="en-GB" sz="1200" dirty="0" smtClean="0">
                <a:solidFill>
                  <a:srgbClr val="A5B8DB">
                    <a:lumMod val="75000"/>
                  </a:srgbClr>
                </a:solidFill>
                <a:latin typeface="Arial"/>
                <a:ea typeface="ＭＳ Ｐゴシック" charset="-128"/>
                <a:cs typeface="Arial"/>
              </a:rPr>
              <a:t>(Sim | Não | Não há diferença | Não sabe)</a:t>
            </a:r>
            <a:endParaRPr lang="en-GB" sz="1400" dirty="0">
              <a:solidFill>
                <a:srgbClr val="A5B8DB">
                  <a:lumMod val="75000"/>
                </a:srgbClr>
              </a:solidFill>
              <a:latin typeface="Arial"/>
              <a:ea typeface="ＭＳ Ｐゴシック" charset="-128"/>
              <a:cs typeface="Arial"/>
            </a:endParaRPr>
          </a:p>
        </p:txBody>
      </p:sp>
      <p:sp>
        <p:nvSpPr>
          <p:cNvPr id="13" name="D_64d9a1009d3546e9"/>
          <p:cNvSpPr/>
          <p:nvPr/>
        </p:nvSpPr>
        <p:spPr>
          <a:xfrm>
            <a:off x="878146" y="3341775"/>
            <a:ext cx="6248369" cy="1451679"/>
          </a:xfrm>
          <a:prstGeom prst="rect">
            <a:avLst/>
          </a:prstGeom>
        </p:spPr>
        <p:txBody>
          <a:bodyPr wrap="square">
            <a:spAutoFit/>
          </a:bodyPr>
          <a:lstStyle/>
          <a:p>
            <a:pPr marL="808038" lvl="0" algn="l" defTabSz="457200">
              <a:spcBef>
                <a:spcPts val="650"/>
              </a:spcBef>
              <a:defRPr/>
            </a:pPr>
            <a:r>
              <a:rPr lang="en-GB" sz="1300" dirty="0" smtClean="0">
                <a:solidFill>
                  <a:schemeClr val="tx1"/>
                </a:solidFill>
                <a:latin typeface="Arial"/>
                <a:ea typeface="ＭＳ Ｐゴシック" charset="-128"/>
                <a:cs typeface="Arial"/>
              </a:rPr>
              <a:t>A. Tirar mais dias de baixa por motivo de doença
B. Ter mais acidentes de trabalho
C. Ser menos produtivos no trabalho
D. Ter menos capacidade para se adaptarem às mudanças no trabalho
E. Sofrer mais stress relacionado com o trabalho</a:t>
            </a:r>
            <a:endParaRPr lang="en-GB" sz="1500" b="1" dirty="0">
              <a:solidFill>
                <a:schemeClr val="tx1"/>
              </a:solidFill>
              <a:latin typeface="Arial"/>
              <a:ea typeface="ＭＳ Ｐゴシック" charset="-128"/>
              <a:cs typeface="Arial"/>
            </a:endParaRPr>
          </a:p>
        </p:txBody>
      </p:sp>
      <p:sp>
        <p:nvSpPr>
          <p:cNvPr id="14" name="D_5f4d84b2ef7439b6"/>
          <p:cNvSpPr/>
          <p:nvPr/>
        </p:nvSpPr>
        <p:spPr>
          <a:xfrm>
            <a:off x="928896" y="5914098"/>
            <a:ext cx="7630406" cy="283495"/>
          </a:xfrm>
          <a:prstGeom prst="rect">
            <a:avLst/>
          </a:prstGeom>
        </p:spPr>
        <p:txBody>
          <a:bodyPr wrap="square">
            <a:spAutoFit/>
          </a:bodyPr>
          <a:lstStyle/>
          <a:p>
            <a:pPr marL="273050" lvl="1" indent="-273050" algn="l" defTabSz="457200" eaLnBrk="1" hangingPunct="1">
              <a:spcBef>
                <a:spcPts val="600"/>
              </a:spcBef>
              <a:buClr>
                <a:srgbClr val="FFFFFF"/>
              </a:buClr>
              <a:defRPr/>
            </a:pPr>
            <a:r>
              <a:rPr lang="en-GB" sz="1200" dirty="0" smtClean="0">
                <a:solidFill>
                  <a:srgbClr val="A5B8DB">
                    <a:lumMod val="75000"/>
                  </a:srgbClr>
                </a:solidFill>
                <a:latin typeface="Arial"/>
                <a:ea typeface="ＭＳ Ｐゴシック" charset="-128"/>
                <a:cs typeface="Arial"/>
              </a:rPr>
              <a:t>(Sim | Não | Já existe este tipo de programas e políticas no seu local de trabalho | Não sabe)</a:t>
            </a:r>
            <a:endParaRPr lang="en-GB" sz="1500" b="1" dirty="0">
              <a:solidFill>
                <a:srgbClr val="003399"/>
              </a:solidFill>
              <a:latin typeface="Arial"/>
              <a:ea typeface="ＭＳ Ｐゴシック" charset="-128"/>
              <a:cs typeface="Aria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b62f380deb0086fe"/>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55001ae840d306fe"/>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976e47fdf51d06fe"/>
          <p:cNvSpPr txBox="1">
            <a:spLocks/>
          </p:cNvSpPr>
          <p:nvPr/>
        </p:nvSpPr>
        <p:spPr bwMode="auto">
          <a:xfrm>
            <a:off x="460139" y="4672705"/>
            <a:ext cx="7646400" cy="38415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lang="en-GB" sz="2200" b="1" dirty="0" smtClean="0">
                <a:solidFill>
                  <a:schemeClr val="tx2"/>
                </a:solidFill>
                <a:latin typeface="Arial"/>
                <a:ea typeface="ＭＳ Ｐゴシック" charset="-128"/>
                <a:cs typeface="Arial"/>
              </a:rPr>
              <a:t>Casos de stress relacionado com o trabalho</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915c3b4e2c9feafe"/>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dbfce00f95e89bb6"/>
          <p:cNvGraphicFramePr/>
          <p:nvPr>
            <p:extLst>
              <p:ext uri="{D42A27DB-BD31-4B8C-83A1-F6EECF244321}">
                <p14:modId xmlns:p14="http://schemas.microsoft.com/office/powerpoint/2010/main" val="1107313603"/>
              </p:ext>
            </p:extLst>
          </p:nvPr>
        </p:nvGraphicFramePr>
        <p:xfrm>
          <a:off x="876300" y="1819068"/>
          <a:ext cx="7442200" cy="3969370"/>
        </p:xfrm>
        <a:graphic>
          <a:graphicData uri="http://schemas.openxmlformats.org/drawingml/2006/chart">
            <c:chart xmlns:c="http://schemas.openxmlformats.org/drawingml/2006/chart" xmlns:r="http://schemas.openxmlformats.org/officeDocument/2006/relationships" r:id="rId3"/>
          </a:graphicData>
        </a:graphic>
      </p:graphicFrame>
      <p:sp>
        <p:nvSpPr>
          <p:cNvPr id="322565" name="Rectangle 5"/>
          <p:cNvSpPr>
            <a:spLocks noChangeArrowheads="1"/>
          </p:cNvSpPr>
          <p:nvPr/>
        </p:nvSpPr>
        <p:spPr bwMode="gray">
          <a:xfrm>
            <a:off x="1028700" y="76200"/>
            <a:ext cx="5676900" cy="855663"/>
          </a:xfrm>
          <a:prstGeom prst="rect">
            <a:avLst/>
          </a:prstGeom>
          <a:noFill/>
          <a:ln w="9525">
            <a:noFill/>
            <a:miter lim="800000"/>
            <a:headEnd/>
            <a:tailEnd/>
          </a:ln>
          <a:effectLst/>
        </p:spPr>
        <p:txBody>
          <a:bodyPr lIns="0" tIns="0" rIns="0" bIns="0" anchor="ctr"/>
          <a:lstStyle/>
          <a:p>
            <a:pPr eaLnBrk="1" hangingPunct="1"/>
            <a:r>
              <a:rPr lang="en-GB" sz="2200" dirty="0" smtClean="0">
                <a:latin typeface="Arial Black" pitchFamily="34" charset="0"/>
              </a:rPr>
              <a:t> </a:t>
            </a:r>
            <a:endParaRPr lang="en-US" sz="2200" dirty="0">
              <a:latin typeface="Arial Black" pitchFamily="34" charset="0"/>
            </a:endParaRPr>
          </a:p>
        </p:txBody>
      </p:sp>
      <p:sp>
        <p:nvSpPr>
          <p:cNvPr id="25" name="D_79aca41d753693c9"/>
          <p:cNvSpPr>
            <a:spLocks noGrp="1"/>
          </p:cNvSpPr>
          <p:nvPr>
            <p:ph type="title"/>
          </p:nvPr>
        </p:nvSpPr>
        <p:spPr>
          <a:xfrm>
            <a:off x="457199" y="199374"/>
            <a:ext cx="8188037" cy="596273"/>
          </a:xfrm>
        </p:spPr>
        <p:txBody>
          <a:bodyPr>
            <a:normAutofit/>
          </a:bodyPr>
          <a:lstStyle/>
          <a:p>
            <a:r>
              <a:rPr lang="en-GB" sz="2000" dirty="0" smtClean="0">
                <a:latin typeface="Arial" pitchFamily="34" charset="0"/>
                <a:cs typeface="Arial" pitchFamily="34" charset="0"/>
              </a:rPr>
              <a:t>Casos de stress relacionado com o </a:t>
            </a:r>
            <a:r>
              <a:rPr lang="en-GB" sz="2000" dirty="0" err="1" smtClean="0">
                <a:latin typeface="Arial" pitchFamily="34" charset="0"/>
                <a:cs typeface="Arial" pitchFamily="34" charset="0"/>
              </a:rPr>
              <a:t>trabalho</a:t>
            </a:r>
            <a:r>
              <a:rPr lang="en-GB" sz="2000" dirty="0" smtClean="0">
                <a:latin typeface="Arial" pitchFamily="34" charset="0"/>
                <a:cs typeface="Arial" pitchFamily="34" charset="0"/>
              </a:rPr>
              <a:t> (Portugal)</a:t>
            </a:r>
            <a:endParaRPr lang="en-GB" sz="2000" dirty="0">
              <a:latin typeface="Arial" pitchFamily="34" charset="0"/>
              <a:cs typeface="Arial" pitchFamily="34" charset="0"/>
            </a:endParaRPr>
          </a:p>
        </p:txBody>
      </p:sp>
      <p:sp>
        <p:nvSpPr>
          <p:cNvPr id="8" name="D_b242259586e493c9"/>
          <p:cNvSpPr txBox="1"/>
          <p:nvPr/>
        </p:nvSpPr>
        <p:spPr>
          <a:xfrm>
            <a:off x="369648" y="1128892"/>
            <a:ext cx="7794625" cy="338554"/>
          </a:xfrm>
          <a:prstGeom prst="rect">
            <a:avLst/>
          </a:prstGeom>
          <a:noFill/>
        </p:spPr>
        <p:txBody>
          <a:bodyPr wrap="square" rtlCol="0">
            <a:noAutofit/>
          </a:bodyPr>
          <a:lstStyle/>
          <a:p>
            <a:pPr algn="l"/>
            <a:r>
              <a:rPr lang="en-GB" sz="1600" b="1" dirty="0" smtClean="0">
                <a:solidFill>
                  <a:schemeClr val="tx1"/>
                </a:solidFill>
              </a:rPr>
              <a:t>Até que ponto é comum existirem casos de stress relacionado com o trabalho, no seu local de trabalho?  (%)</a:t>
            </a:r>
            <a:endParaRPr lang="en-GB" sz="1600" b="1" dirty="0">
              <a:solidFill>
                <a:schemeClr val="tx1"/>
              </a:solidFill>
            </a:endParaRPr>
          </a:p>
        </p:txBody>
      </p:sp>
      <p:graphicFrame>
        <p:nvGraphicFramePr>
          <p:cNvPr id="10" name="D_96f25f07f445b583"/>
          <p:cNvGraphicFramePr>
            <a:graphicFrameLocks noGrp="1"/>
          </p:cNvGraphicFramePr>
          <p:nvPr>
            <p:extLst>
              <p:ext uri="{D42A27DB-BD31-4B8C-83A1-F6EECF244321}">
                <p14:modId xmlns:p14="http://schemas.microsoft.com/office/powerpoint/2010/main" val="3642040416"/>
              </p:ext>
            </p:extLst>
          </p:nvPr>
        </p:nvGraphicFramePr>
        <p:xfrm>
          <a:off x="816077" y="2028752"/>
          <a:ext cx="2620487" cy="4308252"/>
        </p:xfrm>
        <a:graphic>
          <a:graphicData uri="http://schemas.openxmlformats.org/drawingml/2006/table">
            <a:tbl>
              <a:tblPr firstRow="1" bandRow="1">
                <a:tableStyleId>{2D5ABB26-0587-4C30-8999-92F81FD0307C}</a:tableStyleId>
              </a:tblPr>
              <a:tblGrid>
                <a:gridCol w="2620487"/>
              </a:tblGrid>
              <a:tr h="729704">
                <a:tc>
                  <a:txBody>
                    <a:bodyPr/>
                    <a:lstStyle/>
                    <a:p>
                      <a:pPr algn="r"/>
                      <a:r>
                        <a:rPr lang="en-GB" sz="1600" b="0" dirty="0" smtClean="0">
                          <a:solidFill>
                            <a:schemeClr val="tx1">
                              <a:lumMod val="75000"/>
                              <a:lumOff val="25000"/>
                            </a:schemeClr>
                          </a:solidFill>
                          <a:latin typeface="Arial" pitchFamily="34" charset="0"/>
                          <a:cs typeface="Arial" pitchFamily="34" charset="0"/>
                        </a:rPr>
                        <a:t>Muito comum</a:t>
                      </a:r>
                      <a:endParaRPr lang="en-GB" sz="1600" b="0" dirty="0">
                        <a:solidFill>
                          <a:schemeClr val="tx1">
                            <a:lumMod val="75000"/>
                            <a:lumOff val="25000"/>
                          </a:schemeClr>
                        </a:solidFill>
                        <a:latin typeface="Arial" pitchFamily="34" charset="0"/>
                        <a:cs typeface="Arial" pitchFamily="34" charset="0"/>
                      </a:endParaRPr>
                    </a:p>
                  </a:txBody>
                  <a:tcPr anchor="ctr"/>
                </a:tc>
              </a:tr>
              <a:tr h="659732">
                <a:tc>
                  <a:txBody>
                    <a:bodyPr/>
                    <a:lstStyle/>
                    <a:p>
                      <a:pPr algn="r"/>
                      <a:r>
                        <a:rPr lang="en-GB" sz="1600" b="0" smtClean="0">
                          <a:solidFill>
                            <a:schemeClr val="tx1">
                              <a:lumMod val="75000"/>
                              <a:lumOff val="25000"/>
                            </a:schemeClr>
                          </a:solidFill>
                          <a:latin typeface="Arial" pitchFamily="34" charset="0"/>
                          <a:cs typeface="Arial" pitchFamily="34" charset="0"/>
                        </a:rPr>
                        <a:t>Comum</a:t>
                      </a:r>
                      <a:endParaRPr lang="en-GB" sz="1600" b="0" dirty="0">
                        <a:solidFill>
                          <a:schemeClr val="tx1">
                            <a:lumMod val="75000"/>
                            <a:lumOff val="25000"/>
                          </a:schemeClr>
                        </a:solidFill>
                        <a:latin typeface="Arial" pitchFamily="34" charset="0"/>
                        <a:cs typeface="Arial" pitchFamily="34" charset="0"/>
                      </a:endParaRPr>
                    </a:p>
                  </a:txBody>
                  <a:tcPr anchor="ctr"/>
                </a:tc>
              </a:tr>
              <a:tr h="729704">
                <a:tc>
                  <a:txBody>
                    <a:bodyPr/>
                    <a:lstStyle/>
                    <a:p>
                      <a:pPr algn="r"/>
                      <a:r>
                        <a:rPr lang="en-GB" sz="1600" b="0" dirty="0" smtClean="0">
                          <a:solidFill>
                            <a:schemeClr val="tx1">
                              <a:lumMod val="75000"/>
                              <a:lumOff val="25000"/>
                            </a:schemeClr>
                          </a:solidFill>
                          <a:latin typeface="Arial" pitchFamily="34" charset="0"/>
                          <a:cs typeface="Arial" pitchFamily="34" charset="0"/>
                        </a:rPr>
                        <a:t>Pouco comum</a:t>
                      </a:r>
                      <a:endParaRPr lang="en-GB" sz="1600" b="0" dirty="0">
                        <a:solidFill>
                          <a:schemeClr val="tx1">
                            <a:lumMod val="75000"/>
                            <a:lumOff val="25000"/>
                          </a:schemeClr>
                        </a:solidFill>
                        <a:latin typeface="Arial" pitchFamily="34" charset="0"/>
                        <a:cs typeface="Arial" pitchFamily="34" charset="0"/>
                      </a:endParaRPr>
                    </a:p>
                  </a:txBody>
                  <a:tcPr anchor="ctr"/>
                </a:tc>
              </a:tr>
              <a:tr h="729704">
                <a:tc>
                  <a:txBody>
                    <a:bodyPr/>
                    <a:lstStyle/>
                    <a:p>
                      <a:pPr algn="r"/>
                      <a:r>
                        <a:rPr lang="en-GB" sz="1600" b="0" dirty="0" smtClean="0">
                          <a:solidFill>
                            <a:schemeClr val="tx1">
                              <a:lumMod val="75000"/>
                              <a:lumOff val="25000"/>
                            </a:schemeClr>
                          </a:solidFill>
                          <a:latin typeface="Arial" pitchFamily="34" charset="0"/>
                          <a:cs typeface="Arial" pitchFamily="34" charset="0"/>
                        </a:rPr>
                        <a:t>Nada comum</a:t>
                      </a:r>
                      <a:endParaRPr lang="en-GB" sz="1600" b="0" dirty="0">
                        <a:solidFill>
                          <a:schemeClr val="tx1">
                            <a:lumMod val="75000"/>
                            <a:lumOff val="25000"/>
                          </a:schemeClr>
                        </a:solidFill>
                        <a:latin typeface="Arial" pitchFamily="34" charset="0"/>
                        <a:cs typeface="Arial" pitchFamily="34" charset="0"/>
                      </a:endParaRPr>
                    </a:p>
                  </a:txBody>
                  <a:tcPr anchor="ctr"/>
                </a:tc>
              </a:tr>
              <a:tr h="729704">
                <a:tc>
                  <a:txBody>
                    <a:bodyPr/>
                    <a:lstStyle/>
                    <a:p>
                      <a:pPr algn="r"/>
                      <a:r>
                        <a:rPr lang="en-GB" sz="1600" b="0" dirty="0" err="1" smtClean="0">
                          <a:solidFill>
                            <a:schemeClr val="tx1">
                              <a:lumMod val="75000"/>
                              <a:lumOff val="25000"/>
                            </a:schemeClr>
                          </a:solidFill>
                          <a:latin typeface="Arial" pitchFamily="34" charset="0"/>
                          <a:cs typeface="Arial" pitchFamily="34" charset="0"/>
                        </a:rPr>
                        <a:t>Não</a:t>
                      </a:r>
                      <a:r>
                        <a:rPr lang="en-GB" sz="1600" b="0" dirty="0" smtClean="0">
                          <a:solidFill>
                            <a:schemeClr val="tx1">
                              <a:lumMod val="75000"/>
                              <a:lumOff val="25000"/>
                            </a:schemeClr>
                          </a:solidFill>
                          <a:latin typeface="Arial" pitchFamily="34" charset="0"/>
                          <a:cs typeface="Arial" pitchFamily="34" charset="0"/>
                        </a:rPr>
                        <a:t> </a:t>
                      </a:r>
                      <a:r>
                        <a:rPr lang="en-GB" sz="1600" b="0" dirty="0" err="1" smtClean="0">
                          <a:solidFill>
                            <a:schemeClr val="tx1">
                              <a:lumMod val="75000"/>
                              <a:lumOff val="25000"/>
                            </a:schemeClr>
                          </a:solidFill>
                          <a:latin typeface="Arial" pitchFamily="34" charset="0"/>
                          <a:cs typeface="Arial" pitchFamily="34" charset="0"/>
                        </a:rPr>
                        <a:t>existem</a:t>
                      </a:r>
                      <a:r>
                        <a:rPr lang="en-GB" sz="1600" b="0" dirty="0" smtClean="0">
                          <a:solidFill>
                            <a:schemeClr val="tx1">
                              <a:lumMod val="75000"/>
                              <a:lumOff val="25000"/>
                            </a:schemeClr>
                          </a:solidFill>
                          <a:latin typeface="Arial" pitchFamily="34" charset="0"/>
                          <a:cs typeface="Arial" pitchFamily="34" charset="0"/>
                        </a:rPr>
                        <a:t> </a:t>
                      </a:r>
                      <a:r>
                        <a:rPr lang="en-GB" sz="1600" b="0" dirty="0" err="1" smtClean="0">
                          <a:solidFill>
                            <a:schemeClr val="tx1">
                              <a:lumMod val="75000"/>
                              <a:lumOff val="25000"/>
                            </a:schemeClr>
                          </a:solidFill>
                          <a:latin typeface="Arial" pitchFamily="34" charset="0"/>
                          <a:cs typeface="Arial" pitchFamily="34" charset="0"/>
                        </a:rPr>
                        <a:t>casos</a:t>
                      </a:r>
                      <a:r>
                        <a:rPr lang="en-GB" sz="1600" b="0" dirty="0" smtClean="0">
                          <a:solidFill>
                            <a:schemeClr val="tx1">
                              <a:lumMod val="75000"/>
                              <a:lumOff val="25000"/>
                            </a:schemeClr>
                          </a:solidFill>
                          <a:latin typeface="Arial" pitchFamily="34" charset="0"/>
                          <a:cs typeface="Arial" pitchFamily="34" charset="0"/>
                        </a:rPr>
                        <a:t> de stress </a:t>
                      </a:r>
                      <a:r>
                        <a:rPr lang="en-GB" sz="1600" b="0" dirty="0" err="1" smtClean="0">
                          <a:solidFill>
                            <a:schemeClr val="tx1">
                              <a:lumMod val="75000"/>
                              <a:lumOff val="25000"/>
                            </a:schemeClr>
                          </a:solidFill>
                          <a:latin typeface="Arial" pitchFamily="34" charset="0"/>
                          <a:cs typeface="Arial" pitchFamily="34" charset="0"/>
                        </a:rPr>
                        <a:t>relacionado</a:t>
                      </a:r>
                      <a:r>
                        <a:rPr lang="en-GB" sz="1600" b="0" dirty="0" smtClean="0">
                          <a:solidFill>
                            <a:schemeClr val="tx1">
                              <a:lumMod val="75000"/>
                              <a:lumOff val="25000"/>
                            </a:schemeClr>
                          </a:solidFill>
                          <a:latin typeface="Arial" pitchFamily="34" charset="0"/>
                          <a:cs typeface="Arial" pitchFamily="34" charset="0"/>
                        </a:rPr>
                        <a:t> </a:t>
                      </a:r>
                      <a:endParaRPr lang="en-GB" sz="1600" b="0" dirty="0">
                        <a:solidFill>
                          <a:schemeClr val="tx1">
                            <a:lumMod val="75000"/>
                            <a:lumOff val="25000"/>
                          </a:schemeClr>
                        </a:solidFill>
                        <a:latin typeface="Arial" pitchFamily="34" charset="0"/>
                        <a:cs typeface="Arial" pitchFamily="34" charset="0"/>
                      </a:endParaRPr>
                    </a:p>
                  </a:txBody>
                  <a:tcPr anchor="ctr"/>
                </a:tc>
              </a:tr>
              <a:tr h="729704">
                <a:tc>
                  <a:txBody>
                    <a:bodyPr/>
                    <a:lstStyle/>
                    <a:p>
                      <a:pPr algn="r"/>
                      <a:endParaRPr lang="en-GB" sz="1600" b="0" dirty="0">
                        <a:solidFill>
                          <a:schemeClr val="tx1">
                            <a:lumMod val="75000"/>
                            <a:lumOff val="25000"/>
                          </a:schemeClr>
                        </a:solidFill>
                        <a:latin typeface="Arial" pitchFamily="34" charset="0"/>
                        <a:cs typeface="Arial" pitchFamily="34" charset="0"/>
                      </a:endParaRPr>
                    </a:p>
                  </a:txBody>
                  <a:tcPr anchor="ctr"/>
                </a:tc>
              </a:tr>
            </a:tbl>
          </a:graphicData>
        </a:graphic>
      </p:graphicFrame>
      <p:cxnSp>
        <p:nvCxnSpPr>
          <p:cNvPr id="11" name="Straight Connector 10"/>
          <p:cNvCxnSpPr/>
          <p:nvPr/>
        </p:nvCxnSpPr>
        <p:spPr>
          <a:xfrm>
            <a:off x="458788" y="1734235"/>
            <a:ext cx="75422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2" name="D_14d1ce4b967e93c9"/>
          <p:cNvSpPr txBox="1">
            <a:spLocks noChangeArrowheads="1"/>
          </p:cNvSpPr>
          <p:nvPr/>
        </p:nvSpPr>
        <p:spPr bwMode="gray">
          <a:xfrm>
            <a:off x="457200" y="5696366"/>
            <a:ext cx="7543799" cy="32745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4268341438"/>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d0569cf7aaa448b0"/>
          <p:cNvGraphicFramePr/>
          <p:nvPr>
            <p:extLst>
              <p:ext uri="{D42A27DB-BD31-4B8C-83A1-F6EECF244321}">
                <p14:modId xmlns:p14="http://schemas.microsoft.com/office/powerpoint/2010/main" val="1186989390"/>
              </p:ext>
            </p:extLst>
          </p:nvPr>
        </p:nvGraphicFramePr>
        <p:xfrm>
          <a:off x="1689100" y="990600"/>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f2232996315a48b0"/>
          <p:cNvGraphicFramePr>
            <a:graphicFrameLocks noGrp="1"/>
          </p:cNvGraphicFramePr>
          <p:nvPr>
            <p:extLst>
              <p:ext uri="{D42A27DB-BD31-4B8C-83A1-F6EECF244321}">
                <p14:modId xmlns:p14="http://schemas.microsoft.com/office/powerpoint/2010/main" val="152503229"/>
              </p:ext>
            </p:extLst>
          </p:nvPr>
        </p:nvGraphicFramePr>
        <p:xfrm>
          <a:off x="1864611" y="2543664"/>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dirty="0" err="1" smtClean="0">
                          <a:solidFill>
                            <a:schemeClr val="accent2"/>
                          </a:solidFill>
                          <a:latin typeface="Arial" pitchFamily="34" charset="0"/>
                          <a:cs typeface="Arial" pitchFamily="34" charset="0"/>
                        </a:rPr>
                        <a:t>Idade</a:t>
                      </a:r>
                      <a:r>
                        <a:rPr lang="en-GB" sz="1400" b="0" i="0" u="none" strike="noStrike" dirty="0" smtClean="0">
                          <a:solidFill>
                            <a:schemeClr val="accent2"/>
                          </a:solidFill>
                          <a:latin typeface="Arial" pitchFamily="34" charset="0"/>
                          <a:cs typeface="Arial" pitchFamily="34" charset="0"/>
                        </a:rPr>
                        <a:t> entre 35 e 54 </a:t>
                      </a:r>
                      <a:r>
                        <a:rPr lang="en-GB" sz="1400" b="0" i="0" u="none" strike="noStrike" dirty="0" err="1" smtClean="0">
                          <a:solidFill>
                            <a:schemeClr val="accent2"/>
                          </a:solidFill>
                          <a:latin typeface="Arial" pitchFamily="34" charset="0"/>
                          <a:cs typeface="Arial" pitchFamily="34" charset="0"/>
                        </a:rPr>
                        <a:t>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27d5a0e9185497c1"/>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Casos de stress relacionado com o </a:t>
            </a:r>
            <a:r>
              <a:rPr lang="en-GB" sz="2000" dirty="0" err="1" smtClean="0">
                <a:latin typeface="Arial" pitchFamily="34" charset="0"/>
                <a:cs typeface="Arial" pitchFamily="34" charset="0"/>
              </a:rPr>
              <a:t>trabalho</a:t>
            </a:r>
            <a:r>
              <a:rPr lang="en-GB" sz="2000" dirty="0" smtClean="0">
                <a:latin typeface="Arial" pitchFamily="34" charset="0"/>
                <a:cs typeface="Arial" pitchFamily="34" charset="0"/>
              </a:rPr>
              <a:t> (Portugal)</a:t>
            </a:r>
            <a:endParaRPr lang="en-GB" sz="2000" dirty="0">
              <a:latin typeface="Arial" pitchFamily="34" charset="0"/>
              <a:cs typeface="Arial" pitchFamily="34" charset="0"/>
            </a:endParaRPr>
          </a:p>
        </p:txBody>
      </p:sp>
      <p:sp>
        <p:nvSpPr>
          <p:cNvPr id="10" name="D_db6e6b86355803c1"/>
          <p:cNvSpPr txBox="1"/>
          <p:nvPr/>
        </p:nvSpPr>
        <p:spPr>
          <a:xfrm>
            <a:off x="371236" y="1219845"/>
            <a:ext cx="7402512" cy="566826"/>
          </a:xfrm>
          <a:prstGeom prst="rect">
            <a:avLst/>
          </a:prstGeom>
          <a:solidFill>
            <a:schemeClr val="bg1"/>
          </a:solidFill>
          <a:ln>
            <a:noFill/>
          </a:ln>
        </p:spPr>
        <p:txBody>
          <a:bodyPr wrap="square" rtlCol="0">
            <a:normAutofit lnSpcReduction="10000"/>
          </a:bodyPr>
          <a:lstStyle/>
          <a:p>
            <a:pPr algn="l"/>
            <a:r>
              <a:rPr lang="en-GB" sz="1600" b="1" dirty="0" smtClean="0">
                <a:solidFill>
                  <a:schemeClr val="tx1"/>
                </a:solidFill>
              </a:rPr>
              <a:t>Até que ponto é comum existirem casos de stress relacionado com o trabalho, no seu local de trabalho?  (%)</a:t>
            </a:r>
          </a:p>
        </p:txBody>
      </p:sp>
      <p:cxnSp>
        <p:nvCxnSpPr>
          <p:cNvPr id="14" name="Straight Connector 13"/>
          <p:cNvCxnSpPr/>
          <p:nvPr/>
        </p:nvCxnSpPr>
        <p:spPr>
          <a:xfrm>
            <a:off x="458788" y="316230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40055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84dcefe69f1248b0"/>
          <p:cNvSpPr/>
          <p:nvPr/>
        </p:nvSpPr>
        <p:spPr>
          <a:xfrm>
            <a:off x="458788" y="3190875"/>
            <a:ext cx="1340983" cy="292554"/>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3628b2000269b8b0"/>
          <p:cNvSpPr/>
          <p:nvPr/>
        </p:nvSpPr>
        <p:spPr>
          <a:xfrm>
            <a:off x="458788" y="4429125"/>
            <a:ext cx="1340983" cy="292554"/>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16" name="D_0525cd73d61a48b0"/>
          <p:cNvSpPr txBox="1">
            <a:spLocks noChangeArrowheads="1"/>
          </p:cNvSpPr>
          <p:nvPr/>
        </p:nvSpPr>
        <p:spPr bwMode="gray">
          <a:xfrm>
            <a:off x="361507" y="5769665"/>
            <a:ext cx="7814930" cy="374770"/>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e Nenhum;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kern="0" dirty="0" smtClean="0">
                <a:solidFill>
                  <a:srgbClr val="003399"/>
                </a:solidFill>
                <a:latin typeface="Arial" pitchFamily="34" charset="0"/>
                <a:cs typeface="Arial" pitchFamily="34" charset="0"/>
              </a:rPr>
              <a:t> Trabalhadores com idade superior a 18 anos</a:t>
            </a:r>
          </a:p>
        </p:txBody>
      </p:sp>
      <p:cxnSp>
        <p:nvCxnSpPr>
          <p:cNvPr id="12" name="Straight Connector 11"/>
          <p:cNvCxnSpPr/>
          <p:nvPr/>
        </p:nvCxnSpPr>
        <p:spPr>
          <a:xfrm>
            <a:off x="458788" y="1828800"/>
            <a:ext cx="767556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1738507158"/>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_ed89cd44cd31fa8e"/>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Casos de stress relacionado com o </a:t>
            </a:r>
            <a:r>
              <a:rPr lang="en-GB" sz="2000" dirty="0" err="1" smtClean="0">
                <a:latin typeface="Arial" pitchFamily="34" charset="0"/>
                <a:cs typeface="Arial" pitchFamily="34" charset="0"/>
              </a:rPr>
              <a:t>trabalho</a:t>
            </a:r>
            <a:r>
              <a:rPr lang="en-GB" sz="2000" dirty="0" smtClean="0">
                <a:latin typeface="Arial" pitchFamily="34" charset="0"/>
                <a:cs typeface="Arial" pitchFamily="34" charset="0"/>
              </a:rPr>
              <a:t> (Portugal)</a:t>
            </a:r>
            <a:endParaRPr lang="en-GB" sz="2000" dirty="0">
              <a:latin typeface="Arial" pitchFamily="34" charset="0"/>
              <a:cs typeface="Arial" pitchFamily="34" charset="0"/>
            </a:endParaRPr>
          </a:p>
        </p:txBody>
      </p:sp>
      <p:sp>
        <p:nvSpPr>
          <p:cNvPr id="10" name="D_89c914a61a99fa8e"/>
          <p:cNvSpPr txBox="1"/>
          <p:nvPr/>
        </p:nvSpPr>
        <p:spPr>
          <a:xfrm>
            <a:off x="351780" y="1182869"/>
            <a:ext cx="7402512" cy="615096"/>
          </a:xfrm>
          <a:prstGeom prst="rect">
            <a:avLst/>
          </a:prstGeom>
          <a:solidFill>
            <a:schemeClr val="bg1"/>
          </a:solidFill>
          <a:ln>
            <a:noFill/>
          </a:ln>
        </p:spPr>
        <p:txBody>
          <a:bodyPr wrap="square" rtlCol="0">
            <a:normAutofit/>
          </a:bodyPr>
          <a:lstStyle/>
          <a:p>
            <a:pPr algn="l"/>
            <a:r>
              <a:rPr lang="en-GB" sz="1600" b="1" dirty="0" smtClean="0">
                <a:solidFill>
                  <a:schemeClr val="tx1"/>
                </a:solidFill>
              </a:rPr>
              <a:t>Até que ponto é comum existirem casos de stress relacionado com o trabalho, no seu local de trabalho?  (%)</a:t>
            </a: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919672"/>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0c93af15af31fa8e"/>
          <p:cNvSpPr/>
          <p:nvPr/>
        </p:nvSpPr>
        <p:spPr>
          <a:xfrm>
            <a:off x="458788" y="3044953"/>
            <a:ext cx="2124924" cy="844875"/>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96be68ced759fa8e"/>
          <p:cNvSpPr/>
          <p:nvPr/>
        </p:nvSpPr>
        <p:spPr>
          <a:xfrm>
            <a:off x="458788" y="4944365"/>
            <a:ext cx="2103437" cy="467607"/>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16" name="D_f9b0c4fa79307a8e"/>
          <p:cNvSpPr txBox="1">
            <a:spLocks noChangeArrowheads="1"/>
          </p:cNvSpPr>
          <p:nvPr/>
        </p:nvSpPr>
        <p:spPr bwMode="gray">
          <a:xfrm>
            <a:off x="446568" y="5730948"/>
            <a:ext cx="7772400" cy="416357"/>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e Nenhum;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kern="0" dirty="0" smtClean="0">
                <a:solidFill>
                  <a:srgbClr val="003399"/>
                </a:solidFill>
                <a:latin typeface="Arial" pitchFamily="34" charset="0"/>
                <a:cs typeface="Arial" pitchFamily="34" charset="0"/>
              </a:rPr>
              <a:t> Trabalhadores com idade superior a 18 anos</a:t>
            </a:r>
          </a:p>
        </p:txBody>
      </p:sp>
      <p:cxnSp>
        <p:nvCxnSpPr>
          <p:cNvPr id="12" name="Straight Connector 11"/>
          <p:cNvCxnSpPr/>
          <p:nvPr/>
        </p:nvCxnSpPr>
        <p:spPr>
          <a:xfrm>
            <a:off x="458788" y="1828800"/>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20" name="D_44237b975307fa8e"/>
          <p:cNvGraphicFramePr/>
          <p:nvPr>
            <p:extLst>
              <p:ext uri="{D42A27DB-BD31-4B8C-83A1-F6EECF244321}">
                <p14:modId xmlns:p14="http://schemas.microsoft.com/office/powerpoint/2010/main" val="1280033638"/>
              </p:ext>
            </p:extLst>
          </p:nvPr>
        </p:nvGraphicFramePr>
        <p:xfrm>
          <a:off x="1772582" y="946896"/>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550148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D_b5cd1a95cffbf0c7"/>
          <p:cNvGraphicFramePr>
            <a:graphicFrameLocks noGrp="1"/>
          </p:cNvGraphicFramePr>
          <p:nvPr>
            <p:extLst>
              <p:ext uri="{D42A27DB-BD31-4B8C-83A1-F6EECF244321}">
                <p14:modId xmlns:p14="http://schemas.microsoft.com/office/powerpoint/2010/main" val="2731937208"/>
              </p:ext>
            </p:extLst>
          </p:nvPr>
        </p:nvGraphicFramePr>
        <p:xfrm>
          <a:off x="1817823" y="2518796"/>
          <a:ext cx="2113808" cy="2955073"/>
        </p:xfrm>
        <a:graphic>
          <a:graphicData uri="http://schemas.openxmlformats.org/drawingml/2006/table">
            <a:tbl>
              <a:tblPr firstRow="1" bandRow="1">
                <a:tableStyleId>{2D5ABB26-0587-4C30-8999-92F81FD0307C}</a:tableStyleId>
              </a:tblPr>
              <a:tblGrid>
                <a:gridCol w="2113808"/>
              </a:tblGrid>
              <a:tr h="318601">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395611">
                <a:tc>
                  <a:txBody>
                    <a:bodyPr/>
                    <a:lstStyle/>
                    <a:p>
                      <a:pPr algn="r" fontAlgn="b"/>
                      <a:endParaRPr lang="en-GB" sz="2800" b="0" i="0" u="none" strike="noStrike" dirty="0">
                        <a:solidFill>
                          <a:schemeClr val="accent2"/>
                        </a:solidFill>
                        <a:latin typeface="Arial" pitchFamily="34" charset="0"/>
                        <a:cs typeface="Arial" pitchFamily="34" charset="0"/>
                      </a:endParaRPr>
                    </a:p>
                  </a:txBody>
                  <a:tcPr marL="9525" marR="9525" marT="9525" marB="0" anchor="ctr"/>
                </a:tc>
              </a:tr>
              <a:tr h="318601">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4808">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4808">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4808">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18601">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18601">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1169601" y="5148028"/>
            <a:ext cx="226144" cy="439381"/>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5" name="D_735825b13714b5b1"/>
          <p:cNvSpPr txBox="1">
            <a:spLocks/>
          </p:cNvSpPr>
          <p:nvPr/>
        </p:nvSpPr>
        <p:spPr bwMode="auto">
          <a:xfrm>
            <a:off x="487363" y="92366"/>
            <a:ext cx="8157874" cy="596273"/>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lvl="0" algn="l" defTabSz="457200">
              <a:defRPr/>
            </a:pPr>
            <a:r>
              <a:rPr lang="en-GB" sz="2000" b="1" dirty="0" smtClean="0">
                <a:solidFill>
                  <a:srgbClr val="003399"/>
                </a:solidFill>
                <a:latin typeface="Arial" pitchFamily="34" charset="0"/>
                <a:ea typeface="ＭＳ Ｐゴシック" charset="-128"/>
                <a:cs typeface="Arial" pitchFamily="34" charset="0"/>
              </a:rPr>
              <a:t>Casos de stress relacionado com o trabalho</a:t>
            </a:r>
            <a:endParaRPr kumimoji="0" lang="en-GB" sz="2000" b="1" i="0" u="none" strike="noStrike" kern="1200" cap="none" spc="0" normalizeH="0" baseline="0" noProof="0" dirty="0">
              <a:ln>
                <a:noFill/>
              </a:ln>
              <a:solidFill>
                <a:srgbClr val="003399"/>
              </a:solidFill>
              <a:effectLst/>
              <a:uLnTx/>
              <a:uFillTx/>
              <a:latin typeface="Arial" pitchFamily="34" charset="0"/>
              <a:ea typeface="ＭＳ Ｐゴシック" charset="-128"/>
              <a:cs typeface="Arial" pitchFamily="34" charset="0"/>
            </a:endParaRPr>
          </a:p>
        </p:txBody>
      </p:sp>
      <p:sp>
        <p:nvSpPr>
          <p:cNvPr id="9" name="D_570c3ad66ea26cc2"/>
          <p:cNvSpPr txBox="1">
            <a:spLocks noChangeArrowheads="1"/>
          </p:cNvSpPr>
          <p:nvPr/>
        </p:nvSpPr>
        <p:spPr bwMode="gray">
          <a:xfrm>
            <a:off x="457199" y="5677787"/>
            <a:ext cx="7985052" cy="418214"/>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en-GB" sz="1200" kern="0" dirty="0" smtClean="0">
                <a:solidFill>
                  <a:srgbClr val="003399"/>
                </a:solidFill>
                <a:latin typeface="Arial" pitchFamily="34" charset="0"/>
                <a:cs typeface="Arial" pitchFamily="34" charset="0"/>
              </a:rPr>
              <a:t>Diferente de 100% devido à exclusão de Não sabe e Nenhum; </a:t>
            </a:r>
            <a:br>
              <a:rPr lang="en-GB" sz="1200" kern="0" dirty="0" smtClean="0">
                <a:solidFill>
                  <a:srgbClr val="003399"/>
                </a:solidFill>
                <a:latin typeface="Arial" pitchFamily="34" charset="0"/>
                <a:cs typeface="Arial" pitchFamily="34" charset="0"/>
              </a:rPr>
            </a:br>
            <a:r>
              <a:rPr lang="en-GB" sz="1200" b="1" kern="0" dirty="0" err="1" smtClean="0">
                <a:solidFill>
                  <a:srgbClr val="003399"/>
                </a:solidFill>
                <a:latin typeface="Arial" pitchFamily="34" charset="0"/>
                <a:cs typeface="Arial" pitchFamily="34" charset="0"/>
              </a:rPr>
              <a:t>Universo</a:t>
            </a:r>
            <a:r>
              <a:rPr lang="en-GB" sz="1200" kern="0" dirty="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11" name="D_3f57ff8e1b8935b1"/>
          <p:cNvSpPr txBox="1"/>
          <p:nvPr/>
        </p:nvSpPr>
        <p:spPr>
          <a:xfrm>
            <a:off x="369648" y="945645"/>
            <a:ext cx="6945552"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Até que ponto é comum existirem casos de stress relacionado com o trabalho, no seu local de trabalho?  (%)</a:t>
            </a:r>
            <a:endParaRPr lang="en-GB" sz="1600" b="1" dirty="0">
              <a:solidFill>
                <a:schemeClr val="tx1"/>
              </a:solidFill>
            </a:endParaRPr>
          </a:p>
        </p:txBody>
      </p:sp>
      <p:cxnSp>
        <p:nvCxnSpPr>
          <p:cNvPr id="12" name="Straight Connector 11"/>
          <p:cNvCxnSpPr/>
          <p:nvPr/>
        </p:nvCxnSpPr>
        <p:spPr>
          <a:xfrm>
            <a:off x="457200" y="1527243"/>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3345731" y="5123219"/>
            <a:ext cx="226144" cy="439381"/>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24" name="D_d95d4748751c87c1"/>
          <p:cNvGraphicFramePr/>
          <p:nvPr>
            <p:extLst>
              <p:ext uri="{D42A27DB-BD31-4B8C-83A1-F6EECF244321}">
                <p14:modId xmlns:p14="http://schemas.microsoft.com/office/powerpoint/2010/main" val="2530565201"/>
              </p:ext>
            </p:extLst>
          </p:nvPr>
        </p:nvGraphicFramePr>
        <p:xfrm>
          <a:off x="304800" y="1674422"/>
          <a:ext cx="8200845" cy="39782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3016038934"/>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0389a48948247010"/>
          <p:cNvGraphicFramePr/>
          <p:nvPr>
            <p:extLst>
              <p:ext uri="{D42A27DB-BD31-4B8C-83A1-F6EECF244321}">
                <p14:modId xmlns:p14="http://schemas.microsoft.com/office/powerpoint/2010/main" val="1969242951"/>
              </p:ext>
            </p:extLst>
          </p:nvPr>
        </p:nvGraphicFramePr>
        <p:xfrm>
          <a:off x="301557" y="1936998"/>
          <a:ext cx="8122596" cy="3942608"/>
        </p:xfrm>
        <a:graphic>
          <a:graphicData uri="http://schemas.openxmlformats.org/drawingml/2006/chart">
            <c:chart xmlns:c="http://schemas.openxmlformats.org/drawingml/2006/chart" xmlns:r="http://schemas.openxmlformats.org/officeDocument/2006/relationships" r:id="rId3"/>
          </a:graphicData>
        </a:graphic>
      </p:graphicFrame>
      <p:sp>
        <p:nvSpPr>
          <p:cNvPr id="8" name="D_43ac2b78318c0f37"/>
          <p:cNvSpPr>
            <a:spLocks noGrp="1"/>
          </p:cNvSpPr>
          <p:nvPr>
            <p:ph type="title"/>
          </p:nvPr>
        </p:nvSpPr>
        <p:spPr>
          <a:xfrm>
            <a:off x="457200" y="199374"/>
            <a:ext cx="7217924" cy="596273"/>
          </a:xfrm>
        </p:spPr>
        <p:txBody>
          <a:bodyPr>
            <a:normAutofit/>
          </a:bodyPr>
          <a:lstStyle/>
          <a:p>
            <a:r>
              <a:rPr lang="en-GB" sz="2000" dirty="0" smtClean="0">
                <a:latin typeface="Arial" pitchFamily="34" charset="0"/>
                <a:cs typeface="Arial" pitchFamily="34" charset="0"/>
              </a:rPr>
              <a:t>Casos de stress relacionado com o trabalho</a:t>
            </a:r>
            <a:endParaRPr lang="en-GB" sz="2000" dirty="0">
              <a:latin typeface="Arial" pitchFamily="34" charset="0"/>
              <a:cs typeface="Arial" pitchFamily="34" charset="0"/>
            </a:endParaRPr>
          </a:p>
        </p:txBody>
      </p:sp>
      <p:sp>
        <p:nvSpPr>
          <p:cNvPr id="10" name="D_27982828373c1087"/>
          <p:cNvSpPr txBox="1"/>
          <p:nvPr/>
        </p:nvSpPr>
        <p:spPr>
          <a:xfrm>
            <a:off x="369647" y="1192499"/>
            <a:ext cx="7041245"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Até que ponto é comum existirem casos de stress relacionado com o trabalho, no seu local de trabalho?  (%)</a:t>
            </a:r>
            <a:endParaRPr lang="en-GB" sz="1600" b="1" dirty="0">
              <a:solidFill>
                <a:schemeClr val="tx1"/>
              </a:solidFill>
            </a:endParaRPr>
          </a:p>
        </p:txBody>
      </p:sp>
      <p:cxnSp>
        <p:nvCxnSpPr>
          <p:cNvPr id="12" name="Straight Connector 11"/>
          <p:cNvCxnSpPr/>
          <p:nvPr/>
        </p:nvCxnSpPr>
        <p:spPr>
          <a:xfrm>
            <a:off x="457200" y="1774097"/>
            <a:ext cx="7677150"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3" name="D_6f049b0feff49721"/>
          <p:cNvSpPr txBox="1">
            <a:spLocks noChangeArrowheads="1"/>
          </p:cNvSpPr>
          <p:nvPr/>
        </p:nvSpPr>
        <p:spPr bwMode="gray">
          <a:xfrm>
            <a:off x="457200" y="5720315"/>
            <a:ext cx="7836195" cy="393405"/>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en-GB" sz="1200" kern="0" dirty="0" smtClean="0">
                <a:solidFill>
                  <a:srgbClr val="003399"/>
                </a:solidFill>
                <a:latin typeface="Arial" pitchFamily="34" charset="0"/>
                <a:cs typeface="Arial" pitchFamily="34" charset="0"/>
              </a:rPr>
              <a:t>Diferente de 100% devido à exclusão de Não sabe e Nenhum; </a:t>
            </a:r>
            <a:br>
              <a:rPr lang="en-GB" sz="1200" kern="0" dirty="0" smtClean="0">
                <a:solidFill>
                  <a:srgbClr val="003399"/>
                </a:solidFill>
                <a:latin typeface="Arial" pitchFamily="34" charset="0"/>
                <a:cs typeface="Arial" pitchFamily="34" charset="0"/>
              </a:rPr>
            </a:br>
            <a:r>
              <a:rPr lang="en-GB" sz="1200" b="1" kern="0" dirty="0" err="1" smtClean="0">
                <a:solidFill>
                  <a:srgbClr val="003399"/>
                </a:solidFill>
                <a:latin typeface="Arial" pitchFamily="34" charset="0"/>
                <a:cs typeface="Arial" pitchFamily="34" charset="0"/>
              </a:rPr>
              <a:t>Universo</a:t>
            </a:r>
            <a:r>
              <a:rPr lang="en-GB" sz="1200" b="1" kern="0" dirty="0" smtClean="0">
                <a:solidFill>
                  <a:srgbClr val="003399"/>
                </a:solidFill>
                <a:latin typeface="Arial" pitchFamily="34" charset="0"/>
                <a:cs typeface="Arial" pitchFamily="34" charset="0"/>
              </a:rPr>
              <a:t> </a:t>
            </a:r>
            <a:r>
              <a:rPr lang="en-GB" sz="1200" kern="0" dirty="0" smtClean="0">
                <a:solidFill>
                  <a:srgbClr val="003399"/>
                </a:solidFill>
                <a:latin typeface="Arial" pitchFamily="34" charset="0"/>
                <a:cs typeface="Arial" pitchFamily="34" charset="0"/>
              </a:rPr>
              <a:t>Trabalhadores com idade superior a 18 anos</a:t>
            </a:r>
            <a:endParaRPr lang="en-US" sz="1200" kern="0" dirty="0" smtClean="0">
              <a:solidFill>
                <a:srgbClr val="003399"/>
              </a:solidFill>
              <a:latin typeface="Arial" pitchFamily="34" charset="0"/>
              <a:cs typeface="Arial" pitchFamily="34" charset="0"/>
            </a:endParaRPr>
          </a:p>
        </p:txBody>
      </p:sp>
      <p:graphicFrame>
        <p:nvGraphicFramePr>
          <p:cNvPr id="3" name="Ipsos Ribbon Rules" hidden="1"/>
          <p:cNvGraphicFramePr/>
          <p:nvPr>
            <p:extLst>
              <p:ext uri="{D42A27DB-BD31-4B8C-83A1-F6EECF244321}">
                <p14:modId xmlns:p14="http://schemas.microsoft.com/office/powerpoint/2010/main" val="3112238596"/>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91adb88d58c9faa9"/>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eaa5ab6c7ed4faa9"/>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fb2a23c14e54faa9"/>
          <p:cNvSpPr txBox="1">
            <a:spLocks/>
          </p:cNvSpPr>
          <p:nvPr/>
        </p:nvSpPr>
        <p:spPr bwMode="auto">
          <a:xfrm>
            <a:off x="460139" y="4672705"/>
            <a:ext cx="7646400" cy="384150"/>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lang="en-GB" sz="2200" b="1" dirty="0" smtClean="0">
                <a:solidFill>
                  <a:schemeClr val="tx2"/>
                </a:solidFill>
                <a:latin typeface="Arial"/>
                <a:ea typeface="ＭＳ Ｐゴシック" charset="-128"/>
                <a:cs typeface="Arial"/>
              </a:rPr>
              <a:t>Gestão de casos de stress relacionado com o trabalho</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8d02f07d4538faa9"/>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3c66a21b325d7fc2"/>
          <p:cNvGraphicFramePr/>
          <p:nvPr>
            <p:extLst>
              <p:ext uri="{D42A27DB-BD31-4B8C-83A1-F6EECF244321}">
                <p14:modId xmlns:p14="http://schemas.microsoft.com/office/powerpoint/2010/main" val="490835879"/>
              </p:ext>
            </p:extLst>
          </p:nvPr>
        </p:nvGraphicFramePr>
        <p:xfrm>
          <a:off x="787400" y="988000"/>
          <a:ext cx="7442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322565" name="Rectangle 5"/>
          <p:cNvSpPr>
            <a:spLocks noChangeArrowheads="1"/>
          </p:cNvSpPr>
          <p:nvPr/>
        </p:nvSpPr>
        <p:spPr bwMode="gray">
          <a:xfrm>
            <a:off x="1028700" y="76200"/>
            <a:ext cx="5676900" cy="855663"/>
          </a:xfrm>
          <a:prstGeom prst="rect">
            <a:avLst/>
          </a:prstGeom>
          <a:noFill/>
          <a:ln w="9525">
            <a:noFill/>
            <a:miter lim="800000"/>
            <a:headEnd/>
            <a:tailEnd/>
          </a:ln>
          <a:effectLst/>
        </p:spPr>
        <p:txBody>
          <a:bodyPr lIns="0" tIns="0" rIns="0" bIns="0" anchor="ctr"/>
          <a:lstStyle/>
          <a:p>
            <a:pPr eaLnBrk="1" hangingPunct="1"/>
            <a:endParaRPr lang="en-US" sz="2200" dirty="0">
              <a:latin typeface="Arial Black" pitchFamily="34" charset="0"/>
            </a:endParaRPr>
          </a:p>
        </p:txBody>
      </p:sp>
      <p:sp>
        <p:nvSpPr>
          <p:cNvPr id="26" name="D_cc7a67bb238d33c2"/>
          <p:cNvSpPr txBox="1">
            <a:spLocks noChangeArrowheads="1"/>
          </p:cNvSpPr>
          <p:nvPr/>
        </p:nvSpPr>
        <p:spPr bwMode="gray">
          <a:xfrm>
            <a:off x="458788" y="5711825"/>
            <a:ext cx="7770812" cy="317500"/>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pt-BR" sz="1200" b="1" kern="0" smtClean="0">
                <a:solidFill>
                  <a:srgbClr val="003399"/>
                </a:solidFill>
                <a:latin typeface="Arial" pitchFamily="34" charset="0"/>
                <a:cs typeface="Arial" pitchFamily="34" charset="0"/>
              </a:rPr>
              <a:t>Universo</a:t>
            </a:r>
            <a:r>
              <a:rPr lang="pt-BR" sz="1200" kern="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25" name="D_0c00fb7d363633c2"/>
          <p:cNvSpPr>
            <a:spLocks noGrp="1"/>
          </p:cNvSpPr>
          <p:nvPr>
            <p:ph type="title"/>
          </p:nvPr>
        </p:nvSpPr>
        <p:spPr/>
        <p:txBody>
          <a:bodyPr>
            <a:noAutofit/>
          </a:bodyPr>
          <a:lstStyle/>
          <a:p>
            <a:r>
              <a:rPr lang="en-GB" sz="2000" dirty="0" smtClean="0">
                <a:latin typeface="Arial" pitchFamily="34" charset="0"/>
                <a:cs typeface="Arial" pitchFamily="34" charset="0"/>
              </a:rPr>
              <a:t>Gestão de casos de stress relacionado com o trabalho (Portugal)</a:t>
            </a:r>
            <a:endParaRPr lang="en-GB" sz="2000" dirty="0">
              <a:latin typeface="Arial" pitchFamily="34" charset="0"/>
              <a:cs typeface="Arial" pitchFamily="34" charset="0"/>
            </a:endParaRPr>
          </a:p>
        </p:txBody>
      </p:sp>
      <p:graphicFrame>
        <p:nvGraphicFramePr>
          <p:cNvPr id="7" name="D_f5ea57c3c79333c2"/>
          <p:cNvGraphicFramePr>
            <a:graphicFrameLocks noGrp="1"/>
          </p:cNvGraphicFramePr>
          <p:nvPr>
            <p:extLst>
              <p:ext uri="{D42A27DB-BD31-4B8C-83A1-F6EECF244321}">
                <p14:modId xmlns:p14="http://schemas.microsoft.com/office/powerpoint/2010/main" val="1343967106"/>
              </p:ext>
            </p:extLst>
          </p:nvPr>
        </p:nvGraphicFramePr>
        <p:xfrm>
          <a:off x="708652" y="2018036"/>
          <a:ext cx="2620487" cy="3537192"/>
        </p:xfrm>
        <a:graphic>
          <a:graphicData uri="http://schemas.openxmlformats.org/drawingml/2006/table">
            <a:tbl>
              <a:tblPr firstRow="1" bandRow="1">
                <a:tableStyleId>{2D5ABB26-0587-4C30-8999-92F81FD0307C}</a:tableStyleId>
              </a:tblPr>
              <a:tblGrid>
                <a:gridCol w="2620487"/>
              </a:tblGrid>
              <a:tr h="721271">
                <a:tc>
                  <a:txBody>
                    <a:bodyPr/>
                    <a:lstStyle/>
                    <a:p>
                      <a:pPr algn="r"/>
                      <a:r>
                        <a:rPr lang="en-GB" sz="1600" b="0" smtClean="0">
                          <a:solidFill>
                            <a:schemeClr val="tx1">
                              <a:lumMod val="75000"/>
                              <a:lumOff val="25000"/>
                            </a:schemeClr>
                          </a:solidFill>
                          <a:latin typeface="Arial" pitchFamily="34" charset="0"/>
                          <a:cs typeface="Arial" pitchFamily="34" charset="0"/>
                        </a:rPr>
                        <a:t>Muito bem</a:t>
                      </a:r>
                      <a:endParaRPr lang="en-GB" sz="1600" b="0" dirty="0">
                        <a:solidFill>
                          <a:schemeClr val="tx1">
                            <a:lumMod val="75000"/>
                            <a:lumOff val="25000"/>
                          </a:schemeClr>
                        </a:solidFill>
                        <a:latin typeface="Arial" pitchFamily="34" charset="0"/>
                        <a:cs typeface="Arial" pitchFamily="34" charset="0"/>
                      </a:endParaRPr>
                    </a:p>
                  </a:txBody>
                  <a:tcPr anchor="ctr"/>
                </a:tc>
              </a:tr>
              <a:tr h="652108">
                <a:tc>
                  <a:txBody>
                    <a:bodyPr/>
                    <a:lstStyle/>
                    <a:p>
                      <a:pPr algn="r"/>
                      <a:r>
                        <a:rPr lang="en-GB" sz="1600" b="0" smtClean="0">
                          <a:solidFill>
                            <a:schemeClr val="tx1">
                              <a:lumMod val="75000"/>
                              <a:lumOff val="25000"/>
                            </a:schemeClr>
                          </a:solidFill>
                          <a:latin typeface="Arial" pitchFamily="34" charset="0"/>
                          <a:cs typeface="Arial" pitchFamily="34" charset="0"/>
                        </a:rPr>
                        <a:t>Bem</a:t>
                      </a:r>
                      <a:endParaRPr lang="en-GB" sz="1600" b="0" dirty="0">
                        <a:solidFill>
                          <a:schemeClr val="tx1">
                            <a:lumMod val="75000"/>
                            <a:lumOff val="25000"/>
                          </a:schemeClr>
                        </a:solidFill>
                        <a:latin typeface="Arial" pitchFamily="34" charset="0"/>
                        <a:cs typeface="Arial" pitchFamily="34" charset="0"/>
                      </a:endParaRPr>
                    </a:p>
                  </a:txBody>
                  <a:tcPr anchor="ctr"/>
                </a:tc>
              </a:tr>
              <a:tr h="721271">
                <a:tc>
                  <a:txBody>
                    <a:bodyPr/>
                    <a:lstStyle/>
                    <a:p>
                      <a:pPr algn="r"/>
                      <a:r>
                        <a:rPr lang="en-GB" sz="1600" b="0" smtClean="0">
                          <a:solidFill>
                            <a:schemeClr val="tx1">
                              <a:lumMod val="75000"/>
                              <a:lumOff val="25000"/>
                            </a:schemeClr>
                          </a:solidFill>
                          <a:latin typeface="Arial" pitchFamily="34" charset="0"/>
                          <a:cs typeface="Arial" pitchFamily="34" charset="0"/>
                        </a:rPr>
                        <a:t>Não muito bem</a:t>
                      </a:r>
                      <a:endParaRPr lang="en-GB" sz="1600" b="0" dirty="0">
                        <a:solidFill>
                          <a:schemeClr val="tx1">
                            <a:lumMod val="75000"/>
                            <a:lumOff val="25000"/>
                          </a:schemeClr>
                        </a:solidFill>
                        <a:latin typeface="Arial" pitchFamily="34" charset="0"/>
                        <a:cs typeface="Arial" pitchFamily="34" charset="0"/>
                      </a:endParaRPr>
                    </a:p>
                  </a:txBody>
                  <a:tcPr anchor="ctr"/>
                </a:tc>
              </a:tr>
              <a:tr h="721271">
                <a:tc>
                  <a:txBody>
                    <a:bodyPr/>
                    <a:lstStyle/>
                    <a:p>
                      <a:pPr algn="r"/>
                      <a:r>
                        <a:rPr lang="en-GB" sz="1600" b="0" smtClean="0">
                          <a:solidFill>
                            <a:schemeClr val="tx1">
                              <a:lumMod val="75000"/>
                              <a:lumOff val="25000"/>
                            </a:schemeClr>
                          </a:solidFill>
                          <a:latin typeface="Arial" pitchFamily="34" charset="0"/>
                          <a:cs typeface="Arial" pitchFamily="34" charset="0"/>
                        </a:rPr>
                        <a:t>Nada bem</a:t>
                      </a:r>
                      <a:endParaRPr lang="en-GB" sz="1600" b="0" dirty="0">
                        <a:solidFill>
                          <a:schemeClr val="tx1">
                            <a:lumMod val="75000"/>
                            <a:lumOff val="25000"/>
                          </a:schemeClr>
                        </a:solidFill>
                        <a:latin typeface="Arial" pitchFamily="34" charset="0"/>
                        <a:cs typeface="Arial" pitchFamily="34" charset="0"/>
                      </a:endParaRPr>
                    </a:p>
                  </a:txBody>
                  <a:tcPr anchor="ctr"/>
                </a:tc>
              </a:tr>
              <a:tr h="721271">
                <a:tc>
                  <a:txBody>
                    <a:bodyPr/>
                    <a:lstStyle/>
                    <a:p>
                      <a:pPr algn="r"/>
                      <a:r>
                        <a:rPr lang="en-GB" sz="1600" b="0" dirty="0" smtClean="0">
                          <a:solidFill>
                            <a:schemeClr val="tx1">
                              <a:lumMod val="75000"/>
                              <a:lumOff val="25000"/>
                            </a:schemeClr>
                          </a:solidFill>
                          <a:latin typeface="Arial" pitchFamily="34" charset="0"/>
                          <a:cs typeface="Arial" pitchFamily="34" charset="0"/>
                        </a:rPr>
                        <a:t>Não sabe</a:t>
                      </a:r>
                      <a:endParaRPr lang="en-GB" sz="1600" b="0" dirty="0">
                        <a:solidFill>
                          <a:schemeClr val="tx1">
                            <a:lumMod val="75000"/>
                            <a:lumOff val="25000"/>
                          </a:schemeClr>
                        </a:solidFill>
                        <a:latin typeface="Arial" pitchFamily="34" charset="0"/>
                        <a:cs typeface="Arial" pitchFamily="34" charset="0"/>
                      </a:endParaRPr>
                    </a:p>
                  </a:txBody>
                  <a:tcPr anchor="ctr"/>
                </a:tc>
              </a:tr>
            </a:tbl>
          </a:graphicData>
        </a:graphic>
      </p:graphicFrame>
      <p:grpSp>
        <p:nvGrpSpPr>
          <p:cNvPr id="2" name="Group 14"/>
          <p:cNvGrpSpPr/>
          <p:nvPr/>
        </p:nvGrpSpPr>
        <p:grpSpPr>
          <a:xfrm>
            <a:off x="382588" y="1237632"/>
            <a:ext cx="7908966" cy="736270"/>
            <a:chOff x="382588" y="1190007"/>
            <a:chExt cx="7908966" cy="736270"/>
          </a:xfrm>
        </p:grpSpPr>
        <p:sp>
          <p:nvSpPr>
            <p:cNvPr id="6" name="D_eac4718a352b33c2"/>
            <p:cNvSpPr txBox="1"/>
            <p:nvPr/>
          </p:nvSpPr>
          <p:spPr>
            <a:xfrm>
              <a:off x="382588" y="1190007"/>
              <a:ext cx="7908966" cy="736270"/>
            </a:xfrm>
            <a:prstGeom prst="rect">
              <a:avLst/>
            </a:prstGeom>
            <a:noFill/>
          </p:spPr>
          <p:txBody>
            <a:bodyPr wrap="square" rtlCol="0">
              <a:normAutofit/>
            </a:bodyPr>
            <a:lstStyle/>
            <a:p>
              <a:pPr algn="l"/>
              <a:r>
                <a:rPr lang="en-GB" sz="1600" b="1" dirty="0" smtClean="0">
                  <a:solidFill>
                    <a:schemeClr val="tx1"/>
                  </a:solidFill>
                </a:rPr>
                <a:t>Na sua opinião, no seu local de trabalho de que forma é gerido o stress relacionado com o trabalho?  (%)</a:t>
              </a:r>
            </a:p>
          </p:txBody>
        </p:sp>
        <p:cxnSp>
          <p:nvCxnSpPr>
            <p:cNvPr id="13" name="Straight Connector 12"/>
            <p:cNvCxnSpPr/>
            <p:nvPr/>
          </p:nvCxnSpPr>
          <p:spPr>
            <a:xfrm>
              <a:off x="458788" y="1781175"/>
              <a:ext cx="7704137" cy="0"/>
            </a:xfrm>
            <a:prstGeom prst="line">
              <a:avLst/>
            </a:prstGeom>
            <a:ln w="12700"/>
            <a:effectLst/>
          </p:spPr>
          <p:style>
            <a:lnRef idx="2">
              <a:schemeClr val="accent1"/>
            </a:lnRef>
            <a:fillRef idx="0">
              <a:schemeClr val="accent1"/>
            </a:fillRef>
            <a:effectRef idx="1">
              <a:schemeClr val="accent1"/>
            </a:effectRef>
            <a:fontRef idx="minor">
              <a:schemeClr val="tx1"/>
            </a:fontRef>
          </p:style>
        </p:cxnSp>
      </p:grpSp>
      <p:graphicFrame>
        <p:nvGraphicFramePr>
          <p:cNvPr id="4" name="Ipsos Ribbon Rules" hidden="1"/>
          <p:cNvGraphicFramePr/>
          <p:nvPr>
            <p:extLst>
              <p:ext uri="{D42A27DB-BD31-4B8C-83A1-F6EECF244321}">
                <p14:modId xmlns:p14="http://schemas.microsoft.com/office/powerpoint/2010/main" val="98577645"/>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64fd7844050d6201"/>
          <p:cNvGraphicFramePr/>
          <p:nvPr>
            <p:extLst>
              <p:ext uri="{D42A27DB-BD31-4B8C-83A1-F6EECF244321}">
                <p14:modId xmlns:p14="http://schemas.microsoft.com/office/powerpoint/2010/main" val="145608086"/>
              </p:ext>
            </p:extLst>
          </p:nvPr>
        </p:nvGraphicFramePr>
        <p:xfrm>
          <a:off x="1689100" y="990600"/>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_e7d7ec4be1b0f201"/>
          <p:cNvGraphicFramePr>
            <a:graphicFrameLocks noGrp="1"/>
          </p:cNvGraphicFramePr>
          <p:nvPr>
            <p:extLst>
              <p:ext uri="{D42A27DB-BD31-4B8C-83A1-F6EECF244321}">
                <p14:modId xmlns:p14="http://schemas.microsoft.com/office/powerpoint/2010/main" val="1979480845"/>
              </p:ext>
            </p:extLst>
          </p:nvPr>
        </p:nvGraphicFramePr>
        <p:xfrm>
          <a:off x="1811446" y="2543664"/>
          <a:ext cx="2050510" cy="3182592"/>
        </p:xfrm>
        <a:graphic>
          <a:graphicData uri="http://schemas.openxmlformats.org/drawingml/2006/table">
            <a:tbl>
              <a:tblPr firstRow="1" bandRow="1">
                <a:tableStyleId>{2D5ABB26-0587-4C30-8999-92F81FD0307C}</a:tableStyleId>
              </a:tblPr>
              <a:tblGrid>
                <a:gridCol w="2050510"/>
              </a:tblGrid>
              <a:tr h="397824">
                <a:tc>
                  <a:txBody>
                    <a:bodyPr/>
                    <a:lstStyle/>
                    <a:p>
                      <a:pPr algn="r" fontAlgn="b"/>
                      <a:r>
                        <a:rPr lang="en-GB" sz="1400" b="0" i="0" u="none" strike="noStrike" dirty="0" smtClean="0">
                          <a:solidFill>
                            <a:schemeClr val="accent2"/>
                          </a:solidFill>
                          <a:latin typeface="Arial" pitchFamily="34" charset="0"/>
                          <a:cs typeface="Arial" pitchFamily="34" charset="0"/>
                        </a:rPr>
                        <a:t>Total</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Masculino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Feminino</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kern="1200" smtClean="0">
                          <a:solidFill>
                            <a:schemeClr val="accent2"/>
                          </a:solidFill>
                          <a:latin typeface="Arial" pitchFamily="34" charset="0"/>
                          <a:ea typeface="+mn-ea"/>
                          <a:cs typeface="Arial" pitchFamily="34" charset="0"/>
                        </a:rPr>
                        <a:t>Idade entre 18 e 34 anos</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r h="397824">
                <a:tc>
                  <a:txBody>
                    <a:bodyPr/>
                    <a:lstStyle/>
                    <a:p>
                      <a:pPr algn="r" fontAlgn="b"/>
                      <a:r>
                        <a:rPr lang="en-GB" sz="1400" b="0" i="0" u="none" strike="noStrike" smtClean="0">
                          <a:solidFill>
                            <a:schemeClr val="accent2"/>
                          </a:solidFill>
                          <a:latin typeface="Arial" pitchFamily="34" charset="0"/>
                          <a:cs typeface="Arial" pitchFamily="34" charset="0"/>
                        </a:rPr>
                        <a:t>Idade entre 35 e 54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97824">
                <a:tc>
                  <a:txBody>
                    <a:bodyPr/>
                    <a:lstStyle/>
                    <a:p>
                      <a:pPr algn="r" fontAlgn="b"/>
                      <a:r>
                        <a:rPr lang="en-GB" sz="1400" b="0" i="0" u="none" strike="noStrike" dirty="0" smtClean="0">
                          <a:solidFill>
                            <a:schemeClr val="accent2"/>
                          </a:solidFill>
                          <a:latin typeface="Arial" pitchFamily="34" charset="0"/>
                          <a:cs typeface="Arial" pitchFamily="34" charset="0"/>
                        </a:rPr>
                        <a:t>Idade superior a 55 anos</a:t>
                      </a:r>
                      <a:endParaRPr lang="en-GB" sz="1400" b="0" i="0" u="none" strike="noStrike" dirty="0">
                        <a:solidFill>
                          <a:schemeClr val="accent2"/>
                        </a:solidFill>
                        <a:latin typeface="Arial" pitchFamily="34" charset="0"/>
                        <a:cs typeface="Arial" pitchFamily="34" charset="0"/>
                      </a:endParaRPr>
                    </a:p>
                  </a:txBody>
                  <a:tcPr marL="9525" marR="9525" marT="9525" marB="0" anchor="ctr"/>
                </a:tc>
              </a:tr>
            </a:tbl>
          </a:graphicData>
        </a:graphic>
      </p:graphicFrame>
      <p:sp>
        <p:nvSpPr>
          <p:cNvPr id="13" name="D_f6181f5714e4af56"/>
          <p:cNvSpPr>
            <a:spLocks noGrp="1"/>
          </p:cNvSpPr>
          <p:nvPr>
            <p:ph type="title"/>
          </p:nvPr>
        </p:nvSpPr>
        <p:spPr>
          <a:xfrm>
            <a:off x="452438" y="199375"/>
            <a:ext cx="7437437" cy="489600"/>
          </a:xfrm>
        </p:spPr>
        <p:txBody>
          <a:bodyPr>
            <a:noAutofit/>
          </a:bodyPr>
          <a:lstStyle/>
          <a:p>
            <a:r>
              <a:rPr lang="en-GB" sz="2000" dirty="0" smtClean="0">
                <a:latin typeface="Arial" pitchFamily="34" charset="0"/>
                <a:cs typeface="Arial" pitchFamily="34" charset="0"/>
              </a:rPr>
              <a:t>Gestão de casos de stress relacionado com o trabalho (Portugal)</a:t>
            </a:r>
            <a:endParaRPr lang="en-GB" sz="2000" dirty="0">
              <a:latin typeface="Arial" pitchFamily="34" charset="0"/>
              <a:cs typeface="Arial" pitchFamily="34" charset="0"/>
            </a:endParaRPr>
          </a:p>
        </p:txBody>
      </p:sp>
      <p:sp>
        <p:nvSpPr>
          <p:cNvPr id="10" name="D_b6466dce7e5d0f56"/>
          <p:cNvSpPr txBox="1"/>
          <p:nvPr/>
        </p:nvSpPr>
        <p:spPr>
          <a:xfrm>
            <a:off x="371236" y="1227746"/>
            <a:ext cx="7402512"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no seu local de trabalho de que forma é gerido o stress relacionado com o trabalho?  (%)</a:t>
            </a:r>
          </a:p>
        </p:txBody>
      </p:sp>
      <p:cxnSp>
        <p:nvCxnSpPr>
          <p:cNvPr id="14" name="Straight Connector 13"/>
          <p:cNvCxnSpPr/>
          <p:nvPr/>
        </p:nvCxnSpPr>
        <p:spPr>
          <a:xfrm>
            <a:off x="458788" y="316230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4400550"/>
            <a:ext cx="7402512"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08e9460580526201"/>
          <p:cNvSpPr/>
          <p:nvPr/>
        </p:nvSpPr>
        <p:spPr>
          <a:xfrm>
            <a:off x="458788" y="3190875"/>
            <a:ext cx="1340983" cy="263525"/>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SEXO</a:t>
            </a:r>
            <a:endParaRPr lang="en-GB" sz="1400" dirty="0">
              <a:solidFill>
                <a:schemeClr val="bg1"/>
              </a:solidFill>
              <a:latin typeface="Arial" pitchFamily="34" charset="0"/>
              <a:cs typeface="Arial" pitchFamily="34" charset="0"/>
            </a:endParaRPr>
          </a:p>
        </p:txBody>
      </p:sp>
      <p:sp>
        <p:nvSpPr>
          <p:cNvPr id="18" name="D_43888e400fa66201"/>
          <p:cNvSpPr/>
          <p:nvPr/>
        </p:nvSpPr>
        <p:spPr>
          <a:xfrm>
            <a:off x="458788" y="4429125"/>
            <a:ext cx="1340983" cy="263525"/>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smtClean="0">
                <a:solidFill>
                  <a:schemeClr val="bg1"/>
                </a:solidFill>
                <a:latin typeface="Arial" pitchFamily="34" charset="0"/>
                <a:cs typeface="Arial" pitchFamily="34" charset="0"/>
              </a:rPr>
              <a:t>IDADE</a:t>
            </a:r>
            <a:endParaRPr lang="en-GB" sz="1400" dirty="0">
              <a:solidFill>
                <a:schemeClr val="bg1"/>
              </a:solidFill>
              <a:latin typeface="Arial" pitchFamily="34" charset="0"/>
              <a:cs typeface="Arial" pitchFamily="34" charset="0"/>
            </a:endParaRPr>
          </a:p>
        </p:txBody>
      </p:sp>
      <p:sp>
        <p:nvSpPr>
          <p:cNvPr id="16" name="D_b7282b3e010b1201"/>
          <p:cNvSpPr txBox="1">
            <a:spLocks noChangeArrowheads="1"/>
          </p:cNvSpPr>
          <p:nvPr/>
        </p:nvSpPr>
        <p:spPr bwMode="gray">
          <a:xfrm>
            <a:off x="457200" y="5794744"/>
            <a:ext cx="7677150" cy="355539"/>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b="1" kern="0" dirty="0" smtClean="0">
                <a:solidFill>
                  <a:srgbClr val="003399"/>
                </a:solidFill>
                <a:latin typeface="Arial" pitchFamily="34" charset="0"/>
                <a:cs typeface="Arial" pitchFamily="34" charset="0"/>
              </a:rPr>
              <a:t> </a:t>
            </a:r>
            <a:r>
              <a:rPr lang="en-US" sz="1200" kern="0" dirty="0" smtClean="0">
                <a:solidFill>
                  <a:srgbClr val="003399"/>
                </a:solidFill>
                <a:latin typeface="Arial" pitchFamily="34" charset="0"/>
                <a:cs typeface="Arial" pitchFamily="34" charset="0"/>
              </a:rPr>
              <a:t>Trabalhadores com idade superior a 18 anos</a:t>
            </a:r>
          </a:p>
        </p:txBody>
      </p:sp>
      <p:cxnSp>
        <p:nvCxnSpPr>
          <p:cNvPr id="12" name="Straight Connector 11"/>
          <p:cNvCxnSpPr/>
          <p:nvPr/>
        </p:nvCxnSpPr>
        <p:spPr>
          <a:xfrm>
            <a:off x="458788" y="1828800"/>
            <a:ext cx="767556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2361393904"/>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_1b8dc23fbb7d9856"/>
          <p:cNvSpPr>
            <a:spLocks noGrp="1"/>
          </p:cNvSpPr>
          <p:nvPr>
            <p:ph type="title"/>
          </p:nvPr>
        </p:nvSpPr>
        <p:spPr>
          <a:xfrm>
            <a:off x="452438" y="199375"/>
            <a:ext cx="7437437" cy="489600"/>
          </a:xfrm>
        </p:spPr>
        <p:txBody>
          <a:bodyPr>
            <a:noAutofit/>
          </a:bodyPr>
          <a:lstStyle/>
          <a:p>
            <a:pPr>
              <a:defRPr/>
            </a:pPr>
            <a:r>
              <a:rPr lang="en-GB" sz="2000" dirty="0" smtClean="0">
                <a:latin typeface="Arial" pitchFamily="34" charset="0"/>
                <a:cs typeface="Arial" pitchFamily="34" charset="0"/>
              </a:rPr>
              <a:t>Gestão de casos de stress relacionado com o trabalho (Portugal)</a:t>
            </a:r>
            <a:endParaRPr lang="en-GB" sz="2000" dirty="0">
              <a:latin typeface="Arial" pitchFamily="34" charset="0"/>
              <a:cs typeface="Arial" pitchFamily="34" charset="0"/>
            </a:endParaRPr>
          </a:p>
        </p:txBody>
      </p:sp>
      <p:sp>
        <p:nvSpPr>
          <p:cNvPr id="10" name="D_2404f4185d852856"/>
          <p:cNvSpPr txBox="1"/>
          <p:nvPr/>
        </p:nvSpPr>
        <p:spPr>
          <a:xfrm>
            <a:off x="351780" y="1237474"/>
            <a:ext cx="7402512" cy="566826"/>
          </a:xfrm>
          <a:prstGeom prst="rect">
            <a:avLst/>
          </a:prstGeom>
          <a:solidFill>
            <a:schemeClr val="bg1"/>
          </a:solidFill>
          <a:ln>
            <a:noFill/>
          </a:ln>
        </p:spPr>
        <p:txBody>
          <a:bodyPr wrap="square" rtlCol="0">
            <a:noAutofit/>
          </a:bodyPr>
          <a:lstStyle/>
          <a:p>
            <a:pPr algn="l"/>
            <a:r>
              <a:rPr lang="en-GB" sz="1600" b="1" dirty="0" smtClean="0">
                <a:solidFill>
                  <a:schemeClr val="tx1"/>
                </a:solidFill>
              </a:rPr>
              <a:t>Na sua opinião, no seu local de trabalho de que forma é gerido o stress relacionado com o trabalho?  (%)</a:t>
            </a:r>
          </a:p>
        </p:txBody>
      </p:sp>
      <p:cxnSp>
        <p:nvCxnSpPr>
          <p:cNvPr id="14" name="Straight Connector 13"/>
          <p:cNvCxnSpPr/>
          <p:nvPr/>
        </p:nvCxnSpPr>
        <p:spPr>
          <a:xfrm>
            <a:off x="458788" y="3016380"/>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8788" y="5064812"/>
            <a:ext cx="7741629" cy="0"/>
          </a:xfrm>
          <a:prstGeom prst="line">
            <a:avLst/>
          </a:prstGeom>
          <a:ln w="1270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D_beb4078ff53773df"/>
          <p:cNvSpPr/>
          <p:nvPr/>
        </p:nvSpPr>
        <p:spPr>
          <a:xfrm>
            <a:off x="462435" y="3044954"/>
            <a:ext cx="2061030" cy="830360"/>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eaLnBrk="1" hangingPunct="1">
              <a:spcBef>
                <a:spcPct val="20000"/>
              </a:spcBef>
            </a:pPr>
            <a:r>
              <a:rPr lang="en-GB" sz="1200" kern="0" dirty="0" smtClean="0">
                <a:latin typeface="Arial" pitchFamily="34" charset="0"/>
                <a:cs typeface="Arial" pitchFamily="34" charset="0"/>
              </a:rPr>
              <a:t>DIMENSÃO DO LOCAL DE TRABALHO (NÚMERO DE OUTROS TRABALHADORES)</a:t>
            </a:r>
            <a:endParaRPr lang="en-US" sz="1200" kern="0" dirty="0" smtClean="0">
              <a:latin typeface="Arial" pitchFamily="34" charset="0"/>
              <a:cs typeface="Arial" pitchFamily="34" charset="0"/>
            </a:endParaRPr>
          </a:p>
        </p:txBody>
      </p:sp>
      <p:sp>
        <p:nvSpPr>
          <p:cNvPr id="18" name="D_f9c50e79ea5613df"/>
          <p:cNvSpPr/>
          <p:nvPr/>
        </p:nvSpPr>
        <p:spPr>
          <a:xfrm>
            <a:off x="462435" y="5096258"/>
            <a:ext cx="2061030" cy="368878"/>
          </a:xfrm>
          <a:prstGeom prst="round2SameRect">
            <a:avLst>
              <a:gd name="adj1" fmla="val 0"/>
              <a:gd name="adj2" fmla="val 31818"/>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dirty="0" smtClean="0">
                <a:solidFill>
                  <a:schemeClr val="bg1"/>
                </a:solidFill>
                <a:latin typeface="Arial" pitchFamily="34" charset="0"/>
                <a:cs typeface="Arial" pitchFamily="34" charset="0"/>
              </a:rPr>
              <a:t>HORAS DE TRABALHO</a:t>
            </a:r>
            <a:endParaRPr lang="en-GB" sz="1200" dirty="0">
              <a:solidFill>
                <a:schemeClr val="bg1"/>
              </a:solidFill>
              <a:latin typeface="Arial" pitchFamily="34" charset="0"/>
              <a:cs typeface="Arial" pitchFamily="34" charset="0"/>
            </a:endParaRPr>
          </a:p>
        </p:txBody>
      </p:sp>
      <p:sp>
        <p:nvSpPr>
          <p:cNvPr id="16" name="D_5c7798ec5bb6c3df"/>
          <p:cNvSpPr txBox="1">
            <a:spLocks noChangeArrowheads="1"/>
          </p:cNvSpPr>
          <p:nvPr/>
        </p:nvSpPr>
        <p:spPr bwMode="gray">
          <a:xfrm>
            <a:off x="457200" y="5677786"/>
            <a:ext cx="7677150" cy="443314"/>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b="1" kern="0" dirty="0" smtClean="0">
                <a:solidFill>
                  <a:srgbClr val="003399"/>
                </a:solidFill>
                <a:latin typeface="Arial" pitchFamily="34" charset="0"/>
                <a:cs typeface="Arial" pitchFamily="34" charset="0"/>
              </a:rPr>
              <a:t> </a:t>
            </a:r>
            <a:r>
              <a:rPr lang="en-US" sz="1200" kern="0" dirty="0" smtClean="0">
                <a:solidFill>
                  <a:srgbClr val="003399"/>
                </a:solidFill>
                <a:latin typeface="Arial" pitchFamily="34" charset="0"/>
                <a:cs typeface="Arial" pitchFamily="34" charset="0"/>
              </a:rPr>
              <a:t>Trabalhadores com idade superior a 18 anos</a:t>
            </a:r>
          </a:p>
        </p:txBody>
      </p:sp>
      <p:cxnSp>
        <p:nvCxnSpPr>
          <p:cNvPr id="12" name="Straight Connector 11"/>
          <p:cNvCxnSpPr/>
          <p:nvPr/>
        </p:nvCxnSpPr>
        <p:spPr>
          <a:xfrm>
            <a:off x="458788" y="1828800"/>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20" name="D_c0e7a6a7ce3d13df"/>
          <p:cNvGraphicFramePr/>
          <p:nvPr>
            <p:extLst>
              <p:ext uri="{D42A27DB-BD31-4B8C-83A1-F6EECF244321}">
                <p14:modId xmlns:p14="http://schemas.microsoft.com/office/powerpoint/2010/main" val="4141725129"/>
              </p:ext>
            </p:extLst>
          </p:nvPr>
        </p:nvGraphicFramePr>
        <p:xfrm>
          <a:off x="1772582" y="946896"/>
          <a:ext cx="6629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662482361"/>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D_b5cd1a95cffbf0c7"/>
          <p:cNvGraphicFramePr>
            <a:graphicFrameLocks noGrp="1"/>
          </p:cNvGraphicFramePr>
          <p:nvPr>
            <p:extLst>
              <p:ext uri="{D42A27DB-BD31-4B8C-83A1-F6EECF244321}">
                <p14:modId xmlns:p14="http://schemas.microsoft.com/office/powerpoint/2010/main" val="2731937208"/>
              </p:ext>
            </p:extLst>
          </p:nvPr>
        </p:nvGraphicFramePr>
        <p:xfrm>
          <a:off x="1764658" y="2528704"/>
          <a:ext cx="2113808" cy="2982140"/>
        </p:xfrm>
        <a:graphic>
          <a:graphicData uri="http://schemas.openxmlformats.org/drawingml/2006/table">
            <a:tbl>
              <a:tblPr firstRow="1" bandRow="1">
                <a:tableStyleId>{2D5ABB26-0587-4C30-8999-92F81FD0307C}</a:tableStyleId>
              </a:tblPr>
              <a:tblGrid>
                <a:gridCol w="2113808"/>
              </a:tblGrid>
              <a:tr h="323063">
                <a:tc>
                  <a:txBody>
                    <a:bodyPr/>
                    <a:lstStyle/>
                    <a:p>
                      <a:pPr algn="r" fontAlgn="b"/>
                      <a:r>
                        <a:rPr lang="en-GB" sz="1400" b="0" i="0" u="none" strike="noStrike" baseline="0" dirty="0" smtClean="0">
                          <a:solidFill>
                            <a:schemeClr val="accent2"/>
                          </a:solidFill>
                          <a:latin typeface="Arial" pitchFamily="34" charset="0"/>
                          <a:cs typeface="Arial" pitchFamily="34" charset="0"/>
                        </a:rPr>
                        <a:t>Total</a:t>
                      </a:r>
                      <a:endParaRPr lang="en-GB" sz="1400" b="0" i="0" u="none" strike="noStrike" baseline="0" dirty="0">
                        <a:solidFill>
                          <a:schemeClr val="accent2"/>
                        </a:solidFill>
                        <a:latin typeface="Arial" pitchFamily="34" charset="0"/>
                        <a:cs typeface="Arial" pitchFamily="34" charset="0"/>
                      </a:endParaRPr>
                    </a:p>
                  </a:txBody>
                  <a:tcPr marL="9525" marR="9525" marT="9525" marB="0" anchor="ctr"/>
                </a:tc>
              </a:tr>
              <a:tr h="433065">
                <a:tc>
                  <a:txBody>
                    <a:bodyPr/>
                    <a:lstStyle/>
                    <a:p>
                      <a:pPr algn="r" fontAlgn="b"/>
                      <a:endParaRPr lang="en-GB" sz="2800" b="0" i="0" u="none" strike="noStrike" dirty="0">
                        <a:solidFill>
                          <a:schemeClr val="accent2"/>
                        </a:solidFill>
                        <a:latin typeface="Arial" pitchFamily="34" charset="0"/>
                        <a:cs typeface="Arial" pitchFamily="34" charset="0"/>
                      </a:endParaRPr>
                    </a:p>
                  </a:txBody>
                  <a:tcPr marL="9525" marR="9525" marT="9525" marB="0" anchor="ctr"/>
                </a:tc>
              </a:tr>
              <a:tr h="323063">
                <a:tc>
                  <a:txBody>
                    <a:bodyPr/>
                    <a:lstStyle/>
                    <a:p>
                      <a:pPr algn="r" fontAlgn="b"/>
                      <a:r>
                        <a:rPr lang="en-GB" sz="1400" b="0" i="0" u="none" strike="noStrike" dirty="0" smtClean="0">
                          <a:solidFill>
                            <a:schemeClr val="accent2"/>
                          </a:solidFill>
                          <a:latin typeface="Arial" pitchFamily="34" charset="0"/>
                          <a:cs typeface="Arial" pitchFamily="34" charset="0"/>
                        </a:rPr>
                        <a:t>Entre 0 e 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7881">
                <a:tc>
                  <a:txBody>
                    <a:bodyPr/>
                    <a:lstStyle/>
                    <a:p>
                      <a:pPr algn="r" fontAlgn="b"/>
                      <a:endParaRPr lang="en-GB" sz="400" b="0" i="0" u="none" strike="noStrike" dirty="0" smtClean="0">
                        <a:solidFill>
                          <a:schemeClr val="accent2"/>
                        </a:solidFill>
                        <a:latin typeface="Arial" pitchFamily="34" charset="0"/>
                        <a:cs typeface="Arial" pitchFamily="34" charset="0"/>
                      </a:endParaRPr>
                    </a:p>
                    <a:p>
                      <a:pPr algn="r" fontAlgn="b"/>
                      <a:r>
                        <a:rPr lang="en-GB" sz="1400" b="0" i="0" u="none" strike="noStrike" dirty="0" smtClean="0">
                          <a:solidFill>
                            <a:schemeClr val="accent2"/>
                          </a:solidFill>
                          <a:latin typeface="Arial" pitchFamily="34" charset="0"/>
                          <a:cs typeface="Arial" pitchFamily="34" charset="0"/>
                        </a:rPr>
                        <a:t>Entre 10 e 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7881">
                <a:tc>
                  <a:txBody>
                    <a:bodyPr/>
                    <a:lstStyle/>
                    <a:p>
                      <a:pPr algn="r" fontAlgn="b"/>
                      <a:r>
                        <a:rPr lang="en-GB" sz="1400" b="0" i="0" u="none" strike="noStrike" dirty="0" smtClean="0">
                          <a:solidFill>
                            <a:schemeClr val="accent2"/>
                          </a:solidFill>
                          <a:latin typeface="Arial" pitchFamily="34" charset="0"/>
                          <a:cs typeface="Arial" pitchFamily="34" charset="0"/>
                        </a:rPr>
                        <a:t>Entre 50 e 249</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417881">
                <a:tc>
                  <a:txBody>
                    <a:bodyPr/>
                    <a:lstStyle/>
                    <a:p>
                      <a:pPr algn="r" fontAlgn="b"/>
                      <a:r>
                        <a:rPr lang="en-GB" sz="1400" b="0" i="0" u="none" strike="noStrike" dirty="0" err="1" smtClean="0">
                          <a:solidFill>
                            <a:schemeClr val="accent2"/>
                          </a:solidFill>
                          <a:latin typeface="Arial" pitchFamily="34" charset="0"/>
                          <a:cs typeface="Arial" pitchFamily="34" charset="0"/>
                        </a:rPr>
                        <a:t>Mais</a:t>
                      </a:r>
                      <a:r>
                        <a:rPr lang="en-GB" sz="1400" b="0" i="0" u="none" strike="noStrike" dirty="0" smtClean="0">
                          <a:solidFill>
                            <a:schemeClr val="accent2"/>
                          </a:solidFill>
                          <a:latin typeface="Arial" pitchFamily="34" charset="0"/>
                          <a:cs typeface="Arial" pitchFamily="34" charset="0"/>
                        </a:rPr>
                        <a:t> de 250</a:t>
                      </a:r>
                      <a:endParaRPr lang="en-GB" sz="1400" b="0" i="0" u="none" strike="noStrike" dirty="0">
                        <a:solidFill>
                          <a:schemeClr val="accent2"/>
                        </a:solidFill>
                        <a:latin typeface="Arial" pitchFamily="34" charset="0"/>
                        <a:cs typeface="Arial" pitchFamily="34" charset="0"/>
                      </a:endParaRPr>
                    </a:p>
                  </a:txBody>
                  <a:tcPr marL="9525" marR="9525" marT="9525" marB="0" anchor="ctr"/>
                </a:tc>
              </a:tr>
              <a:tr h="323063">
                <a:tc>
                  <a:txBody>
                    <a:bodyPr/>
                    <a:lstStyle/>
                    <a:p>
                      <a:pPr marL="0" marR="0" indent="0" algn="r" defTabSz="457200" rtl="0" eaLnBrk="1" fontAlgn="b" latinLnBrk="0" hangingPunct="1">
                        <a:lnSpc>
                          <a:spcPct val="100000"/>
                        </a:lnSpc>
                        <a:spcBef>
                          <a:spcPts val="0"/>
                        </a:spcBef>
                        <a:spcAft>
                          <a:spcPts val="0"/>
                        </a:spcAft>
                        <a:buClrTx/>
                        <a:buSzTx/>
                        <a:buFontTx/>
                        <a:buNone/>
                        <a:tabLst/>
                        <a:defRPr/>
                      </a:pPr>
                      <a:endParaRPr lang="en-GB" sz="1400" b="0" i="0" u="none" strike="noStrike" dirty="0" smtClean="0">
                        <a:solidFill>
                          <a:schemeClr val="accent2"/>
                        </a:solidFill>
                        <a:latin typeface="Arial" pitchFamily="34" charset="0"/>
                        <a:cs typeface="Arial" pitchFamily="34" charset="0"/>
                      </a:endParaRPr>
                    </a:p>
                  </a:txBody>
                  <a:tcPr marL="9525" marR="9525" marT="9525" marB="0" anchor="ctr"/>
                </a:tc>
              </a:tr>
              <a:tr h="323063">
                <a:tc>
                  <a:txBody>
                    <a:bodyPr/>
                    <a:lstStyle/>
                    <a:p>
                      <a:pPr marL="0" algn="r" defTabSz="457200" rtl="0" eaLnBrk="1" fontAlgn="b" latinLnBrk="0" hangingPunct="1"/>
                      <a:r>
                        <a:rPr lang="en-GB" sz="1400" b="0" i="0" u="none" strike="noStrike" kern="1200" dirty="0" smtClean="0">
                          <a:solidFill>
                            <a:schemeClr val="accent2"/>
                          </a:solidFill>
                          <a:latin typeface="Arial" pitchFamily="34" charset="0"/>
                          <a:ea typeface="+mn-ea"/>
                          <a:cs typeface="Arial" pitchFamily="34" charset="0"/>
                        </a:rPr>
                        <a:t>Tempo </a:t>
                      </a:r>
                      <a:r>
                        <a:rPr lang="en-GB" sz="1400" b="0" i="0" u="none" strike="noStrike" kern="1200" dirty="0" err="1" smtClean="0">
                          <a:solidFill>
                            <a:schemeClr val="accent2"/>
                          </a:solidFill>
                          <a:latin typeface="Arial" pitchFamily="34" charset="0"/>
                          <a:ea typeface="+mn-ea"/>
                          <a:cs typeface="Arial" pitchFamily="34" charset="0"/>
                        </a:rPr>
                        <a:t>inteiro</a:t>
                      </a:r>
                      <a:endParaRPr lang="en-GB" sz="1400" b="0" i="0" u="none" strike="noStrike" kern="1200" dirty="0">
                        <a:solidFill>
                          <a:schemeClr val="accent2"/>
                        </a:solidFill>
                        <a:latin typeface="Arial" pitchFamily="34" charset="0"/>
                        <a:ea typeface="+mn-ea"/>
                        <a:cs typeface="Arial"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D_dea60605e3054025"/>
          <p:cNvSpPr>
            <a:spLocks noGrp="1"/>
          </p:cNvSpPr>
          <p:nvPr>
            <p:ph type="title"/>
          </p:nvPr>
        </p:nvSpPr>
        <p:spPr/>
        <p:txBody>
          <a:bodyPr>
            <a:normAutofit/>
          </a:bodyPr>
          <a:lstStyle/>
          <a:p>
            <a:r>
              <a:rPr lang="en-US" sz="2000" dirty="0" smtClean="0">
                <a:latin typeface="Arial" pitchFamily="34" charset="0"/>
                <a:cs typeface="Arial" pitchFamily="34" charset="0"/>
              </a:rPr>
              <a:t>Visão geral do questionário - 2</a:t>
            </a:r>
            <a:endParaRPr lang="en-GB" sz="2000" dirty="0">
              <a:latin typeface="Arial" pitchFamily="34" charset="0"/>
              <a:cs typeface="Arial" pitchFamily="34" charset="0"/>
            </a:endParaRPr>
          </a:p>
        </p:txBody>
      </p:sp>
      <p:sp>
        <p:nvSpPr>
          <p:cNvPr id="6" name="D_4c38d820a1b45615"/>
          <p:cNvSpPr>
            <a:spLocks noGrp="1"/>
          </p:cNvSpPr>
          <p:nvPr>
            <p:ph idx="1"/>
          </p:nvPr>
        </p:nvSpPr>
        <p:spPr>
          <a:xfrm>
            <a:off x="907179" y="1403460"/>
            <a:ext cx="7315200" cy="1957398"/>
          </a:xfrm>
        </p:spPr>
        <p:txBody>
          <a:bodyPr>
            <a:noAutofit/>
          </a:bodyPr>
          <a:lstStyle/>
          <a:p>
            <a:pPr eaLnBrk="1" hangingPunct="1">
              <a:spcBef>
                <a:spcPts val="600"/>
              </a:spcBef>
              <a:buClr>
                <a:schemeClr val="bg1"/>
              </a:buClr>
            </a:pPr>
            <a:r>
              <a:rPr lang="en-GB" sz="1400" b="0" dirty="0" smtClean="0">
                <a:solidFill>
                  <a:schemeClr val="tx1"/>
                </a:solidFill>
              </a:rPr>
              <a:t>Na sua opinião, hoje em dia quais são as causas mais comuns de stress relacionado com        o trabalho?</a:t>
            </a:r>
            <a:endParaRPr lang="en-GB" sz="1500" dirty="0">
              <a:solidFill>
                <a:schemeClr val="tx1"/>
              </a:solidFill>
            </a:endParaRPr>
          </a:p>
        </p:txBody>
      </p:sp>
      <p:sp>
        <p:nvSpPr>
          <p:cNvPr id="7" name="D_f2fe0cf8d07f4025"/>
          <p:cNvSpPr/>
          <p:nvPr/>
        </p:nvSpPr>
        <p:spPr>
          <a:xfrm>
            <a:off x="369648" y="863741"/>
            <a:ext cx="7648222" cy="307777"/>
          </a:xfrm>
          <a:prstGeom prst="rect">
            <a:avLst/>
          </a:prstGeom>
        </p:spPr>
        <p:txBody>
          <a:bodyPr wrap="square">
            <a:spAutoFit/>
          </a:bodyPr>
          <a:lstStyle/>
          <a:p>
            <a:pPr marL="1588" indent="-1588" algn="l" defTabSz="457200" eaLnBrk="1" hangingPunct="1">
              <a:spcBef>
                <a:spcPts val="600"/>
              </a:spcBef>
              <a:buClr>
                <a:srgbClr val="FFFFFF"/>
              </a:buClr>
            </a:pPr>
            <a:r>
              <a:rPr lang="en-GB" sz="1400" dirty="0" smtClean="0">
                <a:solidFill>
                  <a:schemeClr val="tx1"/>
                </a:solidFill>
                <a:latin typeface="Arial"/>
                <a:ea typeface="ＭＳ Ｐゴシック" charset="-128"/>
                <a:cs typeface="Arial"/>
              </a:rPr>
              <a:t>Vamos agora fazer algumas perguntas sobre todos os trabalhadores, independentemente da idade que têm.</a:t>
            </a:r>
          </a:p>
        </p:txBody>
      </p:sp>
      <p:sp>
        <p:nvSpPr>
          <p:cNvPr id="17" name="Rectangle 16"/>
          <p:cNvSpPr/>
          <p:nvPr/>
        </p:nvSpPr>
        <p:spPr>
          <a:xfrm>
            <a:off x="220131" y="3640681"/>
            <a:ext cx="8511823" cy="14675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D_04d210ebf9af4025"/>
          <p:cNvSpPr txBox="1">
            <a:spLocks/>
          </p:cNvSpPr>
          <p:nvPr/>
        </p:nvSpPr>
        <p:spPr bwMode="auto">
          <a:xfrm>
            <a:off x="986201" y="3878954"/>
            <a:ext cx="7315200" cy="805935"/>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lvl="1" algn="l" defTabSz="457200" eaLnBrk="1" hangingPunct="1">
              <a:spcBef>
                <a:spcPts val="600"/>
              </a:spcBef>
              <a:buClr>
                <a:schemeClr val="bg1"/>
              </a:buClr>
            </a:pPr>
            <a:r>
              <a:rPr lang="en-GB" sz="1400" dirty="0" smtClean="0">
                <a:solidFill>
                  <a:schemeClr val="tx1"/>
                </a:solidFill>
                <a:latin typeface="Arial"/>
                <a:ea typeface="ＭＳ Ｐゴシック" charset="-128"/>
                <a:cs typeface="Arial"/>
              </a:rPr>
              <a:t>Até que ponto é comum existirem casos de stress relacionado com o trabalho, no seu local de trabalho?</a:t>
            </a:r>
            <a:endParaRPr kumimoji="0" lang="en-GB" sz="1400" b="1" i="0" u="none" strike="noStrike" kern="1200" cap="none" spc="0" normalizeH="0" baseline="0" noProof="0" dirty="0">
              <a:ln>
                <a:noFill/>
              </a:ln>
              <a:solidFill>
                <a:schemeClr val="tx1"/>
              </a:solidFill>
              <a:effectLst/>
              <a:uLnTx/>
              <a:uFillTx/>
              <a:latin typeface="Arial"/>
              <a:ea typeface="ＭＳ Ｐゴシック" charset="-128"/>
              <a:cs typeface="Arial"/>
            </a:endParaRPr>
          </a:p>
        </p:txBody>
      </p:sp>
      <p:sp>
        <p:nvSpPr>
          <p:cNvPr id="20" name="Rectangle 19"/>
          <p:cNvSpPr/>
          <p:nvPr/>
        </p:nvSpPr>
        <p:spPr>
          <a:xfrm>
            <a:off x="220131" y="4950192"/>
            <a:ext cx="8511823" cy="14675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8" name="D_0148525a75d74025"/>
          <p:cNvSpPr txBox="1">
            <a:spLocks/>
          </p:cNvSpPr>
          <p:nvPr/>
        </p:nvSpPr>
        <p:spPr bwMode="auto">
          <a:xfrm>
            <a:off x="986201" y="5245968"/>
            <a:ext cx="7315200" cy="805935"/>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0" lvl="1" algn="l" defTabSz="457200" eaLnBrk="1" hangingPunct="1">
              <a:spcBef>
                <a:spcPts val="600"/>
              </a:spcBef>
              <a:buClr>
                <a:schemeClr val="bg1"/>
              </a:buClr>
            </a:pPr>
            <a:r>
              <a:rPr lang="en-GB" sz="1400" dirty="0" smtClean="0">
                <a:solidFill>
                  <a:schemeClr val="tx1"/>
                </a:solidFill>
                <a:latin typeface="Arial"/>
                <a:ea typeface="ＭＳ Ｐゴシック" charset="-128"/>
                <a:cs typeface="Arial"/>
              </a:rPr>
              <a:t>Na sua opinião, no seu local de trabalho de que forma é gerido o stress relacionado com          o trabalho?</a:t>
            </a:r>
            <a:endParaRPr kumimoji="0" lang="en-GB" sz="1500" b="1" i="0" u="none" strike="noStrike" kern="1200" cap="none" spc="0" normalizeH="0" baseline="0" noProof="0" dirty="0">
              <a:ln>
                <a:noFill/>
              </a:ln>
              <a:solidFill>
                <a:schemeClr val="tx1"/>
              </a:solidFill>
              <a:effectLst/>
              <a:uLnTx/>
              <a:uFillTx/>
              <a:latin typeface="Arial"/>
              <a:ea typeface="ＭＳ Ｐゴシック" charset="-128"/>
              <a:cs typeface="Arial"/>
            </a:endParaRPr>
          </a:p>
        </p:txBody>
      </p:sp>
      <p:grpSp>
        <p:nvGrpSpPr>
          <p:cNvPr id="22" name="Group 7"/>
          <p:cNvGrpSpPr/>
          <p:nvPr/>
        </p:nvGrpSpPr>
        <p:grpSpPr>
          <a:xfrm>
            <a:off x="457200" y="1447032"/>
            <a:ext cx="343175" cy="284983"/>
            <a:chOff x="237067" y="962701"/>
            <a:chExt cx="1083733" cy="899966"/>
          </a:xfrm>
        </p:grpSpPr>
        <p:sp>
          <p:nvSpPr>
            <p:cNvPr id="24" name="Rectangle 23"/>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25" name="Rectangle 24"/>
            <p:cNvSpPr/>
            <p:nvPr/>
          </p:nvSpPr>
          <p:spPr>
            <a:xfrm>
              <a:off x="338668" y="962701"/>
              <a:ext cx="982132" cy="869246"/>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Q4 </a:t>
              </a:r>
              <a:endParaRPr lang="en-GB" sz="1200" b="1" dirty="0"/>
            </a:p>
          </p:txBody>
        </p:sp>
      </p:grpSp>
      <p:grpSp>
        <p:nvGrpSpPr>
          <p:cNvPr id="26" name="Group 7"/>
          <p:cNvGrpSpPr/>
          <p:nvPr/>
        </p:nvGrpSpPr>
        <p:grpSpPr>
          <a:xfrm>
            <a:off x="487363" y="3898867"/>
            <a:ext cx="343175" cy="284983"/>
            <a:chOff x="237067" y="962701"/>
            <a:chExt cx="1083733" cy="899966"/>
          </a:xfrm>
        </p:grpSpPr>
        <p:sp>
          <p:nvSpPr>
            <p:cNvPr id="27" name="Rectangle 26"/>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29" name="Rectangle 28"/>
            <p:cNvSpPr/>
            <p:nvPr/>
          </p:nvSpPr>
          <p:spPr>
            <a:xfrm>
              <a:off x="338668" y="962701"/>
              <a:ext cx="982132" cy="869246"/>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Q5 </a:t>
              </a:r>
              <a:endParaRPr lang="en-GB" sz="1200" b="1" dirty="0"/>
            </a:p>
          </p:txBody>
        </p:sp>
      </p:grpSp>
      <p:grpSp>
        <p:nvGrpSpPr>
          <p:cNvPr id="32" name="Group 7"/>
          <p:cNvGrpSpPr/>
          <p:nvPr/>
        </p:nvGrpSpPr>
        <p:grpSpPr>
          <a:xfrm>
            <a:off x="487363" y="5281613"/>
            <a:ext cx="343175" cy="284983"/>
            <a:chOff x="237067" y="962701"/>
            <a:chExt cx="1083733" cy="899966"/>
          </a:xfrm>
        </p:grpSpPr>
        <p:sp>
          <p:nvSpPr>
            <p:cNvPr id="35" name="Rectangle 34"/>
            <p:cNvSpPr/>
            <p:nvPr/>
          </p:nvSpPr>
          <p:spPr>
            <a:xfrm>
              <a:off x="237067" y="993422"/>
              <a:ext cx="1038577" cy="86924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38" name="Rectangle 37"/>
            <p:cNvSpPr/>
            <p:nvPr/>
          </p:nvSpPr>
          <p:spPr>
            <a:xfrm>
              <a:off x="338668" y="962701"/>
              <a:ext cx="982132" cy="869246"/>
            </a:xfrm>
            <a:prstGeom prst="rect">
              <a:avLst/>
            </a:prstGeom>
          </p:spPr>
          <p:txBody>
            <a:bodyPr wrap="none">
              <a:prstTxWarp prst="textPlain">
                <a:avLst/>
              </a:prstTxWarp>
              <a:spAutoFit/>
            </a:bodyPr>
            <a:lstStyle/>
            <a:p>
              <a:r>
                <a:rPr lang="en-GB" sz="900" b="1" dirty="0" smtClean="0">
                  <a:latin typeface="Arial"/>
                  <a:ea typeface="ＭＳ Ｐゴシック" charset="-128"/>
                  <a:cs typeface="Arial"/>
                </a:rPr>
                <a:t>Q6 </a:t>
              </a:r>
              <a:endParaRPr lang="en-GB" sz="1200" b="1" dirty="0"/>
            </a:p>
          </p:txBody>
        </p:sp>
      </p:grpSp>
      <p:sp>
        <p:nvSpPr>
          <p:cNvPr id="2" name="D_630df9428d8f1425"/>
          <p:cNvSpPr/>
          <p:nvPr/>
        </p:nvSpPr>
        <p:spPr>
          <a:xfrm>
            <a:off x="1213785" y="1862457"/>
            <a:ext cx="6986785" cy="1677382"/>
          </a:xfrm>
          <a:prstGeom prst="rect">
            <a:avLst/>
          </a:prstGeom>
        </p:spPr>
        <p:txBody>
          <a:bodyPr wrap="square">
            <a:spAutoFit/>
          </a:bodyPr>
          <a:lstStyle/>
          <a:p>
            <a:pPr lvl="0" algn="l" defTabSz="457200" eaLnBrk="1" hangingPunct="1">
              <a:spcBef>
                <a:spcPts val="600"/>
              </a:spcBef>
              <a:buClr>
                <a:srgbClr val="FFFFFF"/>
              </a:buClr>
            </a:pPr>
            <a:r>
              <a:rPr lang="en-GB" sz="1300" dirty="0" smtClean="0">
                <a:solidFill>
                  <a:schemeClr val="tx1"/>
                </a:solidFill>
                <a:latin typeface="Arial"/>
                <a:ea typeface="ＭＳ Ｐゴシック" charset="-128"/>
                <a:cs typeface="Arial"/>
              </a:rPr>
              <a:t>A. Horas de trabalho ou volume de trabalho
B. Oportunidade limitada para gerir a sua própria forma de trabalho
C. Falta de clareza sobre funções e responsabilidades
D. Estar sujeito a comportamentos inaceitáveis, como o "bullying" (intimidação) ou assédio
E. Reorganização do trabalho ou insegurança no trabalho
F. Falta de apoio para cumprir as suas funções por parte dos seus colegas e chefes</a:t>
            </a:r>
            <a:endParaRPr lang="en-GB" sz="1300" b="1" dirty="0">
              <a:solidFill>
                <a:schemeClr val="tx1"/>
              </a:solidFill>
              <a:latin typeface="Arial"/>
              <a:ea typeface="ＭＳ Ｐゴシック" charset="-128"/>
              <a:cs typeface="Arial"/>
            </a:endParaRPr>
          </a:p>
        </p:txBody>
      </p:sp>
      <p:sp>
        <p:nvSpPr>
          <p:cNvPr id="4" name="D_ab3573ba95db4025"/>
          <p:cNvSpPr/>
          <p:nvPr/>
        </p:nvSpPr>
        <p:spPr>
          <a:xfrm>
            <a:off x="870840" y="4330260"/>
            <a:ext cx="7278887" cy="276999"/>
          </a:xfrm>
          <a:prstGeom prst="rect">
            <a:avLst/>
          </a:prstGeom>
        </p:spPr>
        <p:txBody>
          <a:bodyPr wrap="square">
            <a:spAutoFit/>
          </a:bodyPr>
          <a:lstStyle/>
          <a:p>
            <a:pPr marL="0" lvl="1" algn="l" defTabSz="457200" eaLnBrk="1" hangingPunct="1">
              <a:spcBef>
                <a:spcPts val="600"/>
              </a:spcBef>
              <a:buClr>
                <a:srgbClr val="FFFFFF"/>
              </a:buClr>
            </a:pPr>
            <a:r>
              <a:rPr lang="en-GB" sz="1200" dirty="0" smtClean="0">
                <a:solidFill>
                  <a:srgbClr val="A5B8DB">
                    <a:lumMod val="75000"/>
                  </a:srgbClr>
                </a:solidFill>
                <a:latin typeface="Arial"/>
                <a:ea typeface="ＭＳ Ｐゴシック" charset="-128"/>
                <a:cs typeface="Arial"/>
              </a:rPr>
              <a:t>(Muito comum | Comum | Pouco comum | Nada comum | Não existem casos de stress relacionado  | Não sabe)</a:t>
            </a:r>
            <a:endParaRPr lang="en-GB" sz="1200" dirty="0">
              <a:solidFill>
                <a:srgbClr val="A5B8DB">
                  <a:lumMod val="75000"/>
                </a:srgbClr>
              </a:solidFill>
              <a:latin typeface="Arial"/>
              <a:ea typeface="ＭＳ Ｐゴシック" charset="-128"/>
              <a:cs typeface="Arial"/>
            </a:endParaRPr>
          </a:p>
        </p:txBody>
      </p:sp>
      <p:sp>
        <p:nvSpPr>
          <p:cNvPr id="5" name="D_ed07a71ef8bf4025"/>
          <p:cNvSpPr/>
          <p:nvPr/>
        </p:nvSpPr>
        <p:spPr>
          <a:xfrm>
            <a:off x="870840" y="5693701"/>
            <a:ext cx="4840487" cy="276999"/>
          </a:xfrm>
          <a:prstGeom prst="rect">
            <a:avLst/>
          </a:prstGeom>
        </p:spPr>
        <p:txBody>
          <a:bodyPr wrap="square">
            <a:spAutoFit/>
          </a:bodyPr>
          <a:lstStyle/>
          <a:p>
            <a:pPr marL="0" lvl="1" algn="l" defTabSz="457200" eaLnBrk="1" hangingPunct="1">
              <a:spcBef>
                <a:spcPts val="600"/>
              </a:spcBef>
              <a:buClr>
                <a:srgbClr val="FFFFFF"/>
              </a:buClr>
            </a:pPr>
            <a:r>
              <a:rPr lang="en-GB" sz="1200" dirty="0" smtClean="0">
                <a:solidFill>
                  <a:srgbClr val="A5B8DB">
                    <a:lumMod val="75000"/>
                  </a:srgbClr>
                </a:solidFill>
                <a:latin typeface="Arial"/>
                <a:ea typeface="ＭＳ Ｐゴシック" charset="-128"/>
                <a:cs typeface="Arial"/>
              </a:rPr>
              <a:t>(Muito bem | Bem | Não muito bem | Nada bem | Não sabe)</a:t>
            </a:r>
            <a:endParaRPr lang="en-GB" sz="1200" dirty="0">
              <a:solidFill>
                <a:srgbClr val="A5B8DB">
                  <a:lumMod val="75000"/>
                </a:srgbClr>
              </a:solidFill>
              <a:latin typeface="Arial"/>
              <a:ea typeface="ＭＳ Ｐゴシック" charset="-128"/>
              <a:cs typeface="Aria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6840156" y="5152143"/>
            <a:ext cx="229830" cy="386533"/>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5" name="D_17eb450293480c5f"/>
          <p:cNvSpPr txBox="1">
            <a:spLocks/>
          </p:cNvSpPr>
          <p:nvPr/>
        </p:nvSpPr>
        <p:spPr bwMode="auto">
          <a:xfrm>
            <a:off x="457199" y="199374"/>
            <a:ext cx="8188037" cy="596273"/>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lvl="0" algn="l" defTabSz="457200">
              <a:defRPr/>
            </a:pPr>
            <a:r>
              <a:rPr lang="en-GB" sz="2000" b="1" dirty="0" smtClean="0">
                <a:solidFill>
                  <a:srgbClr val="003399"/>
                </a:solidFill>
                <a:latin typeface="Arial" pitchFamily="34" charset="0"/>
                <a:ea typeface="ＭＳ Ｐゴシック" charset="-128"/>
                <a:cs typeface="Arial" pitchFamily="34" charset="0"/>
              </a:rPr>
              <a:t>Gestão de casos de stress relacionado com o trabalho</a:t>
            </a:r>
            <a:endParaRPr lang="en-GB" sz="2000" b="1" dirty="0">
              <a:solidFill>
                <a:srgbClr val="003399"/>
              </a:solidFill>
              <a:latin typeface="Arial" pitchFamily="34" charset="0"/>
              <a:ea typeface="ＭＳ Ｐゴシック" charset="-128"/>
              <a:cs typeface="Arial" pitchFamily="34" charset="0"/>
            </a:endParaRPr>
          </a:p>
        </p:txBody>
      </p:sp>
      <p:sp>
        <p:nvSpPr>
          <p:cNvPr id="46" name="D_778039de4229b85f"/>
          <p:cNvSpPr txBox="1"/>
          <p:nvPr/>
        </p:nvSpPr>
        <p:spPr>
          <a:xfrm>
            <a:off x="369648" y="973451"/>
            <a:ext cx="7317692" cy="584775"/>
          </a:xfrm>
          <a:prstGeom prst="rect">
            <a:avLst/>
          </a:prstGeom>
          <a:noFill/>
        </p:spPr>
        <p:txBody>
          <a:bodyPr wrap="square" rtlCol="0">
            <a:noAutofit/>
          </a:bodyPr>
          <a:lstStyle/>
          <a:p>
            <a:pPr algn="l"/>
            <a:r>
              <a:rPr lang="en-GB" sz="1600" b="1" dirty="0" smtClean="0">
                <a:solidFill>
                  <a:schemeClr val="tx1"/>
                </a:solidFill>
              </a:rPr>
              <a:t>Na sua opinião, no seu local de trabalho de que forma é gerido o stress relacionado com o trabalho?  (%)</a:t>
            </a:r>
            <a:endParaRPr lang="en-GB" sz="1600" b="1" dirty="0">
              <a:solidFill>
                <a:schemeClr val="tx1"/>
              </a:solidFill>
            </a:endParaRPr>
          </a:p>
        </p:txBody>
      </p:sp>
      <p:cxnSp>
        <p:nvCxnSpPr>
          <p:cNvPr id="9" name="Straight Connector 8"/>
          <p:cNvCxnSpPr/>
          <p:nvPr/>
        </p:nvCxnSpPr>
        <p:spPr>
          <a:xfrm>
            <a:off x="449060" y="1578587"/>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11" name="D_e13d15b2739b259f"/>
          <p:cNvSpPr txBox="1">
            <a:spLocks noChangeArrowheads="1"/>
          </p:cNvSpPr>
          <p:nvPr/>
        </p:nvSpPr>
        <p:spPr bwMode="gray">
          <a:xfrm>
            <a:off x="457200" y="5720316"/>
            <a:ext cx="7996136" cy="400783"/>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sabe; </a:t>
            </a:r>
            <a:br>
              <a:rPr lang="en-US" sz="1200" kern="0" dirty="0" smtClean="0">
                <a:solidFill>
                  <a:srgbClr val="003399"/>
                </a:solidFill>
                <a:latin typeface="Arial" pitchFamily="34" charset="0"/>
                <a:cs typeface="Arial" pitchFamily="34" charset="0"/>
              </a:rPr>
            </a:br>
            <a:r>
              <a:rPr lang="en-US" sz="1200" b="1" kern="0" dirty="0" err="1" smtClean="0">
                <a:solidFill>
                  <a:srgbClr val="003399"/>
                </a:solidFill>
                <a:latin typeface="Arial" pitchFamily="34" charset="0"/>
                <a:cs typeface="Arial" pitchFamily="34" charset="0"/>
              </a:rPr>
              <a:t>Universo</a:t>
            </a:r>
            <a:r>
              <a:rPr lang="en-US" sz="1200" b="1" kern="0" dirty="0" smtClean="0">
                <a:solidFill>
                  <a:srgbClr val="003399"/>
                </a:solidFill>
                <a:latin typeface="Arial" pitchFamily="34" charset="0"/>
                <a:cs typeface="Arial" pitchFamily="34" charset="0"/>
              </a:rPr>
              <a:t> </a:t>
            </a:r>
            <a:r>
              <a:rPr lang="en-US" sz="1200" kern="0" dirty="0" smtClean="0">
                <a:solidFill>
                  <a:srgbClr val="003399"/>
                </a:solidFill>
                <a:latin typeface="Arial" pitchFamily="34" charset="0"/>
                <a:cs typeface="Arial" pitchFamily="34" charset="0"/>
              </a:rPr>
              <a:t>Trabalhadores com idade superior a 18 anos</a:t>
            </a:r>
          </a:p>
        </p:txBody>
      </p:sp>
      <p:sp>
        <p:nvSpPr>
          <p:cNvPr id="12" name="Oval 11"/>
          <p:cNvSpPr/>
          <p:nvPr/>
        </p:nvSpPr>
        <p:spPr>
          <a:xfrm>
            <a:off x="3646845" y="5137967"/>
            <a:ext cx="229830" cy="386533"/>
          </a:xfrm>
          <a:prstGeom prst="ellipse">
            <a:avLst/>
          </a:prstGeom>
          <a:solidFill>
            <a:schemeClr val="accent5">
              <a:lumMod val="40000"/>
              <a:lumOff val="6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24" name="D_1b9773a5eafa3b87"/>
          <p:cNvGraphicFramePr/>
          <p:nvPr>
            <p:extLst>
              <p:ext uri="{D42A27DB-BD31-4B8C-83A1-F6EECF244321}">
                <p14:modId xmlns:p14="http://schemas.microsoft.com/office/powerpoint/2010/main" val="3019934263"/>
              </p:ext>
            </p:extLst>
          </p:nvPr>
        </p:nvGraphicFramePr>
        <p:xfrm>
          <a:off x="321013" y="1674422"/>
          <a:ext cx="8365788" cy="39782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2996573829"/>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_378717cda01ba71e"/>
          <p:cNvGraphicFramePr/>
          <p:nvPr>
            <p:extLst>
              <p:ext uri="{D42A27DB-BD31-4B8C-83A1-F6EECF244321}">
                <p14:modId xmlns:p14="http://schemas.microsoft.com/office/powerpoint/2010/main" val="3352364024"/>
              </p:ext>
            </p:extLst>
          </p:nvPr>
        </p:nvGraphicFramePr>
        <p:xfrm>
          <a:off x="252920" y="1864427"/>
          <a:ext cx="8287966" cy="3942608"/>
        </p:xfrm>
        <a:graphic>
          <a:graphicData uri="http://schemas.openxmlformats.org/drawingml/2006/chart">
            <c:chart xmlns:c="http://schemas.openxmlformats.org/drawingml/2006/chart" xmlns:r="http://schemas.openxmlformats.org/officeDocument/2006/relationships" r:id="rId3"/>
          </a:graphicData>
        </a:graphic>
      </p:graphicFrame>
      <p:sp>
        <p:nvSpPr>
          <p:cNvPr id="8" name="D_5d5c2e8c21b9d64b"/>
          <p:cNvSpPr>
            <a:spLocks noGrp="1"/>
          </p:cNvSpPr>
          <p:nvPr>
            <p:ph type="title"/>
          </p:nvPr>
        </p:nvSpPr>
        <p:spPr>
          <a:xfrm>
            <a:off x="434935" y="199374"/>
            <a:ext cx="8324602" cy="596273"/>
          </a:xfrm>
        </p:spPr>
        <p:txBody>
          <a:bodyPr>
            <a:normAutofit/>
          </a:bodyPr>
          <a:lstStyle/>
          <a:p>
            <a:r>
              <a:rPr lang="en-GB" sz="2000" dirty="0" smtClean="0">
                <a:latin typeface="Arial" pitchFamily="34" charset="0"/>
                <a:cs typeface="Arial" pitchFamily="34" charset="0"/>
              </a:rPr>
              <a:t>Gestão de casos de stress relacionado com o trabalho</a:t>
            </a:r>
            <a:endParaRPr lang="en-GB" sz="2000" dirty="0">
              <a:latin typeface="Arial" pitchFamily="34" charset="0"/>
              <a:cs typeface="Arial" pitchFamily="34" charset="0"/>
            </a:endParaRPr>
          </a:p>
        </p:txBody>
      </p:sp>
      <p:sp>
        <p:nvSpPr>
          <p:cNvPr id="7" name="D_7c15e2345119d64b"/>
          <p:cNvSpPr txBox="1"/>
          <p:nvPr/>
        </p:nvSpPr>
        <p:spPr>
          <a:xfrm>
            <a:off x="379376" y="1089563"/>
            <a:ext cx="7850221" cy="338554"/>
          </a:xfrm>
          <a:prstGeom prst="rect">
            <a:avLst/>
          </a:prstGeom>
          <a:noFill/>
        </p:spPr>
        <p:txBody>
          <a:bodyPr wrap="square" rtlCol="0">
            <a:spAutoFit/>
          </a:bodyPr>
          <a:lstStyle/>
          <a:p>
            <a:pPr algn="l"/>
            <a:r>
              <a:rPr lang="en-GB" sz="1600" b="1" dirty="0" smtClean="0">
                <a:solidFill>
                  <a:schemeClr val="tx1"/>
                </a:solidFill>
              </a:rPr>
              <a:t>Na sua opinião, no seu local de trabalho de que forma é gerido o stress relacionado com o trabalho?  (%)</a:t>
            </a:r>
            <a:endParaRPr lang="en-GB" sz="1600" b="1" dirty="0">
              <a:solidFill>
                <a:schemeClr val="tx1"/>
              </a:solidFill>
            </a:endParaRPr>
          </a:p>
        </p:txBody>
      </p:sp>
      <p:sp>
        <p:nvSpPr>
          <p:cNvPr id="10" name="D_2ca5fd572adbea4b"/>
          <p:cNvSpPr txBox="1">
            <a:spLocks noChangeArrowheads="1"/>
          </p:cNvSpPr>
          <p:nvPr/>
        </p:nvSpPr>
        <p:spPr bwMode="gray">
          <a:xfrm>
            <a:off x="457200" y="5688420"/>
            <a:ext cx="7996136" cy="432680"/>
          </a:xfrm>
          <a:prstGeom prst="rect">
            <a:avLst/>
          </a:prstGeom>
          <a:solidFill>
            <a:schemeClr val="accent4"/>
          </a:solidFill>
          <a:ln w="9525">
            <a:noFill/>
            <a:miter lim="800000"/>
            <a:headEnd/>
            <a:tailEnd/>
          </a:ln>
          <a:effectLst/>
        </p:spPr>
        <p:txBody>
          <a:bodyPr vert="horz" wrap="square" lIns="90000" tIns="0" rIns="90000" bIns="0" numCol="1" anchor="ctr" anchorCtr="0" compatLnSpc="1">
            <a:prstTxWarp prst="textNoShape">
              <a:avLst/>
            </a:prstTxWarp>
          </a:bodyPr>
          <a:lstStyle/>
          <a:p>
            <a:pPr marL="233363" lvl="0" indent="-233363" algn="r" eaLnBrk="1" hangingPunct="1">
              <a:spcBef>
                <a:spcPct val="20000"/>
              </a:spcBef>
            </a:pPr>
            <a:r>
              <a:rPr lang="en-US" sz="1200" kern="0" dirty="0" smtClean="0">
                <a:solidFill>
                  <a:srgbClr val="003399"/>
                </a:solidFill>
                <a:latin typeface="Arial" pitchFamily="34" charset="0"/>
                <a:cs typeface="Arial" pitchFamily="34" charset="0"/>
              </a:rPr>
              <a:t>Diferente de 100% devido à exclusão de Não </a:t>
            </a:r>
            <a:r>
              <a:rPr lang="en-US" sz="1200" kern="0" dirty="0" err="1" smtClean="0">
                <a:solidFill>
                  <a:srgbClr val="003399"/>
                </a:solidFill>
                <a:latin typeface="Arial" pitchFamily="34" charset="0"/>
                <a:cs typeface="Arial" pitchFamily="34" charset="0"/>
              </a:rPr>
              <a:t>sabe</a:t>
            </a:r>
            <a:r>
              <a:rPr lang="en-US" sz="1200" kern="0" dirty="0" smtClean="0">
                <a:solidFill>
                  <a:srgbClr val="003399"/>
                </a:solidFill>
                <a:latin typeface="Arial" pitchFamily="34" charset="0"/>
                <a:cs typeface="Arial" pitchFamily="34" charset="0"/>
              </a:rPr>
              <a:t>;</a:t>
            </a:r>
            <a:br>
              <a:rPr lang="en-US" sz="1200" kern="0" dirty="0" smtClean="0">
                <a:solidFill>
                  <a:srgbClr val="003399"/>
                </a:solidFill>
                <a:latin typeface="Arial" pitchFamily="34" charset="0"/>
                <a:cs typeface="Arial" pitchFamily="34" charset="0"/>
              </a:rPr>
            </a:br>
            <a:r>
              <a:rPr lang="en-US" sz="1200" kern="0" dirty="0" smtClean="0">
                <a:solidFill>
                  <a:srgbClr val="003399"/>
                </a:solidFill>
                <a:latin typeface="Arial" pitchFamily="34" charset="0"/>
                <a:cs typeface="Arial" pitchFamily="34" charset="0"/>
              </a:rPr>
              <a:t> </a:t>
            </a:r>
            <a:r>
              <a:rPr lang="en-US" sz="1200" b="1" kern="0" dirty="0" err="1" smtClean="0">
                <a:solidFill>
                  <a:srgbClr val="003399"/>
                </a:solidFill>
                <a:latin typeface="Arial" pitchFamily="34" charset="0"/>
                <a:cs typeface="Arial" pitchFamily="34" charset="0"/>
              </a:rPr>
              <a:t>Universo</a:t>
            </a:r>
            <a:r>
              <a:rPr lang="en-US" sz="1200" kern="0" dirty="0" smtClean="0">
                <a:solidFill>
                  <a:srgbClr val="003399"/>
                </a:solidFill>
                <a:latin typeface="Arial" pitchFamily="34" charset="0"/>
                <a:cs typeface="Arial" pitchFamily="34" charset="0"/>
              </a:rPr>
              <a:t> </a:t>
            </a:r>
            <a:r>
              <a:rPr lang="en-US" sz="1200" kern="0" dirty="0" err="1" smtClean="0">
                <a:solidFill>
                  <a:srgbClr val="003399"/>
                </a:solidFill>
                <a:latin typeface="Arial" pitchFamily="34" charset="0"/>
                <a:cs typeface="Arial" pitchFamily="34" charset="0"/>
              </a:rPr>
              <a:t>Trabalhadores</a:t>
            </a:r>
            <a:r>
              <a:rPr lang="en-US" sz="1200" kern="0" dirty="0" smtClean="0">
                <a:solidFill>
                  <a:srgbClr val="003399"/>
                </a:solidFill>
                <a:latin typeface="Arial" pitchFamily="34" charset="0"/>
                <a:cs typeface="Arial" pitchFamily="34" charset="0"/>
              </a:rPr>
              <a:t> com idade superior a 18 anos</a:t>
            </a:r>
          </a:p>
        </p:txBody>
      </p:sp>
      <p:cxnSp>
        <p:nvCxnSpPr>
          <p:cNvPr id="12" name="Straight Connector 11"/>
          <p:cNvCxnSpPr/>
          <p:nvPr/>
        </p:nvCxnSpPr>
        <p:spPr>
          <a:xfrm>
            <a:off x="487363" y="1702331"/>
            <a:ext cx="7402512"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3" name="Ipsos Ribbon Rules" hidden="1"/>
          <p:cNvGraphicFramePr/>
          <p:nvPr>
            <p:extLst>
              <p:ext uri="{D42A27DB-BD31-4B8C-83A1-F6EECF244321}">
                <p14:modId xmlns:p14="http://schemas.microsoft.com/office/powerpoint/2010/main" val="2706746134"/>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_bf7cd159a0751e45"/>
          <p:cNvSpPr>
            <a:spLocks noGrp="1"/>
          </p:cNvSpPr>
          <p:nvPr>
            <p:ph type="title"/>
          </p:nvPr>
        </p:nvSpPr>
        <p:spPr>
          <a:xfrm>
            <a:off x="452438" y="199375"/>
            <a:ext cx="8172947" cy="489600"/>
          </a:xfrm>
        </p:spPr>
        <p:txBody>
          <a:bodyPr>
            <a:noAutofit/>
          </a:bodyPr>
          <a:lstStyle/>
          <a:p>
            <a:r>
              <a:rPr lang="en-GB" sz="2000" dirty="0" smtClean="0"/>
              <a:t>Agência Europeia para a Segurança e a Saúde no </a:t>
            </a:r>
            <a:r>
              <a:rPr lang="en-GB" sz="2000" dirty="0" err="1" smtClean="0"/>
              <a:t>Trabalho</a:t>
            </a:r>
            <a:r>
              <a:rPr lang="en-GB" sz="2000" dirty="0" smtClean="0"/>
              <a:t>                (EU-OSHA)</a:t>
            </a:r>
            <a:endParaRPr lang="en-GB" sz="2000" dirty="0"/>
          </a:p>
        </p:txBody>
      </p:sp>
      <p:sp>
        <p:nvSpPr>
          <p:cNvPr id="5" name="D_0c70d4087ba18c85"/>
          <p:cNvSpPr txBox="1">
            <a:spLocks/>
          </p:cNvSpPr>
          <p:nvPr/>
        </p:nvSpPr>
        <p:spPr bwMode="auto">
          <a:xfrm>
            <a:off x="498913" y="1334713"/>
            <a:ext cx="7434262" cy="4503737"/>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lvl1pPr algn="l" defTabSz="457200" rtl="0" eaLnBrk="0" fontAlgn="base" hangingPunct="0">
              <a:spcBef>
                <a:spcPts val="650"/>
              </a:spcBef>
              <a:spcAft>
                <a:spcPct val="0"/>
              </a:spcAft>
              <a:defRPr sz="1800" b="1" kern="1200">
                <a:solidFill>
                  <a:srgbClr val="003399"/>
                </a:solidFill>
                <a:latin typeface="Arial"/>
                <a:ea typeface="ＭＳ Ｐゴシック" charset="-128"/>
                <a:cs typeface="Arial"/>
              </a:defRPr>
            </a:lvl1pPr>
            <a:lvl2pPr marL="177800" indent="-177800" algn="l" defTabSz="457200" rtl="0" eaLnBrk="0" fontAlgn="base" hangingPunct="0">
              <a:spcBef>
                <a:spcPts val="650"/>
              </a:spcBef>
              <a:spcAft>
                <a:spcPct val="0"/>
              </a:spcAft>
              <a:buFont typeface="Arial" pitchFamily="-107" charset="0"/>
              <a:buChar char="•"/>
              <a:defRPr sz="1800" kern="1200">
                <a:solidFill>
                  <a:schemeClr val="tx1"/>
                </a:solidFill>
                <a:latin typeface="Arial"/>
                <a:ea typeface="ＭＳ Ｐゴシック" charset="-128"/>
                <a:cs typeface="Arial"/>
              </a:defRPr>
            </a:lvl2pPr>
            <a:lvl3pPr marL="355600" indent="-177800" algn="l" defTabSz="457200" rtl="0" eaLnBrk="0" fontAlgn="base" hangingPunct="0">
              <a:spcBef>
                <a:spcPts val="650"/>
              </a:spcBef>
              <a:spcAft>
                <a:spcPct val="0"/>
              </a:spcAft>
              <a:buFont typeface="Symbol" pitchFamily="-107" charset="2"/>
              <a:buChar char="-"/>
              <a:defRPr sz="1800" kern="1200">
                <a:solidFill>
                  <a:schemeClr val="tx1"/>
                </a:solidFill>
                <a:latin typeface="Arial"/>
                <a:ea typeface="ＭＳ Ｐゴシック" charset="-128"/>
                <a:cs typeface="Arial"/>
              </a:defRPr>
            </a:lvl3pPr>
            <a:lvl4pPr marL="533400" indent="-177800" algn="l" defTabSz="457200" rtl="0" eaLnBrk="0" fontAlgn="base" hangingPunct="0">
              <a:spcBef>
                <a:spcPts val="650"/>
              </a:spcBef>
              <a:spcAft>
                <a:spcPct val="0"/>
              </a:spcAft>
              <a:buFont typeface="Arial" pitchFamily="-107" charset="0"/>
              <a:buChar char="•"/>
              <a:defRPr sz="1800" kern="1200">
                <a:solidFill>
                  <a:schemeClr val="tx1"/>
                </a:solidFill>
                <a:latin typeface="Arial"/>
                <a:ea typeface="ＭＳ Ｐゴシック" charset="-128"/>
                <a:cs typeface="Arial"/>
              </a:defRPr>
            </a:lvl4pPr>
            <a:lvl5pPr marL="723900" indent="-190500" algn="l" defTabSz="457200" rtl="0" eaLnBrk="0" fontAlgn="base" hangingPunct="0">
              <a:spcBef>
                <a:spcPts val="650"/>
              </a:spcBef>
              <a:spcAft>
                <a:spcPct val="0"/>
              </a:spcAft>
              <a:buFont typeface="Symbol" pitchFamily="-107" charset="2"/>
              <a:buChar char="-"/>
              <a:defRPr sz="1800"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363538" lvl="1" indent="-188913"/>
            <a:r>
              <a:rPr lang="en-GB" sz="1600" dirty="0" smtClean="0"/>
              <a:t>Contribui para tornar a Europa um local mais seguro, mais saudável e mais produtivo </a:t>
            </a:r>
            <a:r>
              <a:rPr lang="en-GB" sz="1600" dirty="0" err="1" smtClean="0"/>
              <a:t>para</a:t>
            </a:r>
            <a:r>
              <a:rPr lang="en-GB" sz="1600" dirty="0" smtClean="0"/>
              <a:t> </a:t>
            </a:r>
            <a:r>
              <a:rPr lang="en-GB" sz="1600" dirty="0" err="1" smtClean="0"/>
              <a:t>trabalhar</a:t>
            </a:r>
            <a:r>
              <a:rPr lang="en-GB" sz="1600" dirty="0" smtClean="0"/>
              <a:t>;
Pesquisa, desenvolve e distribui informações fiáveis, equilibradas e imparciais sobre segurança e saúde;
Organiza campanhas de sensibilização em toda a Europa;
Criada pela União Europeia em 1996 e com sede em Bilbao, Espanha;
Reúne representantes da Comissão Europeia, governos dos Estados-membros, organizações de patronato e trabalhadores e também peritos líderes em cada um dos Estados-membros da EU e não só.</a:t>
            </a:r>
          </a:p>
          <a:p>
            <a:pPr marL="363538" lvl="1" indent="-188913"/>
            <a:endParaRPr lang="en-GB" sz="1600" dirty="0" smtClean="0"/>
          </a:p>
        </p:txBody>
      </p:sp>
      <p:sp>
        <p:nvSpPr>
          <p:cNvPr id="2" name="D_622b7e8327c7eed0"/>
          <p:cNvSpPr/>
          <p:nvPr/>
        </p:nvSpPr>
        <p:spPr>
          <a:xfrm>
            <a:off x="393700" y="4403990"/>
            <a:ext cx="7444014" cy="1077218"/>
          </a:xfrm>
          <a:prstGeom prst="rect">
            <a:avLst/>
          </a:prstGeom>
        </p:spPr>
        <p:txBody>
          <a:bodyPr wrap="square">
            <a:spAutoFit/>
          </a:bodyPr>
          <a:lstStyle/>
          <a:p>
            <a:pPr marL="190500" lvl="1" algn="l"/>
            <a:r>
              <a:rPr lang="en-GB" sz="1600" b="1" dirty="0" smtClean="0">
                <a:solidFill>
                  <a:srgbClr val="002673"/>
                </a:solidFill>
                <a:latin typeface="Arial" pitchFamily="84" charset="0"/>
                <a:ea typeface="ＭＳ Ｐゴシック" pitchFamily="84" charset="-128"/>
                <a:cs typeface="ＭＳ Ｐゴシック" pitchFamily="-108" charset="-128"/>
              </a:rPr>
              <a:t>Para obter mais informações acerca da EU-OSHA: http://osha.europa.eu
Para obter mais informações acerca do questionário em toda a europa sobre SST: http://osha.europa.eu/en/safety-health-in-figures/</a:t>
            </a:r>
            <a:endParaRPr lang="en-GB" sz="1600" b="1" dirty="0">
              <a:solidFill>
                <a:srgbClr val="002673"/>
              </a:solidFill>
              <a:latin typeface="Arial" pitchFamily="84" charset="0"/>
              <a:ea typeface="ＭＳ Ｐゴシック" pitchFamily="84" charset="-128"/>
              <a:cs typeface="ＭＳ Ｐゴシック" pitchFamily="-108" charset="-128"/>
            </a:endParaRPr>
          </a:p>
        </p:txBody>
      </p:sp>
    </p:spTree>
    <p:extLst>
      <p:ext uri="{BB962C8B-B14F-4D97-AF65-F5344CB8AC3E}">
        <p14:creationId xmlns:p14="http://schemas.microsoft.com/office/powerpoint/2010/main" val="38738840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b671a9fc2fdafb74"/>
          <p:cNvSpPr>
            <a:spLocks noGrp="1"/>
          </p:cNvSpPr>
          <p:nvPr>
            <p:ph sz="half" idx="1"/>
          </p:nvPr>
        </p:nvSpPr>
        <p:spPr>
          <a:xfrm>
            <a:off x="627063" y="1192350"/>
            <a:ext cx="7793037" cy="4503600"/>
          </a:xfrm>
        </p:spPr>
        <p:txBody>
          <a:bodyPr>
            <a:normAutofit/>
          </a:bodyPr>
          <a:lstStyle/>
          <a:p>
            <a:pPr eaLnBrk="1" hangingPunct="1"/>
            <a:r>
              <a:rPr lang="en-GB" sz="2200" dirty="0" smtClean="0">
                <a:solidFill>
                  <a:schemeClr val="tx1"/>
                </a:solidFill>
              </a:rPr>
              <a:t>Este estudo foi realizado pela Ipsos MORI em conformidade com as normas descritas na ISO 20252</a:t>
            </a:r>
          </a:p>
        </p:txBody>
      </p:sp>
      <p:sp>
        <p:nvSpPr>
          <p:cNvPr id="3" name="D_cc6a02f9e2c2fb74"/>
          <p:cNvSpPr>
            <a:spLocks noGrp="1"/>
          </p:cNvSpPr>
          <p:nvPr>
            <p:ph type="title"/>
          </p:nvPr>
        </p:nvSpPr>
        <p:spPr/>
        <p:txBody>
          <a:bodyPr/>
          <a:lstStyle/>
          <a:p>
            <a:r>
              <a:rPr lang="en-GB" dirty="0" smtClean="0"/>
              <a:t>Garantia de qualidade</a:t>
            </a:r>
            <a:endParaRPr lang="en-GB" dirty="0"/>
          </a:p>
        </p:txBody>
      </p:sp>
      <p:pic>
        <p:nvPicPr>
          <p:cNvPr id="5" name="Picture 5"/>
          <p:cNvPicPr>
            <a:picLocks noChangeAspect="1" noChangeArrowheads="1"/>
          </p:cNvPicPr>
          <p:nvPr/>
        </p:nvPicPr>
        <p:blipFill>
          <a:blip r:embed="rId3" cstate="print"/>
          <a:srcRect/>
          <a:stretch>
            <a:fillRect/>
          </a:stretch>
        </p:blipFill>
        <p:spPr bwMode="auto">
          <a:xfrm>
            <a:off x="285749" y="4117288"/>
            <a:ext cx="8235255" cy="1844611"/>
          </a:xfrm>
          <a:prstGeom prst="rect">
            <a:avLst/>
          </a:prstGeom>
          <a:noFill/>
          <a:ln w="9525">
            <a:noFill/>
            <a:miter lim="800000"/>
            <a:headEnd/>
            <a:tailEnd/>
          </a:ln>
        </p:spPr>
      </p:pic>
      <p:sp>
        <p:nvSpPr>
          <p:cNvPr id="7" name="D_f84e6ae81789bf66"/>
          <p:cNvSpPr/>
          <p:nvPr/>
        </p:nvSpPr>
        <p:spPr>
          <a:xfrm>
            <a:off x="533400" y="3332202"/>
            <a:ext cx="8255000" cy="430887"/>
          </a:xfrm>
          <a:prstGeom prst="rect">
            <a:avLst/>
          </a:prstGeom>
        </p:spPr>
        <p:txBody>
          <a:bodyPr wrap="square">
            <a:spAutoFit/>
          </a:bodyPr>
          <a:lstStyle/>
          <a:p>
            <a:pPr lvl="0" algn="l" defTabSz="457200" eaLnBrk="1" hangingPunct="1">
              <a:spcBef>
                <a:spcPts val="650"/>
              </a:spcBef>
            </a:pPr>
            <a:r>
              <a:rPr lang="en-GB" sz="2200" b="1" dirty="0" smtClean="0">
                <a:solidFill>
                  <a:srgbClr val="000000"/>
                </a:solidFill>
                <a:latin typeface="Arial"/>
                <a:ea typeface="ＭＳ Ｐゴシック" charset="-128"/>
                <a:cs typeface="Arial"/>
              </a:rPr>
              <a:t>A Ipsos MORI é membro de todas as principais organizações de pesquisas de mercado</a:t>
            </a:r>
            <a:endParaRPr lang="en-GB" sz="2200" b="1" dirty="0">
              <a:solidFill>
                <a:srgbClr val="000000"/>
              </a:solidFill>
              <a:latin typeface="Arial"/>
              <a:ea typeface="ＭＳ Ｐゴシック" charset="-128"/>
              <a:cs typeface="Arial"/>
            </a:endParaRPr>
          </a:p>
        </p:txBody>
      </p:sp>
      <p:sp>
        <p:nvSpPr>
          <p:cNvPr id="8" name="D_e3e65bb88fc2fb74"/>
          <p:cNvSpPr/>
          <p:nvPr/>
        </p:nvSpPr>
        <p:spPr>
          <a:xfrm>
            <a:off x="533400" y="2153641"/>
            <a:ext cx="7785100" cy="369332"/>
          </a:xfrm>
          <a:prstGeom prst="rect">
            <a:avLst/>
          </a:prstGeom>
        </p:spPr>
        <p:txBody>
          <a:bodyPr wrap="square">
            <a:spAutoFit/>
          </a:bodyPr>
          <a:lstStyle/>
          <a:p>
            <a:pPr marL="177800" lvl="1" indent="-177800" algn="l" defTabSz="457200" eaLnBrk="1" hangingPunct="1">
              <a:spcBef>
                <a:spcPts val="650"/>
              </a:spcBef>
              <a:buFont typeface="Arial" pitchFamily="-107" charset="0"/>
              <a:buChar char="•"/>
            </a:pPr>
            <a:r>
              <a:rPr lang="en-GB" altLang="zh-CN" sz="1800" i="1" dirty="0" smtClean="0">
                <a:solidFill>
                  <a:srgbClr val="000000"/>
                </a:solidFill>
                <a:latin typeface="Arial"/>
                <a:ea typeface="SimSun" pitchFamily="2" charset="-122"/>
                <a:cs typeface="Arial"/>
              </a:rPr>
              <a:t>Garantir uma qualidade de trabalho consistente segundo os padrões mais elevados da indústria e da inspecção anual por assessores externos</a:t>
            </a:r>
            <a:endParaRPr lang="en-GB" sz="2200" dirty="0">
              <a:solidFill>
                <a:srgbClr val="000000"/>
              </a:solidFill>
              <a:latin typeface="Arial"/>
              <a:ea typeface="ＭＳ Ｐゴシック" charset="-128"/>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idx="1"/>
          </p:nvPr>
        </p:nvSpPr>
        <p:spPr bwMode="gray">
          <a:xfrm>
            <a:off x="908363" y="1351357"/>
            <a:ext cx="7224712" cy="4503737"/>
          </a:xfrm>
          <a:prstGeom prst="rect">
            <a:avLst/>
          </a:prstGeom>
          <a:noFill/>
          <a:ln/>
        </p:spPr>
        <p:txBody>
          <a:bodyPr lIns="0" tIns="0" rIns="0" bIns="0" anchor="ctr"/>
          <a:lstStyle/>
          <a:p>
            <a:pPr algn="ctr">
              <a:buFont typeface="Wingdings" pitchFamily="2" charset="2"/>
              <a:buNone/>
            </a:pPr>
            <a:r>
              <a:rPr lang="en-US">
                <a:solidFill>
                  <a:schemeClr val="bg1"/>
                </a:solidFill>
              </a:rPr>
              <a:t>Click to add text here</a:t>
            </a:r>
          </a:p>
        </p:txBody>
      </p:sp>
      <p:sp>
        <p:nvSpPr>
          <p:cNvPr id="25" name="D_5ae0a7c7bbd44626"/>
          <p:cNvSpPr>
            <a:spLocks noGrp="1"/>
          </p:cNvSpPr>
          <p:nvPr>
            <p:ph type="title"/>
          </p:nvPr>
        </p:nvSpPr>
        <p:spPr/>
        <p:txBody>
          <a:bodyPr>
            <a:normAutofit/>
          </a:bodyPr>
          <a:lstStyle/>
          <a:p>
            <a:r>
              <a:rPr lang="en-US" sz="2000" dirty="0" smtClean="0">
                <a:latin typeface="Arial" pitchFamily="34" charset="0"/>
                <a:cs typeface="Arial" pitchFamily="34" charset="0"/>
              </a:rPr>
              <a:t>Designações de países com duas letras utilizadas em tabelas</a:t>
            </a:r>
            <a:endParaRPr lang="en-GB" sz="2000" dirty="0">
              <a:latin typeface="Arial" pitchFamily="34" charset="0"/>
              <a:cs typeface="Arial" pitchFamily="34" charset="0"/>
            </a:endParaRPr>
          </a:p>
        </p:txBody>
      </p:sp>
      <p:graphicFrame>
        <p:nvGraphicFramePr>
          <p:cNvPr id="23" name="D_13171845fee0bf96"/>
          <p:cNvGraphicFramePr>
            <a:graphicFrameLocks noGrp="1"/>
          </p:cNvGraphicFramePr>
          <p:nvPr>
            <p:extLst>
              <p:ext uri="{D42A27DB-BD31-4B8C-83A1-F6EECF244321}">
                <p14:modId xmlns:p14="http://schemas.microsoft.com/office/powerpoint/2010/main" val="789374982"/>
              </p:ext>
            </p:extLst>
          </p:nvPr>
        </p:nvGraphicFramePr>
        <p:xfrm>
          <a:off x="511899" y="1213244"/>
          <a:ext cx="7630700" cy="4533874"/>
        </p:xfrm>
        <a:graphic>
          <a:graphicData uri="http://schemas.openxmlformats.org/drawingml/2006/table">
            <a:tbl>
              <a:tblPr firstRow="1" bandRow="1">
                <a:tableStyleId>{93296810-A885-4BE3-A3E7-6D5BEEA58F35}</a:tableStyleId>
              </a:tblPr>
              <a:tblGrid>
                <a:gridCol w="800533"/>
                <a:gridCol w="1585608"/>
                <a:gridCol w="911212"/>
                <a:gridCol w="1627708"/>
                <a:gridCol w="896954"/>
                <a:gridCol w="1808685"/>
              </a:tblGrid>
              <a:tr h="407744">
                <a:tc>
                  <a:txBody>
                    <a:bodyPr/>
                    <a:lstStyle/>
                    <a:p>
                      <a:r>
                        <a:rPr lang="en-GB" sz="1600" dirty="0" smtClean="0">
                          <a:solidFill>
                            <a:schemeClr val="tx2"/>
                          </a:solidFill>
                        </a:rPr>
                        <a:t>Letras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600" dirty="0" smtClean="0">
                          <a:solidFill>
                            <a:schemeClr val="tx2"/>
                          </a:solidFill>
                        </a:rPr>
                        <a:t>País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600" smtClean="0">
                          <a:solidFill>
                            <a:schemeClr val="tx2"/>
                          </a:solidFill>
                        </a:rPr>
                        <a:t>Letras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600" smtClean="0">
                          <a:solidFill>
                            <a:schemeClr val="tx2"/>
                          </a:solidFill>
                        </a:rPr>
                        <a:t>País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600" smtClean="0">
                          <a:solidFill>
                            <a:schemeClr val="tx2"/>
                          </a:solidFill>
                        </a:rPr>
                        <a:t>Letras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c>
                  <a:txBody>
                    <a:bodyPr/>
                    <a:lstStyle/>
                    <a:p>
                      <a:r>
                        <a:rPr lang="en-GB" sz="1600" dirty="0" smtClean="0">
                          <a:solidFill>
                            <a:schemeClr val="tx2"/>
                          </a:solidFill>
                        </a:rPr>
                        <a:t>País</a:t>
                      </a:r>
                      <a:endParaRPr lang="en-GB" sz="1600" dirty="0">
                        <a:solidFill>
                          <a:schemeClr val="tx2"/>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accent4">
                        <a:lumMod val="60000"/>
                        <a:lumOff val="40000"/>
                      </a:schemeClr>
                    </a:solidFill>
                  </a:tcPr>
                </a:tc>
              </a:tr>
              <a:tr h="375173">
                <a:tc>
                  <a:txBody>
                    <a:bodyPr/>
                    <a:lstStyle/>
                    <a:p>
                      <a:pPr algn="ctr"/>
                      <a:r>
                        <a:rPr lang="en-GB" sz="1600" b="1" dirty="0" smtClean="0">
                          <a:solidFill>
                            <a:schemeClr val="accent4">
                              <a:lumMod val="75000"/>
                            </a:schemeClr>
                          </a:solidFill>
                        </a:rPr>
                        <a:t>AT</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dirty="0" smtClean="0"/>
                        <a:t>Áustria</a:t>
                      </a:r>
                      <a:endParaRPr lang="en-GB" sz="1600"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600" b="1" baseline="0" dirty="0" smtClean="0">
                          <a:solidFill>
                            <a:schemeClr val="accent4">
                              <a:lumMod val="75000"/>
                            </a:schemeClr>
                          </a:solidFill>
                        </a:rPr>
                        <a:t>FI</a:t>
                      </a:r>
                      <a:endParaRPr lang="en-GB" sz="1600" b="1"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Finlândia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NL</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Países Baixos</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BE</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smtClean="0"/>
                        <a:t>Bélgica</a:t>
                      </a:r>
                      <a:endParaRPr lang="en-GB" sz="1600"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600" b="1" baseline="0" dirty="0" smtClean="0">
                          <a:solidFill>
                            <a:schemeClr val="accent4">
                              <a:lumMod val="75000"/>
                            </a:schemeClr>
                          </a:solidFill>
                        </a:rPr>
                        <a:t>FR</a:t>
                      </a:r>
                      <a:endParaRPr lang="en-GB" sz="1600" b="1"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França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NO</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Noruega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BG</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smtClean="0"/>
                        <a:t>Bulgária</a:t>
                      </a:r>
                      <a:endParaRPr lang="en-GB" sz="1600"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HU</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Hungria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PL</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dirty="0" smtClean="0"/>
                        <a:t>Polónia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fontAlgn="b"/>
                      <a:r>
                        <a:rPr lang="en-GB" sz="1600" b="1" kern="1200" dirty="0" smtClean="0">
                          <a:solidFill>
                            <a:schemeClr val="accent4">
                              <a:lumMod val="75000"/>
                            </a:schemeClr>
                          </a:solidFill>
                        </a:rPr>
                        <a:t>CH</a:t>
                      </a:r>
                      <a:endParaRPr lang="en-GB" sz="1600" b="1" kern="1200" dirty="0">
                        <a:solidFill>
                          <a:schemeClr val="accent4">
                            <a:lumMod val="75000"/>
                          </a:schemeClr>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kern="1200" dirty="0" smtClean="0"/>
                        <a:t>Suíça</a:t>
                      </a:r>
                      <a:endParaRPr lang="en-GB" sz="1600" kern="1200" dirty="0">
                        <a:solidFill>
                          <a:srgbClr val="003399"/>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IE</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Irlanda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PT</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Portugal</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CY</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smtClean="0"/>
                        <a:t>Chipre</a:t>
                      </a:r>
                      <a:endParaRPr lang="en-GB" sz="1600"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IS</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Islândia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RO</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Roménia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CZ</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smtClean="0"/>
                        <a:t>República Checa</a:t>
                      </a:r>
                      <a:endParaRPr lang="en-GB" sz="1600"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IT</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Itália</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SE</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Suécia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DE</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dirty="0" smtClean="0"/>
                        <a:t>Alemanha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LI</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Liechtenstein</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SI</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Eslovénia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DK</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dirty="0" smtClean="0"/>
                        <a:t>Dinamarca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600" b="1" u="none" strike="noStrike" kern="1200" baseline="0" dirty="0" smtClean="0">
                          <a:solidFill>
                            <a:schemeClr val="accent4">
                              <a:lumMod val="75000"/>
                            </a:schemeClr>
                          </a:solidFill>
                        </a:rPr>
                        <a:t>LT</a:t>
                      </a:r>
                      <a:endParaRPr lang="en-GB" sz="1600" b="1" i="0" u="none" strike="noStrike" kern="1200" baseline="0" dirty="0">
                        <a:solidFill>
                          <a:schemeClr val="accent4">
                            <a:lumMod val="75000"/>
                          </a:schemeClr>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u="none" strike="noStrike" kern="1200" baseline="0" smtClean="0">
                          <a:solidFill>
                            <a:schemeClr val="tx1"/>
                          </a:solidFill>
                        </a:rPr>
                        <a:t>Lituânia</a:t>
                      </a:r>
                      <a:endParaRPr lang="en-GB" sz="1600" b="0" i="0" u="none" strike="noStrike" kern="1200" baseline="0" dirty="0">
                        <a:solidFill>
                          <a:schemeClr val="tx1"/>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SK</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Eslováquia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EE</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dirty="0" smtClean="0"/>
                        <a:t>Estónia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LU</a:t>
                      </a:r>
                      <a:endParaRPr lang="en-GB" sz="1600" b="1" i="0" u="none" strike="noStrike" baseline="0"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smtClean="0">
                          <a:solidFill>
                            <a:schemeClr val="tx1"/>
                          </a:solidFill>
                        </a:rPr>
                        <a:t>Luxemburgo</a:t>
                      </a:r>
                      <a:endParaRPr lang="en-GB" sz="1600" b="0" i="0" u="none" strike="noStrike" baseline="0" dirty="0">
                        <a:solidFill>
                          <a:schemeClr val="tx1"/>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dirty="0">
                          <a:solidFill>
                            <a:schemeClr val="accent4">
                              <a:lumMod val="75000"/>
                            </a:schemeClr>
                          </a:solidFill>
                        </a:rPr>
                        <a:t>UK</a:t>
                      </a:r>
                      <a:endParaRPr lang="en-GB" sz="1600" b="1" i="0" u="none" strike="noStrike"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pPr algn="l" fontAlgn="b"/>
                      <a:r>
                        <a:rPr lang="en-GB" sz="1600" u="none" strike="noStrike" smtClean="0"/>
                        <a:t>Reino Unido</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5173">
                <a:tc>
                  <a:txBody>
                    <a:bodyPr/>
                    <a:lstStyle/>
                    <a:p>
                      <a:pPr algn="ctr"/>
                      <a:r>
                        <a:rPr lang="en-GB" sz="1600" b="1" dirty="0" smtClean="0">
                          <a:solidFill>
                            <a:schemeClr val="accent4">
                              <a:lumMod val="75000"/>
                            </a:schemeClr>
                          </a:solidFill>
                        </a:rPr>
                        <a:t>EL</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dirty="0" smtClean="0"/>
                        <a:t>Grécia</a:t>
                      </a:r>
                      <a:endParaRPr lang="en-GB" sz="1600" b="0" i="0" u="none" strike="noStrike"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600" b="1" u="none" strike="noStrike" kern="1200" baseline="0" dirty="0" smtClean="0">
                          <a:solidFill>
                            <a:schemeClr val="accent4">
                              <a:lumMod val="75000"/>
                            </a:schemeClr>
                          </a:solidFill>
                        </a:rPr>
                        <a:t>LV</a:t>
                      </a:r>
                      <a:endParaRPr lang="en-GB" sz="1600" b="1" i="0" u="none" strike="noStrike" kern="1200" baseline="0" dirty="0">
                        <a:solidFill>
                          <a:schemeClr val="accent4">
                            <a:lumMod val="75000"/>
                          </a:schemeClr>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r>
                        <a:rPr lang="en-GB" sz="1600" u="none" strike="noStrike" kern="1200" baseline="0" dirty="0" smtClean="0">
                          <a:solidFill>
                            <a:schemeClr val="tx1"/>
                          </a:solidFill>
                        </a:rPr>
                        <a:t>Letónia</a:t>
                      </a:r>
                      <a:endParaRPr lang="en-GB" sz="1600" b="0" i="0" u="none" strike="noStrike" kern="1200" baseline="0" dirty="0">
                        <a:solidFill>
                          <a:schemeClr val="tx1"/>
                        </a:solidFill>
                        <a:latin typeface="Arial" pitchFamily="34" charset="0"/>
                        <a:ea typeface="+mn-ea"/>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a:r>
                        <a:rPr lang="en-GB" sz="1600" b="1" dirty="0" smtClean="0">
                          <a:solidFill>
                            <a:schemeClr val="accent4">
                              <a:lumMod val="75000"/>
                            </a:schemeClr>
                          </a:solidFill>
                        </a:rPr>
                        <a:t>ALL</a:t>
                      </a:r>
                      <a:endParaRPr lang="en-GB" sz="1600" b="1" dirty="0">
                        <a:solidFill>
                          <a:schemeClr val="accent4">
                            <a:lumMod val="75000"/>
                          </a:schemeClr>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c>
                  <a:txBody>
                    <a:bodyPr/>
                    <a:lstStyle/>
                    <a:p>
                      <a:r>
                        <a:rPr lang="en-GB" sz="1600" dirty="0" smtClean="0"/>
                        <a:t>Todos os países</a:t>
                      </a:r>
                      <a:endParaRPr lang="en-GB" sz="1600" b="1" dirty="0">
                        <a:solidFill>
                          <a:srgbClr val="003399"/>
                        </a:solidFill>
                        <a:latin typeface="Arial" pitchFamily="34" charset="0"/>
                        <a:cs typeface="Arial" pitchFamily="34" charset="0"/>
                      </a:endParaRPr>
                    </a:p>
                  </a:txBody>
                  <a:tcPr>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tcPr>
                </a:tc>
              </a:tr>
              <a:tr h="374400">
                <a:tc>
                  <a:txBody>
                    <a:bodyPr/>
                    <a:lstStyle/>
                    <a:p>
                      <a:pPr algn="ctr"/>
                      <a:r>
                        <a:rPr lang="en-GB" sz="1600" b="1" dirty="0" smtClean="0">
                          <a:solidFill>
                            <a:schemeClr val="accent4">
                              <a:lumMod val="75000"/>
                            </a:schemeClr>
                          </a:solidFill>
                        </a:rPr>
                        <a:t>ES</a:t>
                      </a:r>
                      <a:endParaRPr lang="en-GB" sz="1600" b="1" dirty="0">
                        <a:solidFill>
                          <a:schemeClr val="accent4">
                            <a:lumMod val="75000"/>
                          </a:schemeClr>
                        </a:solidFill>
                        <a:latin typeface="Arial" pitchFamily="34" charset="0"/>
                        <a:cs typeface="Arial" pitchFamily="34" charset="0"/>
                      </a:endParaRPr>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dirty="0" smtClean="0"/>
                        <a:t>Espanha</a:t>
                      </a:r>
                      <a:endParaRPr lang="en-GB" sz="1600" b="0" i="0" u="none" strike="noStrike" dirty="0">
                        <a:solidFill>
                          <a:srgbClr val="003399"/>
                        </a:solidFill>
                        <a:latin typeface="Arial" pitchFamily="34" charset="0"/>
                        <a:cs typeface="Arial" pitchFamily="34" charset="0"/>
                      </a:endParaRPr>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ctr" fontAlgn="b"/>
                      <a:r>
                        <a:rPr lang="en-GB" sz="1600" b="1" u="none" strike="noStrike" baseline="0" dirty="0">
                          <a:solidFill>
                            <a:schemeClr val="accent4">
                              <a:lumMod val="75000"/>
                            </a:schemeClr>
                          </a:solidFill>
                        </a:rPr>
                        <a:t>MT</a:t>
                      </a:r>
                      <a:endParaRPr lang="en-GB" sz="1600" b="1" i="0" u="none" strike="noStrike" baseline="0" dirty="0">
                        <a:solidFill>
                          <a:schemeClr val="accent4">
                            <a:lumMod val="75000"/>
                          </a:schemeClr>
                        </a:solidFill>
                        <a:latin typeface="Arial" pitchFamily="34" charset="0"/>
                        <a:cs typeface="Arial" pitchFamily="34" charset="0"/>
                      </a:endParaRPr>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pPr algn="l" fontAlgn="b"/>
                      <a:r>
                        <a:rPr lang="en-GB" sz="1600" u="none" strike="noStrike" baseline="0" dirty="0" smtClean="0">
                          <a:solidFill>
                            <a:schemeClr val="tx1"/>
                          </a:solidFill>
                        </a:rPr>
                        <a:t>Malta</a:t>
                      </a:r>
                      <a:endParaRPr lang="en-GB" sz="1600" b="0" i="0" u="none" strike="noStrike" baseline="0" dirty="0">
                        <a:solidFill>
                          <a:schemeClr val="tx1"/>
                        </a:solidFill>
                        <a:latin typeface="Arial" pitchFamily="34" charset="0"/>
                        <a:cs typeface="Arial" pitchFamily="34" charset="0"/>
                      </a:endParaRPr>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solidFill>
                  </a:tcPr>
                </a:tc>
                <a:tc>
                  <a:txBody>
                    <a:bodyPr/>
                    <a:lstStyle/>
                    <a:p>
                      <a:endParaRPr lang="en-GB" sz="2000" dirty="0"/>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tx2"/>
                    </a:solidFill>
                  </a:tcPr>
                </a:tc>
                <a:tc>
                  <a:txBody>
                    <a:bodyPr/>
                    <a:lstStyle/>
                    <a:p>
                      <a:endParaRPr lang="en-GB" sz="2000" dirty="0"/>
                    </a:p>
                  </a:txBody>
                  <a:tcPr marT="36000" marB="0">
                    <a:lnL w="57150" cap="flat" cmpd="sng" algn="ctr">
                      <a:solidFill>
                        <a:schemeClr val="tx2"/>
                      </a:solidFill>
                      <a:prstDash val="solid"/>
                      <a:round/>
                      <a:headEnd type="none" w="med" len="med"/>
                      <a:tailEnd type="none" w="med" len="med"/>
                    </a:lnL>
                    <a:lnR w="57150" cap="flat" cmpd="sng" algn="ctr">
                      <a:solidFill>
                        <a:schemeClr val="tx2"/>
                      </a:solidFill>
                      <a:prstDash val="solid"/>
                      <a:round/>
                      <a:headEnd type="none" w="med" len="med"/>
                      <a:tailEnd type="none" w="med" len="med"/>
                    </a:ln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tx2"/>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idx="1"/>
          </p:nvPr>
        </p:nvSpPr>
        <p:spPr bwMode="gray">
          <a:prstGeom prst="rect">
            <a:avLst/>
          </a:prstGeom>
          <a:noFill/>
          <a:ln/>
        </p:spPr>
        <p:txBody>
          <a:bodyPr lIns="0" tIns="0" rIns="0" bIns="0" anchor="ctr"/>
          <a:lstStyle/>
          <a:p>
            <a:pPr algn="ctr">
              <a:buFont typeface="Wingdings" pitchFamily="2" charset="2"/>
              <a:buNone/>
            </a:pPr>
            <a:r>
              <a:rPr lang="en-US" dirty="0">
                <a:solidFill>
                  <a:schemeClr val="bg1"/>
                </a:solidFill>
              </a:rPr>
              <a:t>Click to add text here</a:t>
            </a:r>
          </a:p>
        </p:txBody>
      </p:sp>
      <p:sp>
        <p:nvSpPr>
          <p:cNvPr id="25" name="D_c6caa9bb2b24e860"/>
          <p:cNvSpPr>
            <a:spLocks noGrp="1"/>
          </p:cNvSpPr>
          <p:nvPr>
            <p:ph type="title"/>
          </p:nvPr>
        </p:nvSpPr>
        <p:spPr>
          <a:xfrm>
            <a:off x="471488" y="199375"/>
            <a:ext cx="7563406" cy="631898"/>
          </a:xfrm>
        </p:spPr>
        <p:txBody>
          <a:bodyPr>
            <a:normAutofit/>
          </a:bodyPr>
          <a:lstStyle/>
          <a:p>
            <a:r>
              <a:rPr lang="en-US" sz="2000" dirty="0" smtClean="0">
                <a:latin typeface="Arial" pitchFamily="34" charset="0"/>
                <a:cs typeface="Arial" pitchFamily="34" charset="0"/>
              </a:rPr>
              <a:t>Grupos de países utilizados neste relatório</a:t>
            </a:r>
            <a:endParaRPr lang="en-GB" sz="2000" dirty="0">
              <a:latin typeface="Arial" pitchFamily="34" charset="0"/>
              <a:cs typeface="Arial" pitchFamily="34" charset="0"/>
            </a:endParaRPr>
          </a:p>
        </p:txBody>
      </p:sp>
      <p:graphicFrame>
        <p:nvGraphicFramePr>
          <p:cNvPr id="6" name="D_d912e958c97835c4"/>
          <p:cNvGraphicFramePr>
            <a:graphicFrameLocks noGrp="1"/>
          </p:cNvGraphicFramePr>
          <p:nvPr>
            <p:extLst>
              <p:ext uri="{D42A27DB-BD31-4B8C-83A1-F6EECF244321}">
                <p14:modId xmlns:p14="http://schemas.microsoft.com/office/powerpoint/2010/main" val="2647066972"/>
              </p:ext>
            </p:extLst>
          </p:nvPr>
        </p:nvGraphicFramePr>
        <p:xfrm>
          <a:off x="487362" y="1262375"/>
          <a:ext cx="7373937" cy="4521200"/>
        </p:xfrm>
        <a:graphic>
          <a:graphicData uri="http://schemas.openxmlformats.org/drawingml/2006/table">
            <a:tbl>
              <a:tblPr firstRow="1" bandRow="1">
                <a:tableStyleId>{5C22544A-7EE6-4342-B048-85BDC9FD1C3A}</a:tableStyleId>
              </a:tblPr>
              <a:tblGrid>
                <a:gridCol w="2017591"/>
                <a:gridCol w="5356346"/>
              </a:tblGrid>
              <a:tr h="370840">
                <a:tc>
                  <a:txBody>
                    <a:bodyPr/>
                    <a:lstStyle/>
                    <a:p>
                      <a:r>
                        <a:rPr lang="en-GB" sz="1600" dirty="0" smtClean="0">
                          <a:solidFill>
                            <a:schemeClr val="bg1"/>
                          </a:solidFill>
                          <a:latin typeface="Arial" pitchFamily="34" charset="0"/>
                          <a:cs typeface="Arial" pitchFamily="34" charset="0"/>
                        </a:rPr>
                        <a:t>Grupo</a:t>
                      </a:r>
                      <a:endParaRPr lang="en-GB" sz="1600" dirty="0">
                        <a:solidFill>
                          <a:schemeClr val="bg1"/>
                        </a:solidFill>
                        <a:latin typeface="Arial" pitchFamily="34" charset="0"/>
                        <a:cs typeface="Arial" pitchFamily="34" charset="0"/>
                      </a:endParaRPr>
                    </a:p>
                  </a:txBody>
                  <a:tcPr>
                    <a:solidFill>
                      <a:schemeClr val="tx2"/>
                    </a:solidFill>
                  </a:tcPr>
                </a:tc>
                <a:tc>
                  <a:txBody>
                    <a:bodyPr/>
                    <a:lstStyle/>
                    <a:p>
                      <a:r>
                        <a:rPr lang="en-GB" sz="1600" dirty="0" smtClean="0">
                          <a:solidFill>
                            <a:schemeClr val="tx2"/>
                          </a:solidFill>
                          <a:latin typeface="Arial" pitchFamily="34" charset="0"/>
                          <a:cs typeface="Arial" pitchFamily="34" charset="0"/>
                        </a:rPr>
                        <a:t>Países</a:t>
                      </a:r>
                      <a:endParaRPr lang="en-GB" sz="1600" dirty="0">
                        <a:solidFill>
                          <a:schemeClr val="tx2"/>
                        </a:solidFill>
                        <a:latin typeface="Arial" pitchFamily="34" charset="0"/>
                        <a:cs typeface="Arial" pitchFamily="34" charset="0"/>
                      </a:endParaRPr>
                    </a:p>
                  </a:txBody>
                  <a:tcPr>
                    <a:solidFill>
                      <a:schemeClr val="accent4">
                        <a:lumMod val="60000"/>
                        <a:lumOff val="40000"/>
                      </a:schemeClr>
                    </a:solidFill>
                  </a:tcPr>
                </a:tc>
              </a:tr>
              <a:tr h="370840">
                <a:tc>
                  <a:txBody>
                    <a:bodyPr/>
                    <a:lstStyle/>
                    <a:p>
                      <a:r>
                        <a:rPr lang="en-GB" sz="1600" dirty="0" smtClean="0">
                          <a:solidFill>
                            <a:schemeClr val="bg1"/>
                          </a:solidFill>
                          <a:latin typeface="Arial" pitchFamily="34" charset="0"/>
                          <a:cs typeface="Arial" pitchFamily="34" charset="0"/>
                        </a:rPr>
                        <a:t>EU27</a:t>
                      </a:r>
                      <a:endParaRPr lang="en-GB" sz="1600" dirty="0">
                        <a:solidFill>
                          <a:schemeClr val="bg1"/>
                        </a:solidFill>
                        <a:latin typeface="Arial" pitchFamily="34" charset="0"/>
                        <a:cs typeface="Arial" pitchFamily="34" charset="0"/>
                      </a:endParaRPr>
                    </a:p>
                  </a:txBody>
                  <a:tcPr>
                    <a:solidFill>
                      <a:schemeClr val="tx2"/>
                    </a:solidFill>
                  </a:tcPr>
                </a:tc>
                <a:tc>
                  <a:txBody>
                    <a:bodyPr/>
                    <a:lstStyle/>
                    <a:p>
                      <a:r>
                        <a:rPr lang="en-GB" sz="1600" smtClean="0">
                          <a:solidFill>
                            <a:srgbClr val="003399"/>
                          </a:solidFill>
                          <a:latin typeface="Arial" pitchFamily="34" charset="0"/>
                          <a:cs typeface="Arial" pitchFamily="34" charset="0"/>
                        </a:rPr>
                        <a:t>Os 27 países que constituem actualmente a União Europeia</a:t>
                      </a:r>
                      <a:endParaRPr lang="en-GB" sz="1600" dirty="0">
                        <a:solidFill>
                          <a:srgbClr val="003399"/>
                        </a:solidFill>
                        <a:latin typeface="Arial" pitchFamily="34" charset="0"/>
                        <a:cs typeface="Arial" pitchFamily="34" charset="0"/>
                      </a:endParaRPr>
                    </a:p>
                  </a:txBody>
                  <a:tcPr>
                    <a:solidFill>
                      <a:schemeClr val="accent4">
                        <a:lumMod val="60000"/>
                        <a:lumOff val="40000"/>
                      </a:schemeClr>
                    </a:solidFill>
                  </a:tcPr>
                </a:tc>
              </a:tr>
              <a:tr h="777240">
                <a:tc rowSpan="2">
                  <a:txBody>
                    <a:bodyPr/>
                    <a:lstStyle/>
                    <a:p>
                      <a:r>
                        <a:rPr lang="en-GB" sz="1600" smtClean="0">
                          <a:solidFill>
                            <a:schemeClr val="bg1"/>
                          </a:solidFill>
                          <a:latin typeface="Arial" pitchFamily="34" charset="0"/>
                          <a:cs typeface="Arial" pitchFamily="34" charset="0"/>
                        </a:rPr>
                        <a:t>EU15</a:t>
                      </a:r>
                      <a:endParaRPr lang="en-GB" sz="1600" dirty="0">
                        <a:solidFill>
                          <a:schemeClr val="bg1"/>
                        </a:solidFill>
                        <a:latin typeface="Arial" pitchFamily="34" charset="0"/>
                        <a:cs typeface="Arial" pitchFamily="34" charset="0"/>
                      </a:endParaRPr>
                    </a:p>
                  </a:txBody>
                  <a:tcPr>
                    <a:solidFill>
                      <a:schemeClr val="tx2"/>
                    </a:solidFill>
                  </a:tcPr>
                </a:tc>
                <a:tc>
                  <a:txBody>
                    <a:bodyPr/>
                    <a:lstStyle/>
                    <a:p>
                      <a:r>
                        <a:rPr lang="en-GB" sz="1600" dirty="0" smtClean="0">
                          <a:solidFill>
                            <a:srgbClr val="003399"/>
                          </a:solidFill>
                          <a:latin typeface="Arial" pitchFamily="34" charset="0"/>
                          <a:cs typeface="Arial" pitchFamily="34" charset="0"/>
                        </a:rPr>
                        <a:t>Os 15 países que formaram a União Europeia até 1 de Maio de 2004</a:t>
                      </a:r>
                      <a:endParaRPr lang="en-GB" sz="1600" dirty="0">
                        <a:solidFill>
                          <a:srgbClr val="003399"/>
                        </a:solidFill>
                        <a:latin typeface="Arial" pitchFamily="34" charset="0"/>
                        <a:cs typeface="Arial" pitchFamily="34" charset="0"/>
                      </a:endParaRPr>
                    </a:p>
                  </a:txBody>
                  <a:tcPr>
                    <a:lnB w="12700" cap="flat" cmpd="sng" algn="ctr">
                      <a:solidFill>
                        <a:schemeClr val="accent4">
                          <a:lumMod val="60000"/>
                          <a:lumOff val="40000"/>
                        </a:schemeClr>
                      </a:solidFill>
                      <a:prstDash val="solid"/>
                      <a:round/>
                      <a:headEnd type="none" w="med" len="med"/>
                      <a:tailEnd type="none" w="med" len="med"/>
                    </a:lnB>
                    <a:solidFill>
                      <a:schemeClr val="accent4">
                        <a:lumMod val="60000"/>
                        <a:lumOff val="40000"/>
                      </a:schemeClr>
                    </a:solidFill>
                  </a:tcPr>
                </a:tc>
              </a:tr>
              <a:tr h="777240">
                <a:tc vMerge="1">
                  <a:txBody>
                    <a:bodyPr/>
                    <a:lstStyle/>
                    <a:p>
                      <a:endParaRPr lang="en-GB"/>
                    </a:p>
                  </a:txBody>
                  <a:tcPr/>
                </a:tc>
                <a:tc>
                  <a:txBody>
                    <a:bodyPr/>
                    <a:lstStyle/>
                    <a:p>
                      <a:r>
                        <a:rPr lang="en-GB" sz="1600" dirty="0" smtClean="0">
                          <a:solidFill>
                            <a:srgbClr val="003399"/>
                          </a:solidFill>
                          <a:latin typeface="Arial" pitchFamily="34" charset="0"/>
                          <a:cs typeface="Arial" pitchFamily="34" charset="0"/>
                        </a:rPr>
                        <a:t>Áustria, Bélgica, Dinamarca, Finlândia, França, Alemanha, Grécia, Irlanda, Itália, Luxemburgo, Países Baixos, Portugal, Espanha, Suécia, Reino Unido</a:t>
                      </a:r>
                      <a:endParaRPr lang="en-GB" sz="1600" dirty="0">
                        <a:solidFill>
                          <a:srgbClr val="003399"/>
                        </a:solidFill>
                        <a:latin typeface="Arial" pitchFamily="34" charset="0"/>
                        <a:cs typeface="Arial" pitchFamily="34" charset="0"/>
                      </a:endParaRPr>
                    </a:p>
                  </a:txBody>
                  <a:tcPr>
                    <a:lnT w="12700" cap="flat" cmpd="sng" algn="ctr">
                      <a:solidFill>
                        <a:schemeClr val="accent4">
                          <a:lumMod val="60000"/>
                          <a:lumOff val="40000"/>
                        </a:schemeClr>
                      </a:solidFill>
                      <a:prstDash val="solid"/>
                      <a:round/>
                      <a:headEnd type="none" w="med" len="med"/>
                      <a:tailEnd type="none" w="med" len="med"/>
                    </a:lnT>
                    <a:solidFill>
                      <a:schemeClr val="accent4">
                        <a:lumMod val="60000"/>
                        <a:lumOff val="40000"/>
                      </a:schemeClr>
                    </a:solidFill>
                  </a:tcPr>
                </a:tc>
              </a:tr>
              <a:tr h="777240">
                <a:tc rowSpan="2">
                  <a:txBody>
                    <a:bodyPr/>
                    <a:lstStyle/>
                    <a:p>
                      <a:r>
                        <a:rPr lang="en-GB" sz="1600" smtClean="0">
                          <a:solidFill>
                            <a:schemeClr val="bg1"/>
                          </a:solidFill>
                          <a:latin typeface="Arial" pitchFamily="34" charset="0"/>
                          <a:cs typeface="Arial" pitchFamily="34" charset="0"/>
                        </a:rPr>
                        <a:t>NMS12</a:t>
                      </a:r>
                      <a:endParaRPr lang="en-GB" sz="1600" dirty="0">
                        <a:solidFill>
                          <a:schemeClr val="bg1"/>
                        </a:solidFill>
                        <a:latin typeface="Arial" pitchFamily="34" charset="0"/>
                        <a:cs typeface="Arial" pitchFamily="34" charset="0"/>
                      </a:endParaRPr>
                    </a:p>
                  </a:txBody>
                  <a:tcPr>
                    <a:solidFill>
                      <a:schemeClr val="tx2"/>
                    </a:solidFill>
                  </a:tcPr>
                </a:tc>
                <a:tc>
                  <a:txBody>
                    <a:bodyPr/>
                    <a:lstStyle/>
                    <a:p>
                      <a:r>
                        <a:rPr lang="en-GB" sz="1600" dirty="0" smtClean="0">
                          <a:solidFill>
                            <a:srgbClr val="003399"/>
                          </a:solidFill>
                          <a:latin typeface="Arial" pitchFamily="34" charset="0"/>
                          <a:cs typeface="Arial" pitchFamily="34" charset="0"/>
                        </a:rPr>
                        <a:t>Os 12 países que aderiram à União Europeia em 2004 e 2007</a:t>
                      </a:r>
                      <a:endParaRPr lang="en-GB" sz="1600" dirty="0">
                        <a:solidFill>
                          <a:srgbClr val="003399"/>
                        </a:solidFill>
                        <a:latin typeface="Arial" pitchFamily="34" charset="0"/>
                        <a:cs typeface="Arial" pitchFamily="34" charset="0"/>
                      </a:endParaRPr>
                    </a:p>
                  </a:txBody>
                  <a:tcPr>
                    <a:lnB w="12700" cap="flat" cmpd="sng" algn="ctr">
                      <a:solidFill>
                        <a:schemeClr val="accent4">
                          <a:lumMod val="60000"/>
                          <a:lumOff val="40000"/>
                        </a:schemeClr>
                      </a:solidFill>
                      <a:prstDash val="solid"/>
                      <a:round/>
                      <a:headEnd type="none" w="med" len="med"/>
                      <a:tailEnd type="none" w="med" len="med"/>
                    </a:lnB>
                    <a:solidFill>
                      <a:schemeClr val="accent4">
                        <a:lumMod val="60000"/>
                        <a:lumOff val="40000"/>
                      </a:schemeClr>
                    </a:solidFill>
                  </a:tcPr>
                </a:tc>
              </a:tr>
              <a:tr h="777240">
                <a:tc vMerge="1">
                  <a:txBody>
                    <a:bodyPr/>
                    <a:lstStyle/>
                    <a:p>
                      <a:endParaRPr lang="en-GB"/>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dirty="0" smtClean="0">
                          <a:solidFill>
                            <a:srgbClr val="003399"/>
                          </a:solidFill>
                          <a:latin typeface="Arial" pitchFamily="34" charset="0"/>
                          <a:cs typeface="Arial" pitchFamily="34" charset="0"/>
                        </a:rPr>
                        <a:t>Bulgária, República Checa, Chipre, Estónia, Hungria, Letónia, Lituânia, Malta, Polónia, Roménia, Eslováquia, Eslovénia</a:t>
                      </a:r>
                    </a:p>
                  </a:txBody>
                  <a:tcPr>
                    <a:lnT w="12700" cap="flat" cmpd="sng" algn="ctr">
                      <a:solidFill>
                        <a:schemeClr val="accent4">
                          <a:lumMod val="60000"/>
                          <a:lumOff val="40000"/>
                        </a:schemeClr>
                      </a:solidFill>
                      <a:prstDash val="solid"/>
                      <a:round/>
                      <a:headEnd type="none" w="med" len="med"/>
                      <a:tailEnd type="none" w="med" len="med"/>
                    </a:lnT>
                    <a:solidFill>
                      <a:schemeClr val="accent4">
                        <a:lumMod val="60000"/>
                        <a:lumOff val="40000"/>
                      </a:schemeClr>
                    </a:solidFill>
                  </a:tcPr>
                </a:tc>
              </a:tr>
              <a:tr h="370840">
                <a:tc>
                  <a:txBody>
                    <a:bodyPr/>
                    <a:lstStyle/>
                    <a:p>
                      <a:r>
                        <a:rPr lang="en-GB" sz="1600" kern="1200" smtClean="0">
                          <a:solidFill>
                            <a:schemeClr val="bg1"/>
                          </a:solidFill>
                          <a:latin typeface="Arial" pitchFamily="34" charset="0"/>
                          <a:ea typeface="+mn-ea"/>
                          <a:cs typeface="Arial" pitchFamily="34" charset="0"/>
                        </a:rPr>
                        <a:t>EFTA</a:t>
                      </a:r>
                      <a:endParaRPr lang="en-GB" sz="1600" kern="1200" dirty="0">
                        <a:solidFill>
                          <a:schemeClr val="bg1"/>
                        </a:solidFill>
                        <a:latin typeface="Arial" pitchFamily="34" charset="0"/>
                        <a:ea typeface="+mn-ea"/>
                        <a:cs typeface="Arial" pitchFamily="34" charset="0"/>
                      </a:endParaRPr>
                    </a:p>
                  </a:txBody>
                  <a:tcPr>
                    <a:solidFill>
                      <a:schemeClr val="tx2"/>
                    </a:solidFill>
                  </a:tcPr>
                </a:tc>
                <a:tc>
                  <a:txBody>
                    <a:bodyPr/>
                    <a:lstStyle/>
                    <a:p>
                      <a:r>
                        <a:rPr lang="en-GB" sz="1600" kern="1200" dirty="0" smtClean="0">
                          <a:solidFill>
                            <a:srgbClr val="003399"/>
                          </a:solidFill>
                          <a:latin typeface="Arial" pitchFamily="34" charset="0"/>
                          <a:ea typeface="+mn-ea"/>
                          <a:cs typeface="Arial" pitchFamily="34" charset="0"/>
                        </a:rPr>
                        <a:t>Noruega, Islândia, Liechtenstein, Suíça</a:t>
                      </a:r>
                      <a:endParaRPr lang="en-GB" sz="1600" kern="1200" dirty="0">
                        <a:solidFill>
                          <a:srgbClr val="003399"/>
                        </a:solidFill>
                        <a:latin typeface="Arial" pitchFamily="34" charset="0"/>
                        <a:ea typeface="+mn-ea"/>
                        <a:cs typeface="Arial" pitchFamily="34" charset="0"/>
                      </a:endParaRPr>
                    </a:p>
                  </a:txBody>
                  <a:tcPr>
                    <a:solidFill>
                      <a:schemeClr val="accent4">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_8f1213fb64b1953a"/>
          <p:cNvSpPr>
            <a:spLocks noGrp="1"/>
          </p:cNvSpPr>
          <p:nvPr>
            <p:ph type="title"/>
          </p:nvPr>
        </p:nvSpPr>
        <p:spPr>
          <a:xfrm>
            <a:off x="449999" y="3714297"/>
            <a:ext cx="8337741" cy="928800"/>
          </a:xfrm>
        </p:spPr>
        <p:txBody>
          <a:bodyPr/>
          <a:lstStyle/>
          <a:p>
            <a:r>
              <a:rPr lang="en-GB" sz="2000" b="0" dirty="0" smtClean="0">
                <a:solidFill>
                  <a:schemeClr val="tx2"/>
                </a:solidFill>
              </a:rPr>
              <a:t>Inquérito de opinião pan-europeu sobre segurança e saúde ocupacional</a:t>
            </a:r>
            <a:endParaRPr lang="en-GB" sz="2000" b="0" dirty="0">
              <a:solidFill>
                <a:schemeClr val="tx2"/>
              </a:solidFill>
            </a:endParaRPr>
          </a:p>
        </p:txBody>
      </p:sp>
      <p:sp>
        <p:nvSpPr>
          <p:cNvPr id="3" name="D_cf73d88e68a8953a"/>
          <p:cNvSpPr>
            <a:spLocks noGrp="1"/>
          </p:cNvSpPr>
          <p:nvPr>
            <p:ph type="subTitle" idx="10"/>
          </p:nvPr>
        </p:nvSpPr>
        <p:spPr>
          <a:xfrm>
            <a:off x="450000" y="4188219"/>
            <a:ext cx="7646400" cy="314135"/>
          </a:xfrm>
        </p:spPr>
        <p:txBody>
          <a:bodyPr>
            <a:normAutofit/>
          </a:bodyPr>
          <a:lstStyle/>
          <a:p>
            <a:pPr lvl="0"/>
            <a:r>
              <a:rPr lang="en-GB" b="0" dirty="0" smtClean="0"/>
              <a:t>Resultados de toda a Europa e Portugal - Maio de 2013</a:t>
            </a:r>
            <a:endParaRPr lang="en-GB" dirty="0"/>
          </a:p>
        </p:txBody>
      </p:sp>
      <p:sp>
        <p:nvSpPr>
          <p:cNvPr id="5" name="D_376ae869534e593a"/>
          <p:cNvSpPr txBox="1">
            <a:spLocks/>
          </p:cNvSpPr>
          <p:nvPr/>
        </p:nvSpPr>
        <p:spPr bwMode="auto">
          <a:xfrm>
            <a:off x="460139" y="4672704"/>
            <a:ext cx="7646400" cy="664839"/>
          </a:xfrm>
          <a:prstGeom prst="rect">
            <a:avLst/>
          </a:prstGeom>
          <a:noFill/>
          <a:ln w="9525">
            <a:noFill/>
            <a:miter lim="800000"/>
            <a:headEnd/>
            <a:tailEnd/>
          </a:ln>
        </p:spPr>
        <p:txBody>
          <a:bodyPr vert="horz" wrap="square" lIns="0" tIns="0" rIns="0" bIns="0" numCol="1" anchor="ctr" anchorCtr="0" compatLnSpc="1">
            <a:prstTxWarp prst="textNoShape">
              <a:avLst/>
            </a:prstTxWarp>
            <a:normAutofit lnSpcReduction="10000"/>
          </a:bodyPr>
          <a:lstStyle/>
          <a:p>
            <a:pPr marL="0" marR="0" lvl="0" indent="0" algn="l" defTabSz="457200" rtl="0" eaLnBrk="0" fontAlgn="base" latinLnBrk="0" hangingPunct="0">
              <a:lnSpc>
                <a:spcPct val="100000"/>
              </a:lnSpc>
              <a:spcBef>
                <a:spcPts val="650"/>
              </a:spcBef>
              <a:spcAft>
                <a:spcPct val="0"/>
              </a:spcAft>
              <a:buClrTx/>
              <a:buSzTx/>
              <a:buFontTx/>
              <a:buNone/>
              <a:tabLst/>
              <a:defRPr/>
            </a:pPr>
            <a:r>
              <a:rPr kumimoji="0" lang="en-GB" sz="2200" b="1" i="0" u="none" strike="noStrike" kern="1200" cap="none" spc="0" normalizeH="0" baseline="0" noProof="0" dirty="0" smtClean="0">
                <a:ln>
                  <a:noFill/>
                </a:ln>
                <a:solidFill>
                  <a:schemeClr val="tx2"/>
                </a:solidFill>
                <a:effectLst/>
                <a:uLnTx/>
                <a:uFillTx/>
                <a:latin typeface="Arial"/>
                <a:ea typeface="ＭＳ Ｐゴシック" charset="-128"/>
                <a:cs typeface="Arial"/>
              </a:rPr>
              <a:t>Proporção de trabalhadores com idade superior a 60 anos em 2020</a:t>
            </a:r>
            <a:endParaRPr kumimoji="0" lang="en-GB" sz="2200" b="1" i="0" u="none" strike="noStrike" kern="1200" cap="none" spc="0" normalizeH="0" baseline="0" noProof="0" dirty="0">
              <a:ln>
                <a:noFill/>
              </a:ln>
              <a:solidFill>
                <a:schemeClr val="tx2"/>
              </a:solidFill>
              <a:effectLst/>
              <a:uLnTx/>
              <a:uFillTx/>
              <a:latin typeface="Arial"/>
              <a:ea typeface="ＭＳ Ｐゴシック" charset="-128"/>
              <a:cs typeface="Arial"/>
            </a:endParaRPr>
          </a:p>
        </p:txBody>
      </p:sp>
      <p:pic>
        <p:nvPicPr>
          <p:cNvPr id="6" name="Picture 5"/>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371" y="0"/>
            <a:ext cx="9148236" cy="3402000"/>
          </a:xfrm>
          <a:prstGeom prst="rect">
            <a:avLst/>
          </a:prstGeom>
        </p:spPr>
      </p:pic>
      <p:sp>
        <p:nvSpPr>
          <p:cNvPr id="7" name="D_e9c94b9c334ed53a"/>
          <p:cNvSpPr txBox="1">
            <a:spLocks/>
          </p:cNvSpPr>
          <p:nvPr/>
        </p:nvSpPr>
        <p:spPr>
          <a:xfrm>
            <a:off x="450850" y="6410325"/>
            <a:ext cx="7439025" cy="327025"/>
          </a:xfrm>
          <a:prstGeom prst="rect">
            <a:avLst/>
          </a:prstGeom>
        </p:spPr>
        <p:txBody>
          <a:bodyPr lIns="0" tIns="0" rIns="0" bIns="0" anchor="ctr" anchorCtr="0"/>
          <a:lstStyle>
            <a:lvl1pPr marL="0" indent="0" algn="l" defTabSz="914400" rtl="0" eaLnBrk="1" latinLnBrk="0" hangingPunct="1">
              <a:spcBef>
                <a:spcPts val="0"/>
              </a:spcBef>
              <a:buFont typeface="Arial" pitchFamily="34" charset="0"/>
              <a:buNone/>
              <a:defRPr sz="900" b="0" i="0" kern="1200" spc="30">
                <a:ln>
                  <a:noFill/>
                </a:ln>
                <a:solidFill>
                  <a:srgbClr val="003399"/>
                </a:solidFill>
                <a:latin typeface="Arial"/>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GB" dirty="0" smtClean="0"/>
              <a:t>Segurança e saúde no trabalho diz respeito a todos. Bom para si. Bom para as empresas.</a:t>
            </a:r>
            <a:endParaRPr lang="en-GB" dirty="0"/>
          </a:p>
        </p:txBody>
      </p:sp>
    </p:spTree>
    <p:extLst>
      <p:ext uri="{BB962C8B-B14F-4D97-AF65-F5344CB8AC3E}">
        <p14:creationId xmlns:p14="http://schemas.microsoft.com/office/powerpoint/2010/main" val="582291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5" name="Rectangle 5"/>
          <p:cNvSpPr>
            <a:spLocks noChangeArrowheads="1"/>
          </p:cNvSpPr>
          <p:nvPr/>
        </p:nvSpPr>
        <p:spPr bwMode="gray">
          <a:xfrm>
            <a:off x="1028700" y="76200"/>
            <a:ext cx="5676900" cy="855663"/>
          </a:xfrm>
          <a:prstGeom prst="rect">
            <a:avLst/>
          </a:prstGeom>
          <a:noFill/>
          <a:ln w="9525">
            <a:noFill/>
            <a:miter lim="800000"/>
            <a:headEnd/>
            <a:tailEnd/>
          </a:ln>
          <a:effectLst/>
        </p:spPr>
        <p:txBody>
          <a:bodyPr lIns="0" tIns="0" rIns="0" bIns="0" anchor="ctr"/>
          <a:lstStyle/>
          <a:p>
            <a:pPr eaLnBrk="1" hangingPunct="1"/>
            <a:endParaRPr lang="en-US" sz="2200" dirty="0">
              <a:latin typeface="Arial Black" pitchFamily="34" charset="0"/>
            </a:endParaRPr>
          </a:p>
        </p:txBody>
      </p:sp>
      <p:sp>
        <p:nvSpPr>
          <p:cNvPr id="26" name="D_82736c4e79267f6e"/>
          <p:cNvSpPr txBox="1">
            <a:spLocks noChangeArrowheads="1"/>
          </p:cNvSpPr>
          <p:nvPr/>
        </p:nvSpPr>
        <p:spPr bwMode="gray">
          <a:xfrm>
            <a:off x="458788" y="5856968"/>
            <a:ext cx="7770812" cy="317500"/>
          </a:xfrm>
          <a:prstGeom prst="rect">
            <a:avLst/>
          </a:prstGeom>
          <a:solidFill>
            <a:schemeClr val="accent4"/>
          </a:solidFill>
          <a:ln w="9525">
            <a:noFill/>
            <a:miter lim="800000"/>
            <a:headEnd/>
            <a:tailEnd/>
          </a:ln>
          <a:effectLst/>
        </p:spPr>
        <p:txBody>
          <a:bodyPr vert="horz" wrap="square" lIns="108000" tIns="0" rIns="108000" bIns="0" numCol="1" anchor="ctr" anchorCtr="0" compatLnSpc="1">
            <a:prstTxWarp prst="textNoShape">
              <a:avLst/>
            </a:prstTxWarp>
          </a:bodyPr>
          <a:lstStyle/>
          <a:p>
            <a:pPr marL="233363" lvl="0" indent="-233363" algn="r" eaLnBrk="1" hangingPunct="1">
              <a:spcBef>
                <a:spcPct val="20000"/>
              </a:spcBef>
            </a:pPr>
            <a:r>
              <a:rPr lang="pt-BR" sz="1200" b="1" kern="0" dirty="0" smtClean="0">
                <a:solidFill>
                  <a:srgbClr val="003399"/>
                </a:solidFill>
                <a:latin typeface="Arial" pitchFamily="34" charset="0"/>
                <a:cs typeface="Arial" pitchFamily="34" charset="0"/>
              </a:rPr>
              <a:t>Universo</a:t>
            </a:r>
            <a:r>
              <a:rPr lang="pt-BR" sz="1200" kern="0" dirty="0" smtClean="0">
                <a:solidFill>
                  <a:srgbClr val="003399"/>
                </a:solidFill>
                <a:latin typeface="Arial" pitchFamily="34" charset="0"/>
                <a:cs typeface="Arial" pitchFamily="34" charset="0"/>
              </a:rPr>
              <a:t> Trabalhadores com idade superior a 18 anos</a:t>
            </a:r>
            <a:endParaRPr lang="en-US" sz="1200" kern="0" dirty="0" smtClean="0">
              <a:solidFill>
                <a:srgbClr val="003399"/>
              </a:solidFill>
              <a:latin typeface="Arial" pitchFamily="34" charset="0"/>
              <a:cs typeface="Arial" pitchFamily="34" charset="0"/>
            </a:endParaRPr>
          </a:p>
        </p:txBody>
      </p:sp>
      <p:sp>
        <p:nvSpPr>
          <p:cNvPr id="25" name="D_6b89501fadf5711c"/>
          <p:cNvSpPr>
            <a:spLocks noGrp="1"/>
          </p:cNvSpPr>
          <p:nvPr>
            <p:ph type="title"/>
          </p:nvPr>
        </p:nvSpPr>
        <p:spPr/>
        <p:txBody>
          <a:bodyPr>
            <a:noAutofit/>
          </a:bodyPr>
          <a:lstStyle/>
          <a:p>
            <a:r>
              <a:rPr lang="en-GB" sz="2000" dirty="0" smtClean="0">
                <a:latin typeface="Arial" pitchFamily="34" charset="0"/>
                <a:cs typeface="Arial" pitchFamily="34" charset="0"/>
              </a:rPr>
              <a:t>Proporção de trabalhadores com idade superior a 60 anos em 2020 (Portugal)</a:t>
            </a:r>
            <a:endParaRPr lang="en-GB" sz="2000" dirty="0">
              <a:latin typeface="Arial" pitchFamily="34" charset="0"/>
              <a:cs typeface="Arial" pitchFamily="34" charset="0"/>
            </a:endParaRPr>
          </a:p>
        </p:txBody>
      </p:sp>
      <p:grpSp>
        <p:nvGrpSpPr>
          <p:cNvPr id="2" name="Group 14"/>
          <p:cNvGrpSpPr/>
          <p:nvPr/>
        </p:nvGrpSpPr>
        <p:grpSpPr>
          <a:xfrm>
            <a:off x="382588" y="1237632"/>
            <a:ext cx="8064726" cy="736270"/>
            <a:chOff x="382588" y="1190007"/>
            <a:chExt cx="8064726" cy="736270"/>
          </a:xfrm>
        </p:grpSpPr>
        <p:sp>
          <p:nvSpPr>
            <p:cNvPr id="6" name="D_0685e05ab84257ce"/>
            <p:cNvSpPr txBox="1"/>
            <p:nvPr/>
          </p:nvSpPr>
          <p:spPr>
            <a:xfrm>
              <a:off x="382588" y="1190007"/>
              <a:ext cx="8064726" cy="736270"/>
            </a:xfrm>
            <a:prstGeom prst="rect">
              <a:avLst/>
            </a:prstGeom>
            <a:noFill/>
          </p:spPr>
          <p:txBody>
            <a:bodyPr wrap="square" rtlCol="0">
              <a:noAutofit/>
            </a:bodyPr>
            <a:lstStyle/>
            <a:p>
              <a:pPr algn="l"/>
              <a:r>
                <a:rPr lang="en-GB" sz="1600" b="1" dirty="0" smtClean="0">
                  <a:solidFill>
                    <a:schemeClr val="tx1"/>
                  </a:solidFill>
                </a:rPr>
                <a:t>Na sua opinião, qual é a probabilidade de existir uma maior proporção de pessoas com mais de 60 anos a trabalhar no seu local de trabalho, em 2020? (%)</a:t>
              </a:r>
              <a:endParaRPr lang="en-GB" sz="1600" b="1" dirty="0">
                <a:solidFill>
                  <a:schemeClr val="tx1"/>
                </a:solidFill>
              </a:endParaRPr>
            </a:p>
          </p:txBody>
        </p:sp>
        <p:cxnSp>
          <p:nvCxnSpPr>
            <p:cNvPr id="13" name="Straight Connector 12"/>
            <p:cNvCxnSpPr/>
            <p:nvPr/>
          </p:nvCxnSpPr>
          <p:spPr>
            <a:xfrm>
              <a:off x="458788" y="1781175"/>
              <a:ext cx="7704137" cy="0"/>
            </a:xfrm>
            <a:prstGeom prst="line">
              <a:avLst/>
            </a:prstGeom>
            <a:ln w="12700"/>
            <a:effectLst/>
          </p:spPr>
          <p:style>
            <a:lnRef idx="2">
              <a:schemeClr val="accent1"/>
            </a:lnRef>
            <a:fillRef idx="0">
              <a:schemeClr val="accent1"/>
            </a:fillRef>
            <a:effectRef idx="1">
              <a:schemeClr val="accent1"/>
            </a:effectRef>
            <a:fontRef idx="minor">
              <a:schemeClr val="tx1"/>
            </a:fontRef>
          </p:style>
        </p:cxnSp>
      </p:grpSp>
      <p:graphicFrame>
        <p:nvGraphicFramePr>
          <p:cNvPr id="14" name="D_8238f23e413609f2"/>
          <p:cNvGraphicFramePr/>
          <p:nvPr>
            <p:extLst>
              <p:ext uri="{D42A27DB-BD31-4B8C-83A1-F6EECF244321}">
                <p14:modId xmlns:p14="http://schemas.microsoft.com/office/powerpoint/2010/main" val="2586542158"/>
              </p:ext>
            </p:extLst>
          </p:nvPr>
        </p:nvGraphicFramePr>
        <p:xfrm>
          <a:off x="357189" y="928914"/>
          <a:ext cx="7770812" cy="50727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Ipsos Ribbon Rules" hidden="1"/>
          <p:cNvGraphicFramePr/>
          <p:nvPr>
            <p:extLst>
              <p:ext uri="{D42A27DB-BD31-4B8C-83A1-F6EECF244321}">
                <p14:modId xmlns:p14="http://schemas.microsoft.com/office/powerpoint/2010/main" val="3296936593"/>
              </p:ext>
            </p:extLst>
          </p:nvPr>
        </p:nvGraphicFramePr>
        <p:xfrm>
          <a:off x="0" y="0"/>
          <a:ext cx="2032000" cy="50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D_37324496ef02e496"/>
          <p:cNvGraphicFramePr>
            <a:graphicFrameLocks noGrp="1"/>
          </p:cNvGraphicFramePr>
          <p:nvPr>
            <p:extLst>
              <p:ext uri="{D42A27DB-BD31-4B8C-83A1-F6EECF244321}">
                <p14:modId xmlns:p14="http://schemas.microsoft.com/office/powerpoint/2010/main" val="3544329488"/>
              </p:ext>
            </p:extLst>
          </p:nvPr>
        </p:nvGraphicFramePr>
        <p:xfrm>
          <a:off x="86061" y="1988461"/>
          <a:ext cx="3539266" cy="3823510"/>
        </p:xfrm>
        <a:graphic>
          <a:graphicData uri="http://schemas.openxmlformats.org/drawingml/2006/table">
            <a:tbl>
              <a:tblPr firstRow="1" bandRow="1">
                <a:tableStyleId>{5C22544A-7EE6-4342-B048-85BDC9FD1C3A}</a:tableStyleId>
              </a:tblPr>
              <a:tblGrid>
                <a:gridCol w="3539266"/>
              </a:tblGrid>
              <a:tr h="615261">
                <a:tc>
                  <a:txBody>
                    <a:bodyPr/>
                    <a:lstStyle/>
                    <a:p>
                      <a:pPr algn="r"/>
                      <a:endParaRPr lang="en-GB" sz="1400" b="0" dirty="0" smtClean="0">
                        <a:solidFill>
                          <a:sysClr val="windowText" lastClr="000000"/>
                        </a:solidFill>
                        <a:latin typeface="Arial" pitchFamily="34" charset="0"/>
                        <a:cs typeface="Arial" pitchFamily="34" charset="0"/>
                      </a:endParaRPr>
                    </a:p>
                    <a:p>
                      <a:pPr algn="r"/>
                      <a:r>
                        <a:rPr lang="en-GB" sz="1400" b="0" dirty="0" err="1" smtClean="0">
                          <a:solidFill>
                            <a:sysClr val="windowText" lastClr="000000"/>
                          </a:solidFill>
                          <a:latin typeface="Arial" pitchFamily="34" charset="0"/>
                          <a:cs typeface="Arial" pitchFamily="34" charset="0"/>
                        </a:rPr>
                        <a:t>Muito</a:t>
                      </a:r>
                      <a:r>
                        <a:rPr lang="en-GB" sz="1400" b="0" dirty="0" smtClean="0">
                          <a:solidFill>
                            <a:sysClr val="windowText" lastClr="000000"/>
                          </a:solidFill>
                          <a:latin typeface="Arial" pitchFamily="34" charset="0"/>
                          <a:cs typeface="Arial" pitchFamily="34" charset="0"/>
                        </a:rPr>
                        <a:t> provável</a:t>
                      </a:r>
                      <a:endParaRPr lang="en-GB" sz="1400" b="0" dirty="0">
                        <a:solidFill>
                          <a:sysClr val="windowText" lastClr="000000"/>
                        </a:solidFill>
                        <a:latin typeface="Arial" pitchFamily="34" charset="0"/>
                        <a:cs typeface="Arial" pitchFamily="34" charset="0"/>
                      </a:endParaRPr>
                    </a:p>
                  </a:txBody>
                  <a:tcPr>
                    <a:noFill/>
                  </a:tcPr>
                </a:tc>
              </a:tr>
              <a:tr h="615261">
                <a:tc>
                  <a:txBody>
                    <a:bodyPr/>
                    <a:lstStyle/>
                    <a:p>
                      <a:pPr algn="r"/>
                      <a:endParaRPr lang="en-GB" sz="1400" b="0" dirty="0" smtClean="0">
                        <a:solidFill>
                          <a:sysClr val="windowText" lastClr="000000"/>
                        </a:solidFill>
                        <a:latin typeface="Arial" pitchFamily="34" charset="0"/>
                        <a:cs typeface="Arial" pitchFamily="34" charset="0"/>
                      </a:endParaRPr>
                    </a:p>
                    <a:p>
                      <a:pPr algn="r"/>
                      <a:r>
                        <a:rPr lang="en-GB" sz="1400" b="0" dirty="0" err="1" smtClean="0">
                          <a:solidFill>
                            <a:sysClr val="windowText" lastClr="000000"/>
                          </a:solidFill>
                          <a:latin typeface="Arial" pitchFamily="34" charset="0"/>
                          <a:cs typeface="Arial" pitchFamily="34" charset="0"/>
                        </a:rPr>
                        <a:t>Provável</a:t>
                      </a:r>
                      <a:endParaRPr lang="en-GB" sz="1400" b="0" dirty="0">
                        <a:solidFill>
                          <a:sysClr val="windowText" lastClr="000000"/>
                        </a:solidFill>
                        <a:latin typeface="Arial" pitchFamily="34" charset="0"/>
                        <a:cs typeface="Arial" pitchFamily="34" charset="0"/>
                      </a:endParaRPr>
                    </a:p>
                  </a:txBody>
                  <a:tcPr>
                    <a:noFill/>
                  </a:tcPr>
                </a:tc>
              </a:tr>
              <a:tr h="615261">
                <a:tc>
                  <a:txBody>
                    <a:bodyPr/>
                    <a:lstStyle/>
                    <a:p>
                      <a:pPr algn="r"/>
                      <a:endParaRPr lang="en-GB" sz="1400" b="0" dirty="0" smtClean="0">
                        <a:solidFill>
                          <a:sysClr val="windowText" lastClr="000000"/>
                        </a:solidFill>
                        <a:latin typeface="Arial" pitchFamily="34" charset="0"/>
                        <a:cs typeface="Arial" pitchFamily="34" charset="0"/>
                      </a:endParaRPr>
                    </a:p>
                    <a:p>
                      <a:pPr algn="r"/>
                      <a:r>
                        <a:rPr lang="en-GB" sz="1400" b="0" dirty="0" err="1" smtClean="0">
                          <a:solidFill>
                            <a:sysClr val="windowText" lastClr="000000"/>
                          </a:solidFill>
                          <a:latin typeface="Arial" pitchFamily="34" charset="0"/>
                          <a:cs typeface="Arial" pitchFamily="34" charset="0"/>
                        </a:rPr>
                        <a:t>Pouco</a:t>
                      </a:r>
                      <a:r>
                        <a:rPr lang="en-GB" sz="1400" b="0" dirty="0" smtClean="0">
                          <a:solidFill>
                            <a:sysClr val="windowText" lastClr="000000"/>
                          </a:solidFill>
                          <a:latin typeface="Arial" pitchFamily="34" charset="0"/>
                          <a:cs typeface="Arial" pitchFamily="34" charset="0"/>
                        </a:rPr>
                        <a:t> provável</a:t>
                      </a:r>
                      <a:endParaRPr lang="en-GB" sz="1400" b="0" dirty="0">
                        <a:solidFill>
                          <a:sysClr val="windowText" lastClr="000000"/>
                        </a:solidFill>
                        <a:latin typeface="Arial" pitchFamily="34" charset="0"/>
                        <a:cs typeface="Arial" pitchFamily="34" charset="0"/>
                      </a:endParaRPr>
                    </a:p>
                  </a:txBody>
                  <a:tcPr>
                    <a:noFill/>
                  </a:tcPr>
                </a:tc>
              </a:tr>
              <a:tr h="615261">
                <a:tc>
                  <a:txBody>
                    <a:bodyPr/>
                    <a:lstStyle/>
                    <a:p>
                      <a:pPr algn="r"/>
                      <a:endParaRPr lang="en-GB" sz="1400" b="0" dirty="0" smtClean="0">
                        <a:solidFill>
                          <a:sysClr val="windowText" lastClr="000000"/>
                        </a:solidFill>
                        <a:latin typeface="Arial" pitchFamily="34" charset="0"/>
                        <a:cs typeface="Arial" pitchFamily="34" charset="0"/>
                      </a:endParaRPr>
                    </a:p>
                    <a:p>
                      <a:pPr algn="r"/>
                      <a:r>
                        <a:rPr lang="en-GB" sz="1400" b="0" dirty="0" smtClean="0">
                          <a:solidFill>
                            <a:sysClr val="windowText" lastClr="000000"/>
                          </a:solidFill>
                          <a:latin typeface="Arial" pitchFamily="34" charset="0"/>
                          <a:cs typeface="Arial" pitchFamily="34" charset="0"/>
                        </a:rPr>
                        <a:t>Nada provável</a:t>
                      </a:r>
                      <a:endParaRPr lang="en-GB" sz="1400" b="0" dirty="0">
                        <a:solidFill>
                          <a:sysClr val="windowText" lastClr="000000"/>
                        </a:solidFill>
                        <a:latin typeface="Arial" pitchFamily="34" charset="0"/>
                        <a:cs typeface="Arial" pitchFamily="34" charset="0"/>
                      </a:endParaRPr>
                    </a:p>
                  </a:txBody>
                  <a:tcPr>
                    <a:noFill/>
                  </a:tcPr>
                </a:tc>
              </a:tr>
              <a:tr h="615261">
                <a:tc>
                  <a:txBody>
                    <a:bodyPr/>
                    <a:lstStyle/>
                    <a:p>
                      <a:pPr algn="r"/>
                      <a:endParaRPr lang="en-GB" sz="1400" b="0" dirty="0" smtClean="0">
                        <a:solidFill>
                          <a:sysClr val="windowText" lastClr="000000"/>
                        </a:solidFill>
                        <a:latin typeface="Arial" pitchFamily="34" charset="0"/>
                        <a:cs typeface="Arial" pitchFamily="34" charset="0"/>
                      </a:endParaRPr>
                    </a:p>
                    <a:p>
                      <a:pPr algn="r"/>
                      <a:r>
                        <a:rPr lang="en-GB" sz="1400" b="0" dirty="0" err="1" smtClean="0">
                          <a:solidFill>
                            <a:sysClr val="windowText" lastClr="000000"/>
                          </a:solidFill>
                          <a:latin typeface="Arial" pitchFamily="34" charset="0"/>
                          <a:cs typeface="Arial" pitchFamily="34" charset="0"/>
                        </a:rPr>
                        <a:t>Não</a:t>
                      </a:r>
                      <a:r>
                        <a:rPr lang="en-GB" sz="1400" b="0" dirty="0" smtClean="0">
                          <a:solidFill>
                            <a:sysClr val="windowText" lastClr="000000"/>
                          </a:solidFill>
                          <a:latin typeface="Arial" pitchFamily="34" charset="0"/>
                          <a:cs typeface="Arial" pitchFamily="34" charset="0"/>
                        </a:rPr>
                        <a:t> sabe</a:t>
                      </a:r>
                      <a:endParaRPr lang="en-GB" sz="1400" b="0" dirty="0">
                        <a:solidFill>
                          <a:sysClr val="windowText" lastClr="000000"/>
                        </a:solidFill>
                        <a:latin typeface="Arial" pitchFamily="34" charset="0"/>
                        <a:cs typeface="Arial" pitchFamily="34" charset="0"/>
                      </a:endParaRPr>
                    </a:p>
                  </a:txBody>
                  <a:tcPr>
                    <a:noFill/>
                  </a:tcPr>
                </a:tc>
              </a:tr>
              <a:tr h="747205">
                <a:tc>
                  <a:txBody>
                    <a:bodyPr/>
                    <a:lstStyle/>
                    <a:p>
                      <a:pPr algn="r"/>
                      <a:r>
                        <a:rPr lang="en-GB" sz="1400" b="0" dirty="0" smtClean="0">
                          <a:solidFill>
                            <a:sysClr val="windowText" lastClr="000000"/>
                          </a:solidFill>
                          <a:latin typeface="Arial" pitchFamily="34" charset="0"/>
                          <a:cs typeface="Arial" pitchFamily="34" charset="0"/>
                        </a:rPr>
                        <a:t>Não existem actualmente nem estão previstos trabalhadores com idade superior a 60 anos</a:t>
                      </a:r>
                      <a:endParaRPr lang="en-GB" sz="1400" b="0" dirty="0">
                        <a:solidFill>
                          <a:sysClr val="windowText" lastClr="000000"/>
                        </a:solidFill>
                        <a:latin typeface="Arial" pitchFamily="34" charset="0"/>
                        <a:cs typeface="Arial" pitchFamily="34" charset="0"/>
                      </a:endParaRPr>
                    </a:p>
                  </a:txBody>
                  <a:tcP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415A9C"/>
      </a:dk1>
      <a:lt1>
        <a:srgbClr val="FFFFFF"/>
      </a:lt1>
      <a:dk2>
        <a:srgbClr val="415A9C"/>
      </a:dk2>
      <a:lt2>
        <a:srgbClr val="808080"/>
      </a:lt2>
      <a:accent1>
        <a:srgbClr val="EB8439"/>
      </a:accent1>
      <a:accent2>
        <a:srgbClr val="E5BE31"/>
      </a:accent2>
      <a:accent3>
        <a:srgbClr val="FFFFFF"/>
      </a:accent3>
      <a:accent4>
        <a:srgbClr val="364C85"/>
      </a:accent4>
      <a:accent5>
        <a:srgbClr val="F3C2AE"/>
      </a:accent5>
      <a:accent6>
        <a:srgbClr val="CFAC2B"/>
      </a:accent6>
      <a:hlink>
        <a:srgbClr val="97CC64"/>
      </a:hlink>
      <a:folHlink>
        <a:srgbClr val="009999"/>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lnDef>
  </a:objectDefaults>
  <a:extraClrSchemeLst>
    <a:extraClrScheme>
      <a:clrScheme name="Custom Design 1">
        <a:dk1>
          <a:srgbClr val="415A9C"/>
        </a:dk1>
        <a:lt1>
          <a:srgbClr val="FFFFFF"/>
        </a:lt1>
        <a:dk2>
          <a:srgbClr val="415A9C"/>
        </a:dk2>
        <a:lt2>
          <a:srgbClr val="808080"/>
        </a:lt2>
        <a:accent1>
          <a:srgbClr val="EB8439"/>
        </a:accent1>
        <a:accent2>
          <a:srgbClr val="E5BE31"/>
        </a:accent2>
        <a:accent3>
          <a:srgbClr val="FFFFFF"/>
        </a:accent3>
        <a:accent4>
          <a:srgbClr val="364C85"/>
        </a:accent4>
        <a:accent5>
          <a:srgbClr val="F3C2AE"/>
        </a:accent5>
        <a:accent6>
          <a:srgbClr val="CFAC2B"/>
        </a:accent6>
        <a:hlink>
          <a:srgbClr val="97CC64"/>
        </a:hlink>
        <a:folHlink>
          <a:srgbClr val="009999"/>
        </a:folHlink>
      </a:clrScheme>
      <a:clrMap bg1="lt1" tx1="dk1" bg2="lt2" tx2="dk2" accent1="accent1" accent2="accent2" accent3="accent3" accent4="accent4" accent5="accent5" accent6="accent6" hlink="hlink" folHlink="folHlink"/>
    </a:extraClrScheme>
    <a:extraClrScheme>
      <a:clrScheme name="Custom Design 2">
        <a:dk1>
          <a:srgbClr val="FFFFFF"/>
        </a:dk1>
        <a:lt1>
          <a:srgbClr val="FFFFFF"/>
        </a:lt1>
        <a:dk2>
          <a:srgbClr val="FFFFFF"/>
        </a:dk2>
        <a:lt2>
          <a:srgbClr val="808080"/>
        </a:lt2>
        <a:accent1>
          <a:srgbClr val="EB8439"/>
        </a:accent1>
        <a:accent2>
          <a:srgbClr val="E5BE31"/>
        </a:accent2>
        <a:accent3>
          <a:srgbClr val="FFFFFF"/>
        </a:accent3>
        <a:accent4>
          <a:srgbClr val="DADADA"/>
        </a:accent4>
        <a:accent5>
          <a:srgbClr val="F3C2AE"/>
        </a:accent5>
        <a:accent6>
          <a:srgbClr val="CFAC2B"/>
        </a:accent6>
        <a:hlink>
          <a:srgbClr val="97CC64"/>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1_Custom Design 1">
      <a:dk1>
        <a:srgbClr val="415A9C"/>
      </a:dk1>
      <a:lt1>
        <a:srgbClr val="FFFFFF"/>
      </a:lt1>
      <a:dk2>
        <a:srgbClr val="415A9C"/>
      </a:dk2>
      <a:lt2>
        <a:srgbClr val="808080"/>
      </a:lt2>
      <a:accent1>
        <a:srgbClr val="EB8439"/>
      </a:accent1>
      <a:accent2>
        <a:srgbClr val="E5BE31"/>
      </a:accent2>
      <a:accent3>
        <a:srgbClr val="FFFFFF"/>
      </a:accent3>
      <a:accent4>
        <a:srgbClr val="364C85"/>
      </a:accent4>
      <a:accent5>
        <a:srgbClr val="F3C2AE"/>
      </a:accent5>
      <a:accent6>
        <a:srgbClr val="CFAC2B"/>
      </a:accent6>
      <a:hlink>
        <a:srgbClr val="97CC64"/>
      </a:hlink>
      <a:folHlink>
        <a:srgbClr val="009999"/>
      </a:folHlink>
    </a:clrScheme>
    <a:fontScheme name="1_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lnDef>
  </a:objectDefaults>
  <a:extraClrSchemeLst>
    <a:extraClrScheme>
      <a:clrScheme name="1_Custom Design 1">
        <a:dk1>
          <a:srgbClr val="415A9C"/>
        </a:dk1>
        <a:lt1>
          <a:srgbClr val="FFFFFF"/>
        </a:lt1>
        <a:dk2>
          <a:srgbClr val="415A9C"/>
        </a:dk2>
        <a:lt2>
          <a:srgbClr val="808080"/>
        </a:lt2>
        <a:accent1>
          <a:srgbClr val="EB8439"/>
        </a:accent1>
        <a:accent2>
          <a:srgbClr val="E5BE31"/>
        </a:accent2>
        <a:accent3>
          <a:srgbClr val="FFFFFF"/>
        </a:accent3>
        <a:accent4>
          <a:srgbClr val="364C85"/>
        </a:accent4>
        <a:accent5>
          <a:srgbClr val="F3C2AE"/>
        </a:accent5>
        <a:accent6>
          <a:srgbClr val="CFAC2B"/>
        </a:accent6>
        <a:hlink>
          <a:srgbClr val="97CC64"/>
        </a:hlink>
        <a:folHlink>
          <a:srgbClr val="009999"/>
        </a:folHlink>
      </a:clrScheme>
      <a:clrMap bg1="lt1" tx1="dk1" bg2="lt2" tx2="dk2" accent1="accent1" accent2="accent2" accent3="accent3" accent4="accent4" accent5="accent5" accent6="accent6" hlink="hlink" folHlink="folHlink"/>
    </a:extraClrScheme>
    <a:extraClrScheme>
      <a:clrScheme name="1_Custom Design 2">
        <a:dk1>
          <a:srgbClr val="FFFFFF"/>
        </a:dk1>
        <a:lt1>
          <a:srgbClr val="FFFFFF"/>
        </a:lt1>
        <a:dk2>
          <a:srgbClr val="FFFFFF"/>
        </a:dk2>
        <a:lt2>
          <a:srgbClr val="808080"/>
        </a:lt2>
        <a:accent1>
          <a:srgbClr val="EB8439"/>
        </a:accent1>
        <a:accent2>
          <a:srgbClr val="E5BE31"/>
        </a:accent2>
        <a:accent3>
          <a:srgbClr val="FFFFFF"/>
        </a:accent3>
        <a:accent4>
          <a:srgbClr val="DADADA"/>
        </a:accent4>
        <a:accent5>
          <a:srgbClr val="F3C2AE"/>
        </a:accent5>
        <a:accent6>
          <a:srgbClr val="CFAC2B"/>
        </a:accent6>
        <a:hlink>
          <a:srgbClr val="97CC64"/>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11026_EU-OSHA_Corporate_Co-logo_PowerPoint">
  <a:themeElements>
    <a:clrScheme name="EU-OSHA Corporate materials">
      <a:dk1>
        <a:srgbClr val="000000"/>
      </a:dk1>
      <a:lt1>
        <a:srgbClr val="FFFFFF"/>
      </a:lt1>
      <a:dk2>
        <a:srgbClr val="003399"/>
      </a:dk2>
      <a:lt2>
        <a:srgbClr val="FFFFFF"/>
      </a:lt2>
      <a:accent1>
        <a:srgbClr val="003399"/>
      </a:accent1>
      <a:accent2>
        <a:srgbClr val="A5B8DB"/>
      </a:accent2>
      <a:accent3>
        <a:srgbClr val="58585A"/>
      </a:accent3>
      <a:accent4>
        <a:srgbClr val="DC2F82"/>
      </a:accent4>
      <a:accent5>
        <a:srgbClr val="B1B3B4"/>
      </a:accent5>
      <a:accent6>
        <a:srgbClr val="DBE3F1"/>
      </a:accent6>
      <a:hlink>
        <a:srgbClr val="003399"/>
      </a:hlink>
      <a:folHlink>
        <a:srgbClr val="B1B3B4"/>
      </a:folHlink>
    </a:clrScheme>
    <a:fontScheme name="corporat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por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orpor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orpor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orporate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CC"/>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Design">
  <a:themeElements>
    <a:clrScheme name="EU-OSHA Corporate materials">
      <a:dk1>
        <a:srgbClr val="000000"/>
      </a:dk1>
      <a:lt1>
        <a:srgbClr val="FFFFFF"/>
      </a:lt1>
      <a:dk2>
        <a:srgbClr val="003399"/>
      </a:dk2>
      <a:lt2>
        <a:srgbClr val="FFFFFF"/>
      </a:lt2>
      <a:accent1>
        <a:srgbClr val="003399"/>
      </a:accent1>
      <a:accent2>
        <a:srgbClr val="58585A"/>
      </a:accent2>
      <a:accent3>
        <a:srgbClr val="B1B3B4"/>
      </a:accent3>
      <a:accent4>
        <a:srgbClr val="A5B8DB"/>
      </a:accent4>
      <a:accent5>
        <a:srgbClr val="DC2F82"/>
      </a:accent5>
      <a:accent6>
        <a:srgbClr val="FFFFFF"/>
      </a:accent6>
      <a:hlink>
        <a:srgbClr val="FFE300"/>
      </a:hlink>
      <a:folHlink>
        <a:srgbClr val="0098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111026_EU-OSHA_Corporate_Co-logo_PowerPoint">
  <a:themeElements>
    <a:clrScheme name="EU-OSHA Corporate materials">
      <a:dk1>
        <a:srgbClr val="000000"/>
      </a:dk1>
      <a:lt1>
        <a:srgbClr val="FFFFFF"/>
      </a:lt1>
      <a:dk2>
        <a:srgbClr val="003399"/>
      </a:dk2>
      <a:lt2>
        <a:srgbClr val="FFFFFF"/>
      </a:lt2>
      <a:accent1>
        <a:srgbClr val="003399"/>
      </a:accent1>
      <a:accent2>
        <a:srgbClr val="A5B8DB"/>
      </a:accent2>
      <a:accent3>
        <a:srgbClr val="58585A"/>
      </a:accent3>
      <a:accent4>
        <a:srgbClr val="DC2F82"/>
      </a:accent4>
      <a:accent5>
        <a:srgbClr val="B1B3B4"/>
      </a:accent5>
      <a:accent6>
        <a:srgbClr val="DBE3F1"/>
      </a:accent6>
      <a:hlink>
        <a:srgbClr val="003399"/>
      </a:hlink>
      <a:folHlink>
        <a:srgbClr val="B1B3B4"/>
      </a:folHlink>
    </a:clrScheme>
    <a:fontScheme name="corporat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por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orpor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orpor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orporate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CC"/>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Design">
  <a:themeElements>
    <a:clrScheme name="EU-OSHA Corporate materials">
      <a:dk1>
        <a:srgbClr val="000000"/>
      </a:dk1>
      <a:lt1>
        <a:srgbClr val="FFFFFF"/>
      </a:lt1>
      <a:dk2>
        <a:srgbClr val="003399"/>
      </a:dk2>
      <a:lt2>
        <a:srgbClr val="FFFFFF"/>
      </a:lt2>
      <a:accent1>
        <a:srgbClr val="003399"/>
      </a:accent1>
      <a:accent2>
        <a:srgbClr val="58585A"/>
      </a:accent2>
      <a:accent3>
        <a:srgbClr val="B1B3B4"/>
      </a:accent3>
      <a:accent4>
        <a:srgbClr val="A5B8DB"/>
      </a:accent4>
      <a:accent5>
        <a:srgbClr val="DC2F82"/>
      </a:accent5>
      <a:accent6>
        <a:srgbClr val="FFFFFF"/>
      </a:accent6>
      <a:hlink>
        <a:srgbClr val="FFE300"/>
      </a:hlink>
      <a:folHlink>
        <a:srgbClr val="0098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Office-Design">
  <a:themeElements>
    <a:clrScheme name="EU-OSHA Corporate materials">
      <a:dk1>
        <a:srgbClr val="000000"/>
      </a:dk1>
      <a:lt1>
        <a:srgbClr val="FFFFFF"/>
      </a:lt1>
      <a:dk2>
        <a:srgbClr val="003399"/>
      </a:dk2>
      <a:lt2>
        <a:srgbClr val="FFFFFF"/>
      </a:lt2>
      <a:accent1>
        <a:srgbClr val="003399"/>
      </a:accent1>
      <a:accent2>
        <a:srgbClr val="58585A"/>
      </a:accent2>
      <a:accent3>
        <a:srgbClr val="B1B3B4"/>
      </a:accent3>
      <a:accent4>
        <a:srgbClr val="A5B8DB"/>
      </a:accent4>
      <a:accent5>
        <a:srgbClr val="DC2F82"/>
      </a:accent5>
      <a:accent6>
        <a:srgbClr val="FFFFFF"/>
      </a:accent6>
      <a:hlink>
        <a:srgbClr val="FFE300"/>
      </a:hlink>
      <a:folHlink>
        <a:srgbClr val="0098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3_Office-Design">
  <a:themeElements>
    <a:clrScheme name="EU-OSHA Corporate materials">
      <a:dk1>
        <a:srgbClr val="000000"/>
      </a:dk1>
      <a:lt1>
        <a:srgbClr val="FFFFFF"/>
      </a:lt1>
      <a:dk2>
        <a:srgbClr val="003399"/>
      </a:dk2>
      <a:lt2>
        <a:srgbClr val="FFFFFF"/>
      </a:lt2>
      <a:accent1>
        <a:srgbClr val="003399"/>
      </a:accent1>
      <a:accent2>
        <a:srgbClr val="58585A"/>
      </a:accent2>
      <a:accent3>
        <a:srgbClr val="B1B3B4"/>
      </a:accent3>
      <a:accent4>
        <a:srgbClr val="A5B8DB"/>
      </a:accent4>
      <a:accent5>
        <a:srgbClr val="DC2F82"/>
      </a:accent5>
      <a:accent6>
        <a:srgbClr val="FFFFFF"/>
      </a:accent6>
      <a:hlink>
        <a:srgbClr val="FFE300"/>
      </a:hlink>
      <a:folHlink>
        <a:srgbClr val="0098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B118C618B2E8A41AEDE6287AB013E28" ma:contentTypeVersion="0" ma:contentTypeDescription="Create a new document." ma:contentTypeScope="" ma:versionID="a2c357a0cd616ba0fc752edfd6f53b87">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69FF5F77-DF82-49F8-972F-AD80E78C1B7C}">
  <ds:schemaRefs>
    <ds:schemaRef ds:uri="http://schemas.microsoft.com/sharepoint/v3/contenttype/forms"/>
  </ds:schemaRefs>
</ds:datastoreItem>
</file>

<file path=customXml/itemProps2.xml><?xml version="1.0" encoding="utf-8"?>
<ds:datastoreItem xmlns:ds="http://schemas.openxmlformats.org/officeDocument/2006/customXml" ds:itemID="{36AAFB38-DFBE-4C3B-8AF9-E9940E076712}">
  <ds:schemaRefs>
    <ds:schemaRef ds:uri="http://schemas.microsoft.com/office/2006/metadata/properties"/>
    <ds:schemaRef ds:uri="http://purl.org/dc/elements/1.1/"/>
    <ds:schemaRef ds:uri="http://schemas.microsoft.com/office/2006/documentManagement/types"/>
    <ds:schemaRef ds:uri="http://purl.org/dc/dcmitype/"/>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6173C27-044E-41B3-9C5B-3B89FC2A3C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20667</TotalTime>
  <Words>3905</Words>
  <Application>Microsoft Office PowerPoint</Application>
  <PresentationFormat>On-screen Show (4:3)</PresentationFormat>
  <Paragraphs>561</Paragraphs>
  <Slides>53</Slides>
  <Notes>53</Notes>
  <HiddenSlides>0</HiddenSlides>
  <MMClips>0</MMClips>
  <ScaleCrop>false</ScaleCrop>
  <HeadingPairs>
    <vt:vector size="4" baseType="variant">
      <vt:variant>
        <vt:lpstr>Theme</vt:lpstr>
      </vt:variant>
      <vt:variant>
        <vt:i4>8</vt:i4>
      </vt:variant>
      <vt:variant>
        <vt:lpstr>Slide Titles</vt:lpstr>
      </vt:variant>
      <vt:variant>
        <vt:i4>53</vt:i4>
      </vt:variant>
    </vt:vector>
  </HeadingPairs>
  <TitlesOfParts>
    <vt:vector size="61" baseType="lpstr">
      <vt:lpstr>Custom Design</vt:lpstr>
      <vt:lpstr>1_Custom Design</vt:lpstr>
      <vt:lpstr>111026_EU-OSHA_Corporate_Co-logo_PowerPoint</vt:lpstr>
      <vt:lpstr>Office-Design</vt:lpstr>
      <vt:lpstr>1_111026_EU-OSHA_Corporate_Co-logo_PowerPoint</vt:lpstr>
      <vt:lpstr>1_Office-Design</vt:lpstr>
      <vt:lpstr>2_Office-Design</vt:lpstr>
      <vt:lpstr>3_Office-Design</vt:lpstr>
      <vt:lpstr>Inquérito de opinião pan-europeu sobre segurança e saúde ocupacional</vt:lpstr>
      <vt:lpstr>Conceito do inquérito de opinião</vt:lpstr>
      <vt:lpstr>Dimensões de amostra</vt:lpstr>
      <vt:lpstr>Visão geral do questionário - 1</vt:lpstr>
      <vt:lpstr>Visão geral do questionário - 2</vt:lpstr>
      <vt:lpstr>Designações de países com duas letras utilizadas em tabelas</vt:lpstr>
      <vt:lpstr>Grupos de países utilizados neste relatório</vt:lpstr>
      <vt:lpstr>Inquérito de opinião pan-europeu sobre segurança e saúde ocupacional</vt:lpstr>
      <vt:lpstr>Proporção de trabalhadores com idade superior a 60 anos em 2020 (Portugal)</vt:lpstr>
      <vt:lpstr>Proporção de trabalhadores com idade superior a 60 anos em 2020 (Portugal)</vt:lpstr>
      <vt:lpstr>Proporção de trabalhadores com idade superior a 60 anos em 2020 (Portugal)</vt:lpstr>
      <vt:lpstr>Proporção de trabalhadores com idade superior a 60 anos em 2020</vt:lpstr>
      <vt:lpstr>Proporção de trabalhadores com idade superior a 60 anos em 2020</vt:lpstr>
      <vt:lpstr>Inquérito de opinião pan-europeu sobre segurança e saúde ocupacional</vt:lpstr>
      <vt:lpstr>Percepção dos trabalhadores mais velhos (Portugal)</vt:lpstr>
      <vt:lpstr>Percepção dos trabalhadores mais velhos - Com menos capacidade de se adaptarem a alterações de trabalho (Portugal)</vt:lpstr>
      <vt:lpstr>Percepção dos trabalhadores mais velhos - Com menos capacidade de se adaptarem a alterações de trabalho (Portugal)</vt:lpstr>
      <vt:lpstr>Percepção dos trabalhadores mais velhos - Com menos capacidade de se adaptarem a alterações de trabalho</vt:lpstr>
      <vt:lpstr>Percepção dos trabalhadores mais velhos - Com menos capacidade de se adaptarem a alterações de trabalho</vt:lpstr>
      <vt:lpstr>Percepção dos trabalhadores mais velhos - Sofrer mais stress relacionado com o trabalho (Portugal)</vt:lpstr>
      <vt:lpstr>Percepção dos trabalhadores mais velhos - Sofrer mais stress relacionado com o trabalho (Portugal)</vt:lpstr>
      <vt:lpstr>Percepção dos trabalhadores mais velhos - Sofrer mais stress relacionado com o trabalho</vt:lpstr>
      <vt:lpstr>Percepção dos trabalhadores mais velhos - Sofrer mais stress relacionado com o trabalho</vt:lpstr>
      <vt:lpstr>Inquérito de opinião pan-europeu sobre segurança e saúde ocupacional</vt:lpstr>
      <vt:lpstr>Programas e políticas que permitem trabalhar até mais tarde</vt:lpstr>
      <vt:lpstr>Programas e políticas que permitem trabalhar até mais tarde</vt:lpstr>
      <vt:lpstr>Programas e políticas que permitem trabalhar até mais tarde (Portugal)</vt:lpstr>
      <vt:lpstr>Programas e políticas que permitem trabalhar até mais tarde (Portugal)</vt:lpstr>
      <vt:lpstr>Programas e políticas que permitem trabalhar até mais tarde (Portugal)</vt:lpstr>
      <vt:lpstr>PowerPoint Presentation</vt:lpstr>
      <vt:lpstr>PowerPoint Presentation</vt:lpstr>
      <vt:lpstr>Inquérito de opinião pan-europeu sobre segurança e saúde ocupacional</vt:lpstr>
      <vt:lpstr>Causas comuns do stress relacionado com o trabalho  (Portugal)</vt:lpstr>
      <vt:lpstr>Causas comuns do stress relacionado com o trabalho - Horas de trabalho ou volume de trabalho (Portugal)</vt:lpstr>
      <vt:lpstr>PowerPoint Presentation</vt:lpstr>
      <vt:lpstr>Causas comuns do stress relacionado com o trabalho - Reorganização do trabalho ou insegurança no trabalho (Portugal)</vt:lpstr>
      <vt:lpstr>PowerPoint Presentation</vt:lpstr>
      <vt:lpstr>Causas comuns do stress relacionado com o trabalho –  Falta de apoio para cumprir as suas funções por parte dos seus colegas e chefes (Portugal)</vt:lpstr>
      <vt:lpstr>Causas comuns do stress relacionado com o trabalho –  Falta de apoio para cumprir as suas funções por parte dos seus colegas e chefes (Portugal)</vt:lpstr>
      <vt:lpstr>Inquérito de opinião pan-europeu sobre segurança e saúde ocupacional</vt:lpstr>
      <vt:lpstr>Casos de stress relacionado com o trabalho (Portugal)</vt:lpstr>
      <vt:lpstr>Casos de stress relacionado com o trabalho (Portugal)</vt:lpstr>
      <vt:lpstr>Casos de stress relacionado com o trabalho (Portugal)</vt:lpstr>
      <vt:lpstr>PowerPoint Presentation</vt:lpstr>
      <vt:lpstr>Casos de stress relacionado com o trabalho</vt:lpstr>
      <vt:lpstr>Inquérito de opinião pan-europeu sobre segurança e saúde ocupacional</vt:lpstr>
      <vt:lpstr>Gestão de casos de stress relacionado com o trabalho (Portugal)</vt:lpstr>
      <vt:lpstr>Gestão de casos de stress relacionado com o trabalho (Portugal)</vt:lpstr>
      <vt:lpstr>Gestão de casos de stress relacionado com o trabalho (Portugal)</vt:lpstr>
      <vt:lpstr>PowerPoint Presentation</vt:lpstr>
      <vt:lpstr>Gestão de casos de stress relacionado com o trabalho</vt:lpstr>
      <vt:lpstr>Agência Europeia para a Segurança e a Saúde no Trabalho                (EU-OSHA)</vt:lpstr>
      <vt:lpstr>Garantia de qualidade</vt:lpstr>
    </vt:vector>
  </TitlesOfParts>
  <Company>Ipsos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Garry Levett</dc:creator>
  <cp:lastModifiedBy>Gorka MORAL</cp:lastModifiedBy>
  <cp:revision>1718</cp:revision>
  <cp:lastPrinted>2013-03-19T14:18:55Z</cp:lastPrinted>
  <dcterms:modified xsi:type="dcterms:W3CDTF">2013-04-22T10:31:17Z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0008001a08000000000001023700</vt:lpwstr>
  </property>
</Properties>
</file>